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50" r:id="rId1"/>
    <p:sldMasterId id="2147483652" r:id="rId2"/>
    <p:sldMasterId id="2147483656" r:id="rId3"/>
    <p:sldMasterId id="2147483654" r:id="rId4"/>
  </p:sldMasterIdLst>
  <p:notesMasterIdLst>
    <p:notesMasterId r:id="rId15"/>
  </p:notesMasterIdLst>
  <p:handoutMasterIdLst>
    <p:handoutMasterId r:id="rId16"/>
  </p:handoutMasterIdLst>
  <p:sldIdLst>
    <p:sldId id="466" r:id="rId5"/>
    <p:sldId id="557" r:id="rId6"/>
    <p:sldId id="556" r:id="rId7"/>
    <p:sldId id="529" r:id="rId8"/>
    <p:sldId id="488" r:id="rId9"/>
    <p:sldId id="565" r:id="rId10"/>
    <p:sldId id="560" r:id="rId11"/>
    <p:sldId id="570" r:id="rId12"/>
    <p:sldId id="526" r:id="rId13"/>
    <p:sldId id="548" r:id="rId14"/>
  </p:sldIdLst>
  <p:sldSz cx="9144000" cy="6858000" type="screen4x3"/>
  <p:notesSz cx="6797675" cy="9926638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buSzPct val="100000"/>
      <a:buFont typeface="Times New Roman" pitchFamily="18" charset="0"/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10000"/>
    </p:penClr>
  </p:showPr>
  <p:clrMru>
    <a:srgbClr val="990000"/>
    <a:srgbClr val="04001A"/>
    <a:srgbClr val="BC048C"/>
    <a:srgbClr val="9999FF"/>
    <a:srgbClr val="FF0000"/>
    <a:srgbClr val="CCFF99"/>
    <a:srgbClr val="DDDDDD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98" autoAdjust="0"/>
    <p:restoredTop sz="94728" autoAdjust="0"/>
  </p:normalViewPr>
  <p:slideViewPr>
    <p:cSldViewPr>
      <p:cViewPr>
        <p:scale>
          <a:sx n="57" d="100"/>
          <a:sy n="57" d="100"/>
        </p:scale>
        <p:origin x="-2198" y="-62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362" y="-84"/>
      </p:cViewPr>
      <p:guideLst>
        <p:guide orient="horz" pos="3126"/>
        <p:guide pos="2141"/>
      </p:guideLst>
    </p:cSldViewPr>
  </p:notes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Microsoft%20Office%20PowerPoint%20&#20013;&#30340;&#22270;&#34920;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zh-CN"/>
  <c:clrMapOvr bg1="lt1" tx1="dk1" bg2="lt2" tx2="dk2" accent1="accent1" accent2="accent2" accent3="accent3" accent4="accent4" accent5="accent5" accent6="accent6" hlink="hlink" folHlink="folHlink"/>
  <c:chart>
    <c:title>
      <c:layout/>
      <c:txPr>
        <a:bodyPr/>
        <a:lstStyle/>
        <a:p>
          <a:pPr>
            <a:defRPr sz="2400"/>
          </a:pPr>
          <a:endParaRPr lang="zh-CN"/>
        </a:p>
      </c:txPr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'[Microsoft Office PowerPoint 中的图表]Sheet1'!$B$10</c:f>
              <c:strCache>
                <c:ptCount val="1"/>
                <c:pt idx="0">
                  <c:v>一天交易金额（亿元人民币）</c:v>
                </c:pt>
              </c:strCache>
            </c:strRef>
          </c:tx>
          <c:dPt>
            <c:idx val="1"/>
            <c:spPr>
              <a:solidFill>
                <a:srgbClr val="C00000"/>
              </a:solidFill>
            </c:spPr>
          </c:dPt>
          <c:cat>
            <c:strRef>
              <c:f>'[Microsoft Office PowerPoint 中的图表]Sheet1'!$A$11:$A$12</c:f>
              <c:strCache>
                <c:ptCount val="2"/>
                <c:pt idx="0">
                  <c:v>香港</c:v>
                </c:pt>
                <c:pt idx="1">
                  <c:v>淘宝</c:v>
                </c:pt>
              </c:strCache>
            </c:strRef>
          </c:cat>
          <c:val>
            <c:numRef>
              <c:f>'[Microsoft Office PowerPoint 中的图表]Sheet1'!$B$11:$B$12</c:f>
              <c:numCache>
                <c:formatCode>General</c:formatCode>
                <c:ptCount val="2"/>
                <c:pt idx="0">
                  <c:v>6.44</c:v>
                </c:pt>
                <c:pt idx="1">
                  <c:v>6.22</c:v>
                </c:pt>
              </c:numCache>
            </c:numRef>
          </c:val>
        </c:ser>
        <c:shape val="pyramid"/>
        <c:axId val="175536768"/>
        <c:axId val="175542656"/>
        <c:axId val="0"/>
      </c:bar3DChart>
      <c:catAx>
        <c:axId val="175536768"/>
        <c:scaling>
          <c:orientation val="minMax"/>
        </c:scaling>
        <c:axPos val="l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175542656"/>
        <c:crosses val="autoZero"/>
        <c:auto val="1"/>
        <c:lblAlgn val="ctr"/>
        <c:lblOffset val="100"/>
      </c:catAx>
      <c:valAx>
        <c:axId val="175542656"/>
        <c:scaling>
          <c:orientation val="minMax"/>
          <c:min val="5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2000"/>
            </a:pPr>
            <a:endParaRPr lang="zh-CN"/>
          </a:p>
        </c:txPr>
        <c:crossAx val="175536768"/>
        <c:crosses val="autoZero"/>
        <c:crossBetween val="between"/>
        <c:majorUnit val="0.4"/>
      </c:valAx>
    </c:plotArea>
    <c:legend>
      <c:legendPos val="r"/>
      <c:layout/>
      <c:txPr>
        <a:bodyPr/>
        <a:lstStyle/>
        <a:p>
          <a:pPr>
            <a:defRPr sz="2000"/>
          </a:pPr>
          <a:endParaRPr lang="zh-CN"/>
        </a:p>
      </c:txPr>
    </c:legend>
    <c:plotVisOnly val="1"/>
  </c:chart>
  <c:externalData r:id="rId2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665E43D9-56CC-49FF-A9A9-112122C10E5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60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5A6D77AC-210E-45BF-A5DA-3B432B99061F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100000"/>
      </a:spcBef>
      <a:spcAft>
        <a:spcPct val="0"/>
      </a:spcAft>
      <a:buSzPct val="100000"/>
      <a:buFont typeface="Times New Roman" pitchFamily="18" charset="0"/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F25B3-151F-4EA2-85CC-006218DED52B}" type="slidenum">
              <a:rPr lang="zh-CN" altLang="en-US" smtClean="0"/>
              <a:pPr/>
              <a:t>8</a:t>
            </a:fld>
            <a:endParaRPr lang="en-US" altLang="zh-CN" smtClean="0"/>
          </a:p>
        </p:txBody>
      </p:sp>
      <p:sp>
        <p:nvSpPr>
          <p:cNvPr id="890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>
            <a:grpSpLocks/>
          </p:cNvGrpSpPr>
          <p:nvPr userDrawn="1"/>
        </p:nvGrpSpPr>
        <p:grpSpPr bwMode="auto">
          <a:xfrm>
            <a:off x="250825" y="5994400"/>
            <a:ext cx="8740775" cy="863600"/>
            <a:chOff x="158" y="3776"/>
            <a:chExt cx="5506" cy="544"/>
          </a:xfrm>
        </p:grpSpPr>
        <p:sp>
          <p:nvSpPr>
            <p:cNvPr id="3" name="Rectangle 18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1200" b="1">
                <a:latin typeface="Arial" charset="0"/>
              </a:endParaRPr>
            </a:p>
          </p:txBody>
        </p:sp>
        <p:sp>
          <p:nvSpPr>
            <p:cNvPr id="4" name="Line 19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" name="Text Box 20"/>
            <p:cNvSpPr txBox="1">
              <a:spLocks/>
            </p:cNvSpPr>
            <p:nvPr userDrawn="1"/>
          </p:nvSpPr>
          <p:spPr bwMode="auto">
            <a:xfrm>
              <a:off x="4524" y="3932"/>
              <a:ext cx="11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华文彩云" pitchFamily="2" charset="-122"/>
                </a:rPr>
                <a:t>时事报告</a:t>
              </a:r>
            </a:p>
          </p:txBody>
        </p:sp>
        <p:pic>
          <p:nvPicPr>
            <p:cNvPr id="6" name="Picture 21" descr="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99" y="3961"/>
              <a:ext cx="42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DF4656C9-63CF-43A0-B341-FBE2C7E04F6A}" type="datetimeFigureOut">
              <a:rPr lang="zh-CN" altLang="en-US"/>
              <a:pPr>
                <a:defRPr/>
              </a:pPr>
              <a:t>2012/10/23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62E768D-FA7C-4D3E-A4DF-538AC4DBD83D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 userDrawn="1"/>
        </p:nvGrpSpPr>
        <p:grpSpPr bwMode="auto">
          <a:xfrm>
            <a:off x="250825" y="5994400"/>
            <a:ext cx="8740775" cy="863600"/>
            <a:chOff x="158" y="3776"/>
            <a:chExt cx="5506" cy="544"/>
          </a:xfrm>
        </p:grpSpPr>
        <p:sp>
          <p:nvSpPr>
            <p:cNvPr id="3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1200" b="1">
                <a:latin typeface="Arial" charset="0"/>
              </a:endParaRPr>
            </a:p>
          </p:txBody>
        </p:sp>
        <p:sp>
          <p:nvSpPr>
            <p:cNvPr id="4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5" name="Text Box 5"/>
            <p:cNvSpPr txBox="1">
              <a:spLocks/>
            </p:cNvSpPr>
            <p:nvPr userDrawn="1"/>
          </p:nvSpPr>
          <p:spPr bwMode="auto">
            <a:xfrm>
              <a:off x="4524" y="3932"/>
              <a:ext cx="11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华文彩云" pitchFamily="2" charset="-122"/>
                </a:rPr>
                <a:t>时事报告</a:t>
              </a:r>
            </a:p>
          </p:txBody>
        </p:sp>
        <p:pic>
          <p:nvPicPr>
            <p:cNvPr id="6" name="Picture 6" descr="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99" y="3961"/>
              <a:ext cx="42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>
            <a:grpSpLocks/>
          </p:cNvGrpSpPr>
          <p:nvPr userDrawn="1"/>
        </p:nvGrpSpPr>
        <p:grpSpPr bwMode="auto">
          <a:xfrm>
            <a:off x="250825" y="5994400"/>
            <a:ext cx="8740775" cy="863600"/>
            <a:chOff x="158" y="3776"/>
            <a:chExt cx="5506" cy="544"/>
          </a:xfrm>
        </p:grpSpPr>
        <p:sp>
          <p:nvSpPr>
            <p:cNvPr id="5" name="Rectangle 21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1200" b="1">
                <a:latin typeface="Arial" charset="0"/>
              </a:endParaRPr>
            </a:p>
          </p:txBody>
        </p:sp>
        <p:sp>
          <p:nvSpPr>
            <p:cNvPr id="6" name="Line 22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" name="Text Box 23"/>
            <p:cNvSpPr txBox="1">
              <a:spLocks/>
            </p:cNvSpPr>
            <p:nvPr userDrawn="1"/>
          </p:nvSpPr>
          <p:spPr bwMode="auto">
            <a:xfrm>
              <a:off x="4524" y="3932"/>
              <a:ext cx="11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华文彩云" pitchFamily="2" charset="-122"/>
                </a:rPr>
                <a:t>时事报告</a:t>
              </a:r>
            </a:p>
          </p:txBody>
        </p:sp>
        <p:pic>
          <p:nvPicPr>
            <p:cNvPr id="8" name="Picture 24" descr="4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99" y="3961"/>
              <a:ext cx="42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2667000"/>
            <a:ext cx="6172200" cy="533400"/>
          </a:xfrm>
        </p:spPr>
        <p:txBody>
          <a:bodyPr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667000" y="3657600"/>
            <a:ext cx="6248400" cy="533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defRPr sz="24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2171700" cy="5897563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362700" cy="5897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"/>
          <p:cNvGrpSpPr>
            <a:grpSpLocks/>
          </p:cNvGrpSpPr>
          <p:nvPr userDrawn="1"/>
        </p:nvGrpSpPr>
        <p:grpSpPr bwMode="auto">
          <a:xfrm>
            <a:off x="250825" y="5994400"/>
            <a:ext cx="8740775" cy="863600"/>
            <a:chOff x="158" y="3776"/>
            <a:chExt cx="5506" cy="544"/>
          </a:xfrm>
        </p:grpSpPr>
        <p:sp>
          <p:nvSpPr>
            <p:cNvPr id="1027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1200" b="1">
                <a:latin typeface="Arial" charset="0"/>
              </a:endParaRPr>
            </a:p>
          </p:txBody>
        </p:sp>
        <p:sp>
          <p:nvSpPr>
            <p:cNvPr id="1028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43014" name="Text Box 6"/>
            <p:cNvSpPr txBox="1">
              <a:spLocks/>
            </p:cNvSpPr>
            <p:nvPr userDrawn="1"/>
          </p:nvSpPr>
          <p:spPr bwMode="auto">
            <a:xfrm>
              <a:off x="4524" y="3932"/>
              <a:ext cx="11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华文彩云" pitchFamily="2" charset="-122"/>
                </a:rPr>
                <a:t>时事报告</a:t>
              </a:r>
            </a:p>
          </p:txBody>
        </p:sp>
        <p:pic>
          <p:nvPicPr>
            <p:cNvPr id="1030" name="Picture 12" descr="4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99" y="3961"/>
              <a:ext cx="42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36" r:id="rId1"/>
    <p:sldLayoutId id="2147487137" r:id="rId2"/>
    <p:sldLayoutId id="2147487138" r:id="rId3"/>
    <p:sldLayoutId id="2147487139" r:id="rId4"/>
    <p:sldLayoutId id="2147487140" r:id="rId5"/>
    <p:sldLayoutId id="2147487141" r:id="rId6"/>
    <p:sldLayoutId id="2147487142" r:id="rId7"/>
    <p:sldLayoutId id="2147487143" r:id="rId8"/>
    <p:sldLayoutId id="2147487144" r:id="rId9"/>
    <p:sldLayoutId id="2147487145" r:id="rId10"/>
    <p:sldLayoutId id="2147487146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5pPr>
      <a:lvl6pPr marL="4572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6pPr>
      <a:lvl7pPr marL="9144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7pPr>
      <a:lvl8pPr marL="13716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8pPr>
      <a:lvl9pPr marL="1828800"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buSzPct val="100000"/>
        <a:buFont typeface="Times New Roman" pitchFamily="18" charset="0"/>
        <a:defRPr sz="3200" b="1">
          <a:solidFill>
            <a:srgbClr val="093A80"/>
          </a:solidFill>
          <a:latin typeface="Arial" charset="0"/>
          <a:ea typeface="楷体" pitchFamily="49" charset="-122"/>
        </a:defRPr>
      </a:lvl9pPr>
    </p:titleStyle>
    <p:bodyStyle>
      <a:lvl1pPr marL="228600" indent="-228600" algn="l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568325" indent="-225425" algn="l" rtl="0" eaLnBrk="0" fontAlgn="base" hangingPunct="0">
        <a:spcBef>
          <a:spcPct val="25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796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"/>
        <a:defRPr sz="1400">
          <a:solidFill>
            <a:schemeClr val="tx1"/>
          </a:solidFill>
          <a:latin typeface="+mn-lt"/>
          <a:ea typeface="+mn-ea"/>
        </a:defRPr>
      </a:lvl3pPr>
      <a:lvl4pPr marL="1025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–"/>
        <a:defRPr sz="1000">
          <a:solidFill>
            <a:schemeClr val="tx1"/>
          </a:solidFill>
          <a:latin typeface="+mn-lt"/>
          <a:ea typeface="+mn-ea"/>
        </a:defRPr>
      </a:lvl4pPr>
      <a:lvl5pPr marL="12541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5pPr>
      <a:lvl6pPr marL="17113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6pPr>
      <a:lvl7pPr marL="21685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7pPr>
      <a:lvl8pPr marL="26257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8pPr>
      <a:lvl9pPr marL="3082925" indent="-114300" algn="l" rtl="0" eaLnBrk="0" fontAlgn="base" hangingPunct="0">
        <a:spcBef>
          <a:spcPct val="20000"/>
        </a:spcBef>
        <a:spcAft>
          <a:spcPct val="0"/>
        </a:spcAft>
        <a:buClr>
          <a:srgbClr val="093A80"/>
        </a:buClr>
        <a:buSzPct val="75000"/>
        <a:buFont typeface="Wingdings" pitchFamily="2" charset="2"/>
        <a:buChar char="l"/>
        <a:defRPr sz="9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2"/>
          <p:cNvSpPr>
            <a:spLocks/>
          </p:cNvSpPr>
          <p:nvPr userDrawn="1"/>
        </p:nvSpPr>
        <p:spPr bwMode="auto">
          <a:xfrm>
            <a:off x="1285875" y="0"/>
            <a:ext cx="46038" cy="6858000"/>
          </a:xfrm>
          <a:prstGeom prst="rect">
            <a:avLst/>
          </a:prstGeom>
          <a:gradFill rotWithShape="1">
            <a:gsLst>
              <a:gs pos="0">
                <a:srgbClr val="EBCBB3">
                  <a:alpha val="26999"/>
                </a:srgbClr>
              </a:gs>
              <a:gs pos="100000">
                <a:schemeClr val="bg1">
                  <a:alpha val="43999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>
              <a:latin typeface="Arial" charset="0"/>
            </a:endParaRPr>
          </a:p>
        </p:txBody>
      </p:sp>
      <p:grpSp>
        <p:nvGrpSpPr>
          <p:cNvPr id="2051" name="Group 16"/>
          <p:cNvGrpSpPr>
            <a:grpSpLocks/>
          </p:cNvGrpSpPr>
          <p:nvPr userDrawn="1"/>
        </p:nvGrpSpPr>
        <p:grpSpPr bwMode="auto">
          <a:xfrm>
            <a:off x="250825" y="5994400"/>
            <a:ext cx="8740775" cy="863600"/>
            <a:chOff x="158" y="3776"/>
            <a:chExt cx="5506" cy="544"/>
          </a:xfrm>
        </p:grpSpPr>
        <p:sp>
          <p:nvSpPr>
            <p:cNvPr id="2053" name="Rectangle 17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1200" b="1">
                <a:latin typeface="Arial" charset="0"/>
              </a:endParaRPr>
            </a:p>
          </p:txBody>
        </p:sp>
        <p:sp>
          <p:nvSpPr>
            <p:cNvPr id="2054" name="Line 18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63507" name="Text Box 19"/>
            <p:cNvSpPr txBox="1">
              <a:spLocks/>
            </p:cNvSpPr>
            <p:nvPr userDrawn="1"/>
          </p:nvSpPr>
          <p:spPr bwMode="auto">
            <a:xfrm>
              <a:off x="4524" y="3932"/>
              <a:ext cx="11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华文彩云" pitchFamily="2" charset="-122"/>
                </a:rPr>
                <a:t>时事报告</a:t>
              </a:r>
            </a:p>
          </p:txBody>
        </p:sp>
        <p:pic>
          <p:nvPicPr>
            <p:cNvPr id="2056" name="Picture 20" descr="4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099" y="3961"/>
              <a:ext cx="42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2" name="Rectangle 21"/>
          <p:cNvSpPr>
            <a:spLocks/>
          </p:cNvSpPr>
          <p:nvPr userDrawn="1"/>
        </p:nvSpPr>
        <p:spPr bwMode="auto">
          <a:xfrm>
            <a:off x="0" y="1223963"/>
            <a:ext cx="9144000" cy="44450"/>
          </a:xfrm>
          <a:prstGeom prst="rect">
            <a:avLst/>
          </a:prstGeom>
          <a:gradFill rotWithShape="1">
            <a:gsLst>
              <a:gs pos="0">
                <a:srgbClr val="EBCBB3">
                  <a:alpha val="42000"/>
                </a:srgbClr>
              </a:gs>
              <a:gs pos="100000">
                <a:schemeClr val="bg1">
                  <a:alpha val="29999"/>
                </a:schemeClr>
              </a:gs>
            </a:gsLst>
            <a:lin ang="0" scaled="1"/>
          </a:gradFill>
          <a:ln w="19050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zh-CN" altLang="en-US" sz="1600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47" r:id="rId1"/>
    <p:sldLayoutId id="2147487148" r:id="rId2"/>
    <p:sldLayoutId id="2147487149" r:id="rId3"/>
    <p:sldLayoutId id="2147487150" r:id="rId4"/>
    <p:sldLayoutId id="2147487151" r:id="rId5"/>
    <p:sldLayoutId id="2147487152" r:id="rId6"/>
    <p:sldLayoutId id="2147487153" r:id="rId7"/>
    <p:sldLayoutId id="2147487154" r:id="rId8"/>
    <p:sldLayoutId id="2147487155" r:id="rId9"/>
    <p:sldLayoutId id="2147487156" r:id="rId10"/>
    <p:sldLayoutId id="2147487157" r:id="rId11"/>
    <p:sldLayoutId id="2147487158" r:id="rId12"/>
    <p:sldLayoutId id="2147487159" r:id="rId13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 userDrawn="1"/>
        </p:nvGrpSpPr>
        <p:grpSpPr bwMode="auto">
          <a:xfrm>
            <a:off x="250825" y="5994400"/>
            <a:ext cx="8740775" cy="863600"/>
            <a:chOff x="158" y="3776"/>
            <a:chExt cx="5506" cy="544"/>
          </a:xfrm>
        </p:grpSpPr>
        <p:sp>
          <p:nvSpPr>
            <p:cNvPr id="3075" name="Rectangle 3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1200" b="1">
                <a:latin typeface="Arial" charset="0"/>
              </a:endParaRPr>
            </a:p>
          </p:txBody>
        </p:sp>
        <p:sp>
          <p:nvSpPr>
            <p:cNvPr id="3076" name="Line 4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289797" name="Text Box 5"/>
            <p:cNvSpPr txBox="1">
              <a:spLocks/>
            </p:cNvSpPr>
            <p:nvPr userDrawn="1"/>
          </p:nvSpPr>
          <p:spPr bwMode="auto">
            <a:xfrm>
              <a:off x="4524" y="3932"/>
              <a:ext cx="11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华文彩云" pitchFamily="2" charset="-122"/>
                </a:rPr>
                <a:t>时事报告</a:t>
              </a:r>
            </a:p>
          </p:txBody>
        </p:sp>
        <p:pic>
          <p:nvPicPr>
            <p:cNvPr id="3078" name="Picture 6" descr="4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99" y="3961"/>
              <a:ext cx="42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60" r:id="rId1"/>
    <p:sldLayoutId id="2147487161" r:id="rId2"/>
    <p:sldLayoutId id="2147487162" r:id="rId3"/>
    <p:sldLayoutId id="2147487163" r:id="rId4"/>
    <p:sldLayoutId id="2147487164" r:id="rId5"/>
    <p:sldLayoutId id="2147487165" r:id="rId6"/>
    <p:sldLayoutId id="2147487166" r:id="rId7"/>
    <p:sldLayoutId id="2147487167" r:id="rId8"/>
    <p:sldLayoutId id="2147487168" r:id="rId9"/>
    <p:sldLayoutId id="2147487169" r:id="rId10"/>
    <p:sldLayoutId id="2147487170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8001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grpSp>
        <p:nvGrpSpPr>
          <p:cNvPr id="4099" name="Group 25"/>
          <p:cNvGrpSpPr>
            <a:grpSpLocks/>
          </p:cNvGrpSpPr>
          <p:nvPr userDrawn="1"/>
        </p:nvGrpSpPr>
        <p:grpSpPr bwMode="auto">
          <a:xfrm>
            <a:off x="250825" y="5994400"/>
            <a:ext cx="8740775" cy="863600"/>
            <a:chOff x="158" y="3776"/>
            <a:chExt cx="5506" cy="544"/>
          </a:xfrm>
        </p:grpSpPr>
        <p:sp>
          <p:nvSpPr>
            <p:cNvPr id="4100" name="Rectangle 26"/>
            <p:cNvSpPr>
              <a:spLocks noChangeArrowheads="1"/>
            </p:cNvSpPr>
            <p:nvPr userDrawn="1"/>
          </p:nvSpPr>
          <p:spPr bwMode="auto">
            <a:xfrm>
              <a:off x="3787" y="3776"/>
              <a:ext cx="1870" cy="149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endParaRPr lang="zh-CN" altLang="zh-CN" sz="1200" b="1">
                <a:latin typeface="Arial" charset="0"/>
              </a:endParaRPr>
            </a:p>
          </p:txBody>
        </p:sp>
        <p:sp>
          <p:nvSpPr>
            <p:cNvPr id="4101" name="Line 27"/>
            <p:cNvSpPr>
              <a:spLocks noChangeShapeType="1"/>
            </p:cNvSpPr>
            <p:nvPr userDrawn="1"/>
          </p:nvSpPr>
          <p:spPr bwMode="auto">
            <a:xfrm>
              <a:off x="158" y="3875"/>
              <a:ext cx="5373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latin typeface="Arial" charset="0"/>
              </a:endParaRPr>
            </a:p>
          </p:txBody>
        </p:sp>
        <p:sp>
          <p:nvSpPr>
            <p:cNvPr id="77852" name="Text Box 28"/>
            <p:cNvSpPr txBox="1">
              <a:spLocks/>
            </p:cNvSpPr>
            <p:nvPr userDrawn="1"/>
          </p:nvSpPr>
          <p:spPr bwMode="auto">
            <a:xfrm>
              <a:off x="4524" y="3932"/>
              <a:ext cx="1140" cy="365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zh-CN" altLang="en-US" sz="3200" b="1">
                  <a:solidFill>
                    <a:srgbClr val="000099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charset="0"/>
                  <a:ea typeface="华文彩云" pitchFamily="2" charset="-122"/>
                </a:rPr>
                <a:t>时事报告</a:t>
              </a:r>
            </a:p>
          </p:txBody>
        </p:sp>
        <p:pic>
          <p:nvPicPr>
            <p:cNvPr id="4103" name="Picture 29" descr="4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099" y="3961"/>
              <a:ext cx="425" cy="3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7171" r:id="rId1"/>
    <p:sldLayoutId id="2147487172" r:id="rId2"/>
    <p:sldLayoutId id="2147487173" r:id="rId3"/>
    <p:sldLayoutId id="2147487174" r:id="rId4"/>
    <p:sldLayoutId id="2147487175" r:id="rId5"/>
    <p:sldLayoutId id="2147487176" r:id="rId6"/>
    <p:sldLayoutId id="2147487177" r:id="rId7"/>
    <p:sldLayoutId id="2147487178" r:id="rId8"/>
    <p:sldLayoutId id="2147487179" r:id="rId9"/>
    <p:sldLayoutId id="2147487180" r:id="rId10"/>
    <p:sldLayoutId id="2147487181" r:id="rId11"/>
  </p:sldLayoutIdLst>
  <p:transition spd="med">
    <p:fade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Impact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defRPr b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ShapeType="1" noTextEdit="1"/>
          </p:cNvSpPr>
          <p:nvPr/>
        </p:nvSpPr>
        <p:spPr bwMode="auto">
          <a:xfrm>
            <a:off x="838200" y="2673350"/>
            <a:ext cx="8782050" cy="909637"/>
          </a:xfrm>
          <a:prstGeom prst="rect">
            <a:avLst/>
          </a:prstGeom>
        </p:spPr>
        <p:txBody>
          <a:bodyPr wrap="none" fromWordArt="1"/>
          <a:lstStyle/>
          <a:p>
            <a:pPr>
              <a:defRPr/>
            </a:pPr>
            <a:r>
              <a:rPr lang="zh-CN" altLang="en-US" sz="4800" b="1" kern="10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gradFill flip="none" rotWithShape="1">
                  <a:gsLst>
                    <a:gs pos="0">
                      <a:srgbClr val="000000"/>
                    </a:gs>
                    <a:gs pos="20000">
                      <a:srgbClr val="000040"/>
                    </a:gs>
                    <a:gs pos="50000">
                      <a:srgbClr val="400040"/>
                    </a:gs>
                    <a:gs pos="75000">
                      <a:srgbClr val="8F0040"/>
                    </a:gs>
                    <a:gs pos="89999">
                      <a:srgbClr val="F27300"/>
                    </a:gs>
                    <a:gs pos="100000">
                      <a:srgbClr val="FFBF00"/>
                    </a:gs>
                  </a:gsLst>
                  <a:path path="rect">
                    <a:fillToRect l="100000" b="100000"/>
                  </a:path>
                  <a:tileRect t="-100000" r="-100000"/>
                </a:gra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黑体" pitchFamily="49" charset="-122"/>
                <a:ea typeface="黑体" pitchFamily="49" charset="-122"/>
              </a:rPr>
              <a:t>服务业：经济发展新主角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2"/>
          <p:cNvGrpSpPr>
            <a:grpSpLocks/>
          </p:cNvGrpSpPr>
          <p:nvPr/>
        </p:nvGrpSpPr>
        <p:grpSpPr bwMode="auto">
          <a:xfrm>
            <a:off x="2260600" y="1517650"/>
            <a:ext cx="5334000" cy="758825"/>
            <a:chOff x="2260600" y="1517650"/>
            <a:chExt cx="5334000" cy="758825"/>
          </a:xfrm>
        </p:grpSpPr>
        <p:sp>
          <p:nvSpPr>
            <p:cNvPr id="73772" name="Rectangle 6"/>
            <p:cNvSpPr>
              <a:spLocks noChangeArrowheads="1"/>
            </p:cNvSpPr>
            <p:nvPr/>
          </p:nvSpPr>
          <p:spPr bwMode="auto">
            <a:xfrm>
              <a:off x="2260600" y="1517650"/>
              <a:ext cx="5334000" cy="758825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3773" name="Rectangle 7"/>
            <p:cNvSpPr>
              <a:spLocks noChangeArrowheads="1"/>
            </p:cNvSpPr>
            <p:nvPr/>
          </p:nvSpPr>
          <p:spPr bwMode="auto">
            <a:xfrm>
              <a:off x="2260600" y="1695450"/>
              <a:ext cx="5334000" cy="4318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800" b="1"/>
                <a:t>目前已经进入感动消费时代</a:t>
              </a:r>
            </a:p>
          </p:txBody>
        </p:sp>
      </p:grpSp>
      <p:sp>
        <p:nvSpPr>
          <p:cNvPr id="108552" name="Rectangle 8"/>
          <p:cNvSpPr>
            <a:spLocks noChangeArrowheads="1"/>
          </p:cNvSpPr>
          <p:nvPr/>
        </p:nvSpPr>
        <p:spPr bwMode="auto">
          <a:xfrm>
            <a:off x="827088" y="2636838"/>
            <a:ext cx="1800225" cy="71913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理性</a:t>
            </a:r>
          </a:p>
          <a:p>
            <a:pPr marL="342900" indent="-342900" algn="ctr">
              <a:defRPr/>
            </a:pPr>
            <a:r>
              <a:rPr lang="zh-CN" altLang="en-US" sz="2000" b="1" dirty="0"/>
              <a:t>消费时代</a:t>
            </a:r>
          </a:p>
        </p:txBody>
      </p:sp>
      <p:sp>
        <p:nvSpPr>
          <p:cNvPr id="108553" name="Rectangle 9"/>
          <p:cNvSpPr>
            <a:spLocks noChangeArrowheads="1"/>
          </p:cNvSpPr>
          <p:nvPr/>
        </p:nvSpPr>
        <p:spPr bwMode="auto">
          <a:xfrm>
            <a:off x="827088" y="3789363"/>
            <a:ext cx="1800225" cy="72072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感性</a:t>
            </a:r>
          </a:p>
          <a:p>
            <a:pPr marL="342900" indent="-342900" algn="ctr">
              <a:defRPr/>
            </a:pPr>
            <a:r>
              <a:rPr lang="zh-CN" altLang="en-US" sz="2000" b="1" dirty="0"/>
              <a:t>消费时代</a:t>
            </a:r>
          </a:p>
        </p:txBody>
      </p:sp>
      <p:sp>
        <p:nvSpPr>
          <p:cNvPr id="108555" name="Rectangle 11"/>
          <p:cNvSpPr>
            <a:spLocks noChangeArrowheads="1"/>
          </p:cNvSpPr>
          <p:nvPr/>
        </p:nvSpPr>
        <p:spPr bwMode="auto">
          <a:xfrm>
            <a:off x="0" y="2717800"/>
            <a:ext cx="711200" cy="285432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pPr algn="ctr">
              <a:defRPr/>
            </a:pPr>
            <a:r>
              <a:rPr lang="zh-CN" altLang="en-US" sz="2400" b="1" dirty="0">
                <a:latin typeface="黑体" pitchFamily="49" charset="-122"/>
                <a:ea typeface="黑体" pitchFamily="49" charset="-122"/>
              </a:rPr>
              <a:t>消费形态的变化</a:t>
            </a: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2857488" y="2643182"/>
            <a:ext cx="3168650" cy="72072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重视产品质量</a:t>
            </a:r>
            <a:r>
              <a:rPr lang="en-US" altLang="zh-CN" sz="2000" b="1" dirty="0"/>
              <a:t>&amp;</a:t>
            </a:r>
            <a:r>
              <a:rPr lang="zh-CN" altLang="en-US" sz="2000" b="1" dirty="0"/>
              <a:t>性能</a:t>
            </a:r>
            <a:r>
              <a:rPr lang="en-US" altLang="zh-CN" sz="2000" b="1" dirty="0"/>
              <a:t>&amp;</a:t>
            </a:r>
            <a:r>
              <a:rPr lang="zh-CN" altLang="en-US" sz="2000" b="1" dirty="0"/>
              <a:t>价格</a:t>
            </a:r>
          </a:p>
        </p:txBody>
      </p:sp>
      <p:sp>
        <p:nvSpPr>
          <p:cNvPr id="108557" name="Rectangle 13"/>
          <p:cNvSpPr>
            <a:spLocks noChangeArrowheads="1"/>
          </p:cNvSpPr>
          <p:nvPr/>
        </p:nvSpPr>
        <p:spPr bwMode="auto">
          <a:xfrm>
            <a:off x="2916238" y="3789363"/>
            <a:ext cx="3168650" cy="71913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重视品牌</a:t>
            </a:r>
            <a:r>
              <a:rPr lang="en-US" altLang="zh-CN" sz="2000" b="1" dirty="0"/>
              <a:t>&amp;</a:t>
            </a:r>
            <a:r>
              <a:rPr lang="zh-CN" altLang="en-US" sz="2000" b="1" dirty="0"/>
              <a:t>设计</a:t>
            </a:r>
            <a:r>
              <a:rPr lang="en-US" altLang="zh-CN" sz="2000" b="1" dirty="0"/>
              <a:t>&amp;</a:t>
            </a:r>
            <a:r>
              <a:rPr lang="zh-CN" altLang="en-US" sz="2000" b="1" dirty="0"/>
              <a:t>适用性</a:t>
            </a:r>
          </a:p>
        </p:txBody>
      </p:sp>
      <p:sp>
        <p:nvSpPr>
          <p:cNvPr id="108558" name="Rectangle 14"/>
          <p:cNvSpPr>
            <a:spLocks noChangeArrowheads="1"/>
          </p:cNvSpPr>
          <p:nvPr/>
        </p:nvSpPr>
        <p:spPr bwMode="auto">
          <a:xfrm>
            <a:off x="2916238" y="4941888"/>
            <a:ext cx="3168650" cy="71913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重视满足感</a:t>
            </a:r>
            <a:r>
              <a:rPr lang="en-US" altLang="zh-CN" sz="2000" b="1" dirty="0"/>
              <a:t>&amp;</a:t>
            </a:r>
            <a:r>
              <a:rPr lang="zh-CN" altLang="en-US" sz="2000" b="1" dirty="0"/>
              <a:t>喜悦</a:t>
            </a:r>
          </a:p>
        </p:txBody>
      </p:sp>
      <p:sp>
        <p:nvSpPr>
          <p:cNvPr id="108559" name="Rectangle 15"/>
          <p:cNvSpPr>
            <a:spLocks noChangeArrowheads="1"/>
          </p:cNvSpPr>
          <p:nvPr/>
        </p:nvSpPr>
        <p:spPr bwMode="auto">
          <a:xfrm>
            <a:off x="6500826" y="2643182"/>
            <a:ext cx="2232025" cy="720725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好</a:t>
            </a:r>
            <a:r>
              <a:rPr lang="en-US" altLang="zh-CN" sz="2000" b="1" dirty="0"/>
              <a:t>&amp;</a:t>
            </a:r>
            <a:r>
              <a:rPr lang="zh-CN" altLang="en-US" sz="2000" b="1" dirty="0"/>
              <a:t>坏</a:t>
            </a:r>
          </a:p>
          <a:p>
            <a:pPr marL="342900" indent="-342900" algn="ctr">
              <a:defRPr/>
            </a:pPr>
            <a:r>
              <a:rPr lang="zh-CN" altLang="en-US" sz="2000" b="1" dirty="0"/>
              <a:t>为判断标准</a:t>
            </a:r>
          </a:p>
        </p:txBody>
      </p:sp>
      <p:sp>
        <p:nvSpPr>
          <p:cNvPr id="108560" name="Rectangle 16"/>
          <p:cNvSpPr>
            <a:spLocks noChangeArrowheads="1"/>
          </p:cNvSpPr>
          <p:nvPr/>
        </p:nvSpPr>
        <p:spPr bwMode="auto">
          <a:xfrm>
            <a:off x="6516688" y="3789363"/>
            <a:ext cx="2232025" cy="71913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喜欢</a:t>
            </a:r>
            <a:r>
              <a:rPr lang="en-US" altLang="zh-CN" sz="2000" b="1" dirty="0"/>
              <a:t>&amp;</a:t>
            </a:r>
            <a:r>
              <a:rPr lang="zh-CN" altLang="en-US" sz="2000" b="1" dirty="0"/>
              <a:t>不喜欢</a:t>
            </a:r>
          </a:p>
          <a:p>
            <a:pPr marL="342900" indent="-342900" algn="ctr">
              <a:defRPr/>
            </a:pPr>
            <a:r>
              <a:rPr lang="zh-CN" altLang="en-US" sz="2000" b="1" dirty="0"/>
              <a:t>为判断标准</a:t>
            </a:r>
          </a:p>
        </p:txBody>
      </p:sp>
      <p:sp>
        <p:nvSpPr>
          <p:cNvPr id="108561" name="Rectangle 17"/>
          <p:cNvSpPr>
            <a:spLocks noChangeArrowheads="1"/>
          </p:cNvSpPr>
          <p:nvPr/>
        </p:nvSpPr>
        <p:spPr bwMode="auto">
          <a:xfrm>
            <a:off x="6516688" y="4941888"/>
            <a:ext cx="2232025" cy="719137"/>
          </a:xfrm>
          <a:prstGeom prst="rect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满意</a:t>
            </a:r>
            <a:r>
              <a:rPr lang="en-US" altLang="zh-CN" sz="2000" b="1" dirty="0"/>
              <a:t>&amp;</a:t>
            </a:r>
            <a:r>
              <a:rPr lang="zh-CN" altLang="en-US" sz="2000" b="1" dirty="0"/>
              <a:t>不满意</a:t>
            </a:r>
          </a:p>
          <a:p>
            <a:pPr marL="342900" indent="-342900" algn="ctr">
              <a:defRPr/>
            </a:pPr>
            <a:r>
              <a:rPr lang="zh-CN" altLang="en-US" sz="2000" b="1" dirty="0"/>
              <a:t>为判断标准</a:t>
            </a:r>
          </a:p>
        </p:txBody>
      </p:sp>
      <p:sp>
        <p:nvSpPr>
          <p:cNvPr id="108564" name="AutoShape 20"/>
          <p:cNvSpPr>
            <a:spLocks noChangeArrowheads="1"/>
          </p:cNvSpPr>
          <p:nvPr/>
        </p:nvSpPr>
        <p:spPr bwMode="auto">
          <a:xfrm>
            <a:off x="2627313" y="2708275"/>
            <a:ext cx="215900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5" name="AutoShape 21"/>
          <p:cNvSpPr>
            <a:spLocks noChangeArrowheads="1"/>
          </p:cNvSpPr>
          <p:nvPr/>
        </p:nvSpPr>
        <p:spPr bwMode="auto">
          <a:xfrm>
            <a:off x="2627313" y="3789363"/>
            <a:ext cx="215900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6" name="AutoShape 22"/>
          <p:cNvSpPr>
            <a:spLocks noChangeArrowheads="1"/>
          </p:cNvSpPr>
          <p:nvPr/>
        </p:nvSpPr>
        <p:spPr bwMode="auto">
          <a:xfrm>
            <a:off x="2627313" y="5013325"/>
            <a:ext cx="215900" cy="64928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7" name="AutoShape 23"/>
          <p:cNvSpPr>
            <a:spLocks noChangeArrowheads="1"/>
          </p:cNvSpPr>
          <p:nvPr/>
        </p:nvSpPr>
        <p:spPr bwMode="auto">
          <a:xfrm>
            <a:off x="6156325" y="2708275"/>
            <a:ext cx="288925" cy="719138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8" name="AutoShape 24"/>
          <p:cNvSpPr>
            <a:spLocks noChangeArrowheads="1"/>
          </p:cNvSpPr>
          <p:nvPr/>
        </p:nvSpPr>
        <p:spPr bwMode="auto">
          <a:xfrm>
            <a:off x="6156325" y="3860800"/>
            <a:ext cx="288925" cy="6477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69" name="AutoShape 25"/>
          <p:cNvSpPr>
            <a:spLocks noChangeArrowheads="1"/>
          </p:cNvSpPr>
          <p:nvPr/>
        </p:nvSpPr>
        <p:spPr bwMode="auto">
          <a:xfrm>
            <a:off x="6156325" y="4941888"/>
            <a:ext cx="287338" cy="719137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8571" name="Oval 27"/>
          <p:cNvSpPr>
            <a:spLocks noChangeArrowheads="1"/>
          </p:cNvSpPr>
          <p:nvPr/>
        </p:nvSpPr>
        <p:spPr bwMode="auto">
          <a:xfrm>
            <a:off x="793750" y="5013324"/>
            <a:ext cx="1778000" cy="682626"/>
          </a:xfrm>
          <a:prstGeom prst="ellipse">
            <a:avLst/>
          </a:prstGeom>
          <a:gradFill flip="none" rotWithShape="1">
            <a:gsLst>
              <a:gs pos="0">
                <a:srgbClr val="7030A0">
                  <a:tint val="66000"/>
                  <a:satMod val="160000"/>
                </a:srgbClr>
              </a:gs>
              <a:gs pos="50000">
                <a:srgbClr val="7030A0">
                  <a:tint val="44500"/>
                  <a:satMod val="160000"/>
                </a:srgbClr>
              </a:gs>
              <a:gs pos="100000">
                <a:srgbClr val="7030A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defRPr/>
            </a:pPr>
            <a:r>
              <a:rPr lang="zh-CN" altLang="en-US" sz="2000" b="1" dirty="0"/>
              <a:t>感动</a:t>
            </a:r>
          </a:p>
          <a:p>
            <a:pPr marL="342900" indent="-342900" algn="ctr">
              <a:defRPr/>
            </a:pPr>
            <a:r>
              <a:rPr lang="zh-CN" altLang="en-US" sz="2000" b="1" dirty="0"/>
              <a:t>消费时代</a:t>
            </a:r>
          </a:p>
        </p:txBody>
      </p:sp>
      <p:sp>
        <p:nvSpPr>
          <p:cNvPr id="25" name="AutoShape 60"/>
          <p:cNvSpPr>
            <a:spLocks noChangeArrowheads="1"/>
          </p:cNvSpPr>
          <p:nvPr/>
        </p:nvSpPr>
        <p:spPr bwMode="gray">
          <a:xfrm>
            <a:off x="615950" y="228600"/>
            <a:ext cx="7423150" cy="75565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163500" prstMaterial="legacyMetal">
            <a:bevelT w="13500" h="13500" prst="relaxedInset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zh-CN" dirty="0"/>
          </a:p>
        </p:txBody>
      </p:sp>
      <p:sp>
        <p:nvSpPr>
          <p:cNvPr id="73770" name="Text Box 61"/>
          <p:cNvSpPr txBox="1">
            <a:spLocks noChangeArrowheads="1"/>
          </p:cNvSpPr>
          <p:nvPr/>
        </p:nvSpPr>
        <p:spPr bwMode="gray">
          <a:xfrm>
            <a:off x="571500" y="228600"/>
            <a:ext cx="7289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 b="1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三、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理念创新衍生服务新商机</a:t>
            </a:r>
            <a:endParaRPr lang="zh-CN" altLang="en-US" sz="280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73771" name="Picture 28" descr="1"/>
          <p:cNvPicPr>
            <a:picLocks noChangeAspect="1" noChangeArrowheads="1"/>
          </p:cNvPicPr>
          <p:nvPr/>
        </p:nvPicPr>
        <p:blipFill>
          <a:blip r:embed="rId2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642938" y="98425"/>
            <a:ext cx="11842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8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8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8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8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8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8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0"/>
                            </p:stCondLst>
                            <p:childTnLst>
                              <p:par>
                                <p:cTn id="6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5" dur="2000"/>
                                        <p:tgtEl>
                                          <p:spTgt spid="108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8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8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08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64" grpId="0" animBg="1"/>
      <p:bldP spid="108565" grpId="0" animBg="1"/>
      <p:bldP spid="108566" grpId="0" animBg="1"/>
      <p:bldP spid="108567" grpId="0" animBg="1"/>
      <p:bldP spid="108568" grpId="0" animBg="1"/>
      <p:bldP spid="10856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AutoShape 60"/>
          <p:cNvSpPr>
            <a:spLocks noChangeArrowheads="1"/>
          </p:cNvSpPr>
          <p:nvPr/>
        </p:nvSpPr>
        <p:spPr bwMode="gray">
          <a:xfrm>
            <a:off x="349250" y="3384550"/>
            <a:ext cx="8401050" cy="292735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100000">
                <a:srgbClr val="765E7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2" dir="t"/>
          </a:scene3d>
          <a:sp3d extrusionH="163500" prstMaterial="legacyMetal">
            <a:bevelT w="13500" h="13500" prst="angle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zh-CN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8" name="Text Box 61"/>
          <p:cNvSpPr txBox="1">
            <a:spLocks noChangeArrowheads="1"/>
          </p:cNvSpPr>
          <p:nvPr/>
        </p:nvSpPr>
        <p:spPr bwMode="gray">
          <a:xfrm>
            <a:off x="0" y="3760788"/>
            <a:ext cx="8794750" cy="22272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zh-CN" altLang="en-US" sz="2400"/>
              <a:t>           </a:t>
            </a:r>
            <a:r>
              <a:rPr lang="zh-CN" altLang="en-US" sz="2800" b="1">
                <a:solidFill>
                  <a:srgbClr val="22228B"/>
                </a:solidFill>
              </a:rPr>
              <a:t>为英国带来</a:t>
            </a:r>
            <a:r>
              <a:rPr lang="en-US" altLang="zh-CN" sz="2800" b="1">
                <a:solidFill>
                  <a:srgbClr val="22228B"/>
                </a:solidFill>
              </a:rPr>
              <a:t>10</a:t>
            </a:r>
            <a:r>
              <a:rPr lang="zh-CN" altLang="en-US" sz="2800" b="1">
                <a:solidFill>
                  <a:srgbClr val="22228B"/>
                </a:solidFill>
              </a:rPr>
              <a:t>亿英镑收入的奥运纪念品，</a:t>
            </a:r>
            <a:r>
              <a:rPr lang="en-US" altLang="zh-CN" sz="2800" b="1">
                <a:solidFill>
                  <a:srgbClr val="22228B"/>
                </a:solidFill>
              </a:rPr>
              <a:t>65%</a:t>
            </a:r>
            <a:r>
              <a:rPr lang="zh-CN" altLang="en-US" sz="2800" b="1">
                <a:solidFill>
                  <a:srgbClr val="22228B"/>
                </a:solidFill>
              </a:rPr>
              <a:t>来自中国，但这些产品多为贴牌加工。在伦敦奥运会一级与二级合作伙伴名单里，没有一家来自中国大陆的企业。在</a:t>
            </a:r>
            <a:r>
              <a:rPr lang="en-US" altLang="zh-CN" sz="2800" b="1">
                <a:solidFill>
                  <a:srgbClr val="22228B"/>
                </a:solidFill>
              </a:rPr>
              <a:t>28</a:t>
            </a:r>
            <a:r>
              <a:rPr lang="zh-CN" altLang="en-US" sz="2800" b="1">
                <a:solidFill>
                  <a:srgbClr val="22228B"/>
                </a:solidFill>
              </a:rPr>
              <a:t>个三级供应商中，我们也只能看到“水晶石”这一个。</a:t>
            </a:r>
          </a:p>
        </p:txBody>
      </p:sp>
      <p:sp>
        <p:nvSpPr>
          <p:cNvPr id="60" name="椭圆形标注 59"/>
          <p:cNvSpPr/>
          <p:nvPr/>
        </p:nvSpPr>
        <p:spPr bwMode="auto">
          <a:xfrm>
            <a:off x="251520" y="53625"/>
            <a:ext cx="4267200" cy="3022600"/>
          </a:xfrm>
          <a:prstGeom prst="wedgeEllipseCallout">
            <a:avLst>
              <a:gd name="adj1" fmla="val 30214"/>
              <a:gd name="adj2" fmla="val 59363"/>
            </a:avLst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19050" cap="flat" cmpd="sng" algn="ctr">
            <a:solidFill>
              <a:schemeClr val="accent6">
                <a:lumMod val="40000"/>
                <a:lumOff val="60000"/>
              </a:schemeClr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zh-CN" altLang="en-US" sz="1600">
              <a:latin typeface="Arial" charset="0"/>
            </a:endParaRPr>
          </a:p>
        </p:txBody>
      </p:sp>
      <p:sp>
        <p:nvSpPr>
          <p:cNvPr id="61" name="TextBox 60"/>
          <p:cNvSpPr txBox="1">
            <a:spLocks noChangeArrowheads="1"/>
          </p:cNvSpPr>
          <p:nvPr/>
        </p:nvSpPr>
        <p:spPr bwMode="auto">
          <a:xfrm>
            <a:off x="482600" y="984250"/>
            <a:ext cx="36845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80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    中国低端制造之路，还能走多久？</a:t>
            </a:r>
          </a:p>
          <a:p>
            <a:endParaRPr lang="zh-CN" altLang="en-US" sz="2400"/>
          </a:p>
        </p:txBody>
      </p:sp>
      <p:pic>
        <p:nvPicPr>
          <p:cNvPr id="7" name="图片 6" descr="11390672_024743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23850"/>
            <a:ext cx="43830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58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58"/>
          <p:cNvGrpSpPr>
            <a:grpSpLocks/>
          </p:cNvGrpSpPr>
          <p:nvPr/>
        </p:nvGrpSpPr>
        <p:grpSpPr bwMode="auto">
          <a:xfrm>
            <a:off x="746575" y="953725"/>
            <a:ext cx="6908800" cy="4686300"/>
            <a:chOff x="2959100" y="2895600"/>
            <a:chExt cx="6053138" cy="3516313"/>
          </a:xfrm>
        </p:grpSpPr>
        <p:sp>
          <p:nvSpPr>
            <p:cNvPr id="55302" name="Rectangle 58"/>
            <p:cNvSpPr>
              <a:spLocks noChangeArrowheads="1"/>
            </p:cNvSpPr>
            <p:nvPr/>
          </p:nvSpPr>
          <p:spPr bwMode="auto">
            <a:xfrm>
              <a:off x="2959100" y="4273550"/>
              <a:ext cx="431800" cy="827088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sz="2400"/>
                <a:t>利</a:t>
              </a:r>
            </a:p>
            <a:p>
              <a:pPr algn="ctr"/>
              <a:r>
                <a:rPr lang="zh-CN" altLang="en-US" sz="2400"/>
                <a:t>润</a:t>
              </a:r>
            </a:p>
          </p:txBody>
        </p:sp>
        <p:grpSp>
          <p:nvGrpSpPr>
            <p:cNvPr id="55303" name="组合 57"/>
            <p:cNvGrpSpPr>
              <a:grpSpLocks/>
            </p:cNvGrpSpPr>
            <p:nvPr/>
          </p:nvGrpSpPr>
          <p:grpSpPr bwMode="auto">
            <a:xfrm>
              <a:off x="3281363" y="2895600"/>
              <a:ext cx="5730875" cy="3516313"/>
              <a:chOff x="3281363" y="2895600"/>
              <a:chExt cx="5730875" cy="3516313"/>
            </a:xfrm>
          </p:grpSpPr>
          <p:sp>
            <p:nvSpPr>
              <p:cNvPr id="55304" name="Line 5"/>
              <p:cNvSpPr>
                <a:spLocks noChangeShapeType="1"/>
              </p:cNvSpPr>
              <p:nvPr/>
            </p:nvSpPr>
            <p:spPr bwMode="auto">
              <a:xfrm flipH="1">
                <a:off x="3567113" y="2895600"/>
                <a:ext cx="46037" cy="308927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5" name="Line 6"/>
              <p:cNvSpPr>
                <a:spLocks noChangeShapeType="1"/>
              </p:cNvSpPr>
              <p:nvPr/>
            </p:nvSpPr>
            <p:spPr bwMode="auto">
              <a:xfrm>
                <a:off x="3300413" y="5918200"/>
                <a:ext cx="5378450" cy="460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6" name="Line 7"/>
              <p:cNvSpPr>
                <a:spLocks noChangeShapeType="1"/>
              </p:cNvSpPr>
              <p:nvPr/>
            </p:nvSpPr>
            <p:spPr bwMode="auto">
              <a:xfrm>
                <a:off x="4972050" y="5651500"/>
                <a:ext cx="0" cy="144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7" name="Line 9"/>
              <p:cNvSpPr>
                <a:spLocks noChangeShapeType="1"/>
              </p:cNvSpPr>
              <p:nvPr/>
            </p:nvSpPr>
            <p:spPr bwMode="auto">
              <a:xfrm>
                <a:off x="5010150" y="2959100"/>
                <a:ext cx="0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8" name="Line 10"/>
              <p:cNvSpPr>
                <a:spLocks noChangeShapeType="1"/>
              </p:cNvSpPr>
              <p:nvPr/>
            </p:nvSpPr>
            <p:spPr bwMode="auto">
              <a:xfrm>
                <a:off x="5010150" y="346233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09" name="Line 11"/>
              <p:cNvSpPr>
                <a:spLocks noChangeShapeType="1"/>
              </p:cNvSpPr>
              <p:nvPr/>
            </p:nvSpPr>
            <p:spPr bwMode="auto">
              <a:xfrm>
                <a:off x="5010150" y="3822700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0" name="Line 12"/>
              <p:cNvSpPr>
                <a:spLocks noChangeShapeType="1"/>
              </p:cNvSpPr>
              <p:nvPr/>
            </p:nvSpPr>
            <p:spPr bwMode="auto">
              <a:xfrm>
                <a:off x="5010150" y="4254500"/>
                <a:ext cx="0" cy="1444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1" name="Line 13"/>
              <p:cNvSpPr>
                <a:spLocks noChangeShapeType="1"/>
              </p:cNvSpPr>
              <p:nvPr/>
            </p:nvSpPr>
            <p:spPr bwMode="auto">
              <a:xfrm>
                <a:off x="5010150" y="4543425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2" name="Line 14"/>
              <p:cNvSpPr>
                <a:spLocks noChangeShapeType="1"/>
              </p:cNvSpPr>
              <p:nvPr/>
            </p:nvSpPr>
            <p:spPr bwMode="auto">
              <a:xfrm>
                <a:off x="5010150" y="4902200"/>
                <a:ext cx="0" cy="2889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3" name="Line 15"/>
              <p:cNvSpPr>
                <a:spLocks noChangeShapeType="1"/>
              </p:cNvSpPr>
              <p:nvPr/>
            </p:nvSpPr>
            <p:spPr bwMode="auto">
              <a:xfrm>
                <a:off x="5010150" y="5335588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4" name="Line 16"/>
              <p:cNvSpPr>
                <a:spLocks noChangeShapeType="1"/>
              </p:cNvSpPr>
              <p:nvPr/>
            </p:nvSpPr>
            <p:spPr bwMode="auto">
              <a:xfrm>
                <a:off x="7389813" y="5518150"/>
                <a:ext cx="0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5" name="Line 18"/>
              <p:cNvSpPr>
                <a:spLocks noChangeShapeType="1"/>
              </p:cNvSpPr>
              <p:nvPr/>
            </p:nvSpPr>
            <p:spPr bwMode="auto">
              <a:xfrm>
                <a:off x="7386638" y="2959100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6" name="Line 19"/>
              <p:cNvSpPr>
                <a:spLocks noChangeShapeType="1"/>
              </p:cNvSpPr>
              <p:nvPr/>
            </p:nvSpPr>
            <p:spPr bwMode="auto">
              <a:xfrm>
                <a:off x="7386638" y="3390900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7" name="Line 20"/>
              <p:cNvSpPr>
                <a:spLocks noChangeShapeType="1"/>
              </p:cNvSpPr>
              <p:nvPr/>
            </p:nvSpPr>
            <p:spPr bwMode="auto">
              <a:xfrm>
                <a:off x="7386638" y="3751263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8" name="Line 21"/>
              <p:cNvSpPr>
                <a:spLocks noChangeShapeType="1"/>
              </p:cNvSpPr>
              <p:nvPr/>
            </p:nvSpPr>
            <p:spPr bwMode="auto">
              <a:xfrm>
                <a:off x="7386638" y="4183063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19" name="Line 22"/>
              <p:cNvSpPr>
                <a:spLocks noChangeShapeType="1"/>
              </p:cNvSpPr>
              <p:nvPr/>
            </p:nvSpPr>
            <p:spPr bwMode="auto">
              <a:xfrm>
                <a:off x="7386638" y="4543425"/>
                <a:ext cx="0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0" name="Line 23"/>
              <p:cNvSpPr>
                <a:spLocks noChangeShapeType="1"/>
              </p:cNvSpPr>
              <p:nvPr/>
            </p:nvSpPr>
            <p:spPr bwMode="auto">
              <a:xfrm>
                <a:off x="7386638" y="4975225"/>
                <a:ext cx="0" cy="2873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1" name="Line 24"/>
              <p:cNvSpPr>
                <a:spLocks noChangeShapeType="1"/>
              </p:cNvSpPr>
              <p:nvPr/>
            </p:nvSpPr>
            <p:spPr bwMode="auto">
              <a:xfrm>
                <a:off x="7386638" y="5407025"/>
                <a:ext cx="0" cy="7143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3274" name="Freeform 25"/>
              <p:cNvSpPr>
                <a:spLocks/>
              </p:cNvSpPr>
              <p:nvPr/>
            </p:nvSpPr>
            <p:spPr bwMode="auto">
              <a:xfrm>
                <a:off x="4203944" y="3650797"/>
                <a:ext cx="4194914" cy="1644996"/>
              </a:xfrm>
              <a:custGeom>
                <a:avLst/>
                <a:gdLst>
                  <a:gd name="T0" fmla="*/ 0 w 3312"/>
                  <a:gd name="T1" fmla="*/ 2147483647 h 1157"/>
                  <a:gd name="T2" fmla="*/ 2147483647 w 3312"/>
                  <a:gd name="T3" fmla="*/ 2147483647 h 1157"/>
                  <a:gd name="T4" fmla="*/ 2147483647 w 3312"/>
                  <a:gd name="T5" fmla="*/ 2147483647 h 1157"/>
                  <a:gd name="T6" fmla="*/ 2147483647 w 3312"/>
                  <a:gd name="T7" fmla="*/ 2147483647 h 1157"/>
                  <a:gd name="T8" fmla="*/ 2147483647 w 3312"/>
                  <a:gd name="T9" fmla="*/ 2147483647 h 1157"/>
                  <a:gd name="T10" fmla="*/ 2147483647 w 3312"/>
                  <a:gd name="T11" fmla="*/ 2147483647 h 1157"/>
                  <a:gd name="T12" fmla="*/ 2147483647 w 3312"/>
                  <a:gd name="T13" fmla="*/ 2147483647 h 1157"/>
                  <a:gd name="T14" fmla="*/ 2147483647 w 3312"/>
                  <a:gd name="T15" fmla="*/ 2147483647 h 1157"/>
                  <a:gd name="T16" fmla="*/ 2147483647 w 3312"/>
                  <a:gd name="T17" fmla="*/ 2147483647 h 115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312"/>
                  <a:gd name="T28" fmla="*/ 0 h 1157"/>
                  <a:gd name="T29" fmla="*/ 3312 w 3312"/>
                  <a:gd name="T30" fmla="*/ 1157 h 115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312" h="1157">
                    <a:moveTo>
                      <a:pt x="0" y="166"/>
                    </a:moveTo>
                    <a:cubicBezTo>
                      <a:pt x="72" y="189"/>
                      <a:pt x="144" y="212"/>
                      <a:pt x="227" y="257"/>
                    </a:cubicBezTo>
                    <a:cubicBezTo>
                      <a:pt x="310" y="302"/>
                      <a:pt x="431" y="371"/>
                      <a:pt x="499" y="439"/>
                    </a:cubicBezTo>
                    <a:cubicBezTo>
                      <a:pt x="567" y="507"/>
                      <a:pt x="529" y="574"/>
                      <a:pt x="635" y="665"/>
                    </a:cubicBezTo>
                    <a:cubicBezTo>
                      <a:pt x="741" y="756"/>
                      <a:pt x="983" y="907"/>
                      <a:pt x="1134" y="983"/>
                    </a:cubicBezTo>
                    <a:cubicBezTo>
                      <a:pt x="1285" y="1059"/>
                      <a:pt x="1339" y="1157"/>
                      <a:pt x="1543" y="1119"/>
                    </a:cubicBezTo>
                    <a:cubicBezTo>
                      <a:pt x="1747" y="1081"/>
                      <a:pt x="2102" y="922"/>
                      <a:pt x="2359" y="756"/>
                    </a:cubicBezTo>
                    <a:cubicBezTo>
                      <a:pt x="2616" y="590"/>
                      <a:pt x="2926" y="242"/>
                      <a:pt x="3085" y="121"/>
                    </a:cubicBezTo>
                    <a:cubicBezTo>
                      <a:pt x="3244" y="0"/>
                      <a:pt x="3274" y="53"/>
                      <a:pt x="3312" y="30"/>
                    </a:cubicBezTo>
                  </a:path>
                </a:pathLst>
              </a:custGeom>
              <a:ln w="76200">
                <a:solidFill>
                  <a:srgbClr val="C00000"/>
                </a:solidFill>
                <a:headEnd/>
                <a:tailEnd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55323" name="Line 26"/>
              <p:cNvSpPr>
                <a:spLocks noChangeShapeType="1"/>
              </p:cNvSpPr>
              <p:nvPr/>
            </p:nvSpPr>
            <p:spPr bwMode="auto">
              <a:xfrm>
                <a:off x="4938713" y="4614863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4" name="Line 27"/>
              <p:cNvSpPr>
                <a:spLocks noChangeShapeType="1"/>
              </p:cNvSpPr>
              <p:nvPr/>
            </p:nvSpPr>
            <p:spPr bwMode="auto">
              <a:xfrm>
                <a:off x="5370513" y="4614863"/>
                <a:ext cx="35877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5" name="Line 28"/>
              <p:cNvSpPr>
                <a:spLocks noChangeShapeType="1"/>
              </p:cNvSpPr>
              <p:nvPr/>
            </p:nvSpPr>
            <p:spPr bwMode="auto">
              <a:xfrm>
                <a:off x="6018213" y="4614863"/>
                <a:ext cx="287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6" name="Line 29"/>
              <p:cNvSpPr>
                <a:spLocks noChangeShapeType="1"/>
              </p:cNvSpPr>
              <p:nvPr/>
            </p:nvSpPr>
            <p:spPr bwMode="auto">
              <a:xfrm>
                <a:off x="6521450" y="4614863"/>
                <a:ext cx="288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7" name="Line 30"/>
              <p:cNvSpPr>
                <a:spLocks noChangeShapeType="1"/>
              </p:cNvSpPr>
              <p:nvPr/>
            </p:nvSpPr>
            <p:spPr bwMode="auto">
              <a:xfrm>
                <a:off x="7097713" y="4614863"/>
                <a:ext cx="288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8" name="Line 31"/>
              <p:cNvSpPr>
                <a:spLocks noChangeShapeType="1"/>
              </p:cNvSpPr>
              <p:nvPr/>
            </p:nvSpPr>
            <p:spPr bwMode="auto">
              <a:xfrm>
                <a:off x="7458075" y="4614863"/>
                <a:ext cx="288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29" name="Line 32"/>
              <p:cNvSpPr>
                <a:spLocks noChangeShapeType="1"/>
              </p:cNvSpPr>
              <p:nvPr/>
            </p:nvSpPr>
            <p:spPr bwMode="auto">
              <a:xfrm>
                <a:off x="7962900" y="4614863"/>
                <a:ext cx="28733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0" name="Line 34"/>
              <p:cNvSpPr>
                <a:spLocks noChangeShapeType="1"/>
              </p:cNvSpPr>
              <p:nvPr/>
            </p:nvSpPr>
            <p:spPr bwMode="auto">
              <a:xfrm flipH="1">
                <a:off x="4505325" y="4614863"/>
                <a:ext cx="28892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1" name="Line 35"/>
              <p:cNvSpPr>
                <a:spLocks noChangeShapeType="1"/>
              </p:cNvSpPr>
              <p:nvPr/>
            </p:nvSpPr>
            <p:spPr bwMode="auto">
              <a:xfrm flipH="1">
                <a:off x="4002088" y="4614863"/>
                <a:ext cx="2873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2" name="Line 36"/>
              <p:cNvSpPr>
                <a:spLocks noChangeShapeType="1"/>
              </p:cNvSpPr>
              <p:nvPr/>
            </p:nvSpPr>
            <p:spPr bwMode="auto">
              <a:xfrm flipH="1">
                <a:off x="3570288" y="4614863"/>
                <a:ext cx="2159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3" name="Line 37"/>
              <p:cNvSpPr>
                <a:spLocks noChangeShapeType="1"/>
              </p:cNvSpPr>
              <p:nvPr/>
            </p:nvSpPr>
            <p:spPr bwMode="auto">
              <a:xfrm flipH="1">
                <a:off x="5154613" y="4614863"/>
                <a:ext cx="287337" cy="1444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4" name="Line 38"/>
              <p:cNvSpPr>
                <a:spLocks noChangeShapeType="1"/>
              </p:cNvSpPr>
              <p:nvPr/>
            </p:nvSpPr>
            <p:spPr bwMode="auto">
              <a:xfrm flipH="1">
                <a:off x="5297488" y="4614863"/>
                <a:ext cx="360362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5" name="Line 39"/>
              <p:cNvSpPr>
                <a:spLocks noChangeShapeType="1"/>
              </p:cNvSpPr>
              <p:nvPr/>
            </p:nvSpPr>
            <p:spPr bwMode="auto">
              <a:xfrm flipH="1">
                <a:off x="5370513" y="4614863"/>
                <a:ext cx="431800" cy="2873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6" name="Line 40"/>
              <p:cNvSpPr>
                <a:spLocks noChangeShapeType="1"/>
              </p:cNvSpPr>
              <p:nvPr/>
            </p:nvSpPr>
            <p:spPr bwMode="auto">
              <a:xfrm flipH="1">
                <a:off x="5441950" y="4614863"/>
                <a:ext cx="504825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7" name="Line 41"/>
              <p:cNvSpPr>
                <a:spLocks noChangeShapeType="1"/>
              </p:cNvSpPr>
              <p:nvPr/>
            </p:nvSpPr>
            <p:spPr bwMode="auto">
              <a:xfrm flipH="1">
                <a:off x="5586413" y="4614863"/>
                <a:ext cx="503237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8" name="Line 42"/>
              <p:cNvSpPr>
                <a:spLocks noChangeShapeType="1"/>
              </p:cNvSpPr>
              <p:nvPr/>
            </p:nvSpPr>
            <p:spPr bwMode="auto">
              <a:xfrm flipH="1">
                <a:off x="5657850" y="4614863"/>
                <a:ext cx="576263" cy="431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39" name="Line 44"/>
              <p:cNvSpPr>
                <a:spLocks noChangeShapeType="1"/>
              </p:cNvSpPr>
              <p:nvPr/>
            </p:nvSpPr>
            <p:spPr bwMode="auto">
              <a:xfrm>
                <a:off x="6305550" y="4614863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0" name="Line 46"/>
              <p:cNvSpPr>
                <a:spLocks noChangeShapeType="1"/>
              </p:cNvSpPr>
              <p:nvPr/>
            </p:nvSpPr>
            <p:spPr bwMode="auto">
              <a:xfrm flipH="1">
                <a:off x="5729288" y="4614863"/>
                <a:ext cx="649287" cy="5048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1" name="Line 47"/>
              <p:cNvSpPr>
                <a:spLocks noChangeShapeType="1"/>
              </p:cNvSpPr>
              <p:nvPr/>
            </p:nvSpPr>
            <p:spPr bwMode="auto">
              <a:xfrm flipH="1">
                <a:off x="5802313" y="4614863"/>
                <a:ext cx="719137" cy="5762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2" name="Line 48"/>
              <p:cNvSpPr>
                <a:spLocks noChangeShapeType="1"/>
              </p:cNvSpPr>
              <p:nvPr/>
            </p:nvSpPr>
            <p:spPr bwMode="auto">
              <a:xfrm flipH="1">
                <a:off x="6234113" y="4629150"/>
                <a:ext cx="792162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3" name="Line 49"/>
              <p:cNvSpPr>
                <a:spLocks noChangeShapeType="1"/>
              </p:cNvSpPr>
              <p:nvPr/>
            </p:nvSpPr>
            <p:spPr bwMode="auto">
              <a:xfrm flipH="1">
                <a:off x="6089650" y="4614863"/>
                <a:ext cx="720725" cy="647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4" name="Line 50"/>
              <p:cNvSpPr>
                <a:spLocks noChangeShapeType="1"/>
              </p:cNvSpPr>
              <p:nvPr/>
            </p:nvSpPr>
            <p:spPr bwMode="auto">
              <a:xfrm flipH="1">
                <a:off x="6378575" y="4614863"/>
                <a:ext cx="576263" cy="5762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5" name="Line 51"/>
              <p:cNvSpPr>
                <a:spLocks noChangeShapeType="1"/>
              </p:cNvSpPr>
              <p:nvPr/>
            </p:nvSpPr>
            <p:spPr bwMode="auto">
              <a:xfrm flipH="1">
                <a:off x="6810375" y="4614863"/>
                <a:ext cx="287338" cy="3603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6" name="Line 52"/>
              <p:cNvSpPr>
                <a:spLocks noChangeShapeType="1"/>
              </p:cNvSpPr>
              <p:nvPr/>
            </p:nvSpPr>
            <p:spPr bwMode="auto">
              <a:xfrm flipH="1">
                <a:off x="7097713" y="4614863"/>
                <a:ext cx="144462" cy="2159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7" name="Line 53"/>
              <p:cNvSpPr>
                <a:spLocks noChangeShapeType="1"/>
              </p:cNvSpPr>
              <p:nvPr/>
            </p:nvSpPr>
            <p:spPr bwMode="auto">
              <a:xfrm flipH="1">
                <a:off x="5081588" y="4614863"/>
                <a:ext cx="73025" cy="7143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55348" name="Rectangle 55"/>
              <p:cNvSpPr>
                <a:spLocks noChangeArrowheads="1"/>
              </p:cNvSpPr>
              <p:nvPr/>
            </p:nvSpPr>
            <p:spPr bwMode="auto">
              <a:xfrm>
                <a:off x="3611563" y="2895600"/>
                <a:ext cx="1422400" cy="7112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2400"/>
                  <a:t>设计</a:t>
                </a:r>
                <a:r>
                  <a:rPr lang="en-US" altLang="zh-CN" sz="2400"/>
                  <a:t>&amp;</a:t>
                </a:r>
                <a:r>
                  <a:rPr lang="zh-CN" altLang="en-US" sz="2400"/>
                  <a:t>研发</a:t>
                </a:r>
              </a:p>
            </p:txBody>
          </p:sp>
          <p:sp>
            <p:nvSpPr>
              <p:cNvPr id="55349" name="Rectangle 56"/>
              <p:cNvSpPr>
                <a:spLocks noChangeArrowheads="1"/>
              </p:cNvSpPr>
              <p:nvPr/>
            </p:nvSpPr>
            <p:spPr bwMode="auto">
              <a:xfrm>
                <a:off x="5567363" y="2895600"/>
                <a:ext cx="1439862" cy="7112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2400"/>
                  <a:t>生产</a:t>
                </a:r>
                <a:r>
                  <a:rPr lang="en-US" altLang="zh-CN" sz="2400"/>
                  <a:t>&amp;</a:t>
                </a:r>
                <a:r>
                  <a:rPr lang="zh-CN" altLang="en-US" sz="2400"/>
                  <a:t>加工</a:t>
                </a:r>
              </a:p>
            </p:txBody>
          </p:sp>
          <p:sp>
            <p:nvSpPr>
              <p:cNvPr id="55350" name="Rectangle 57"/>
              <p:cNvSpPr>
                <a:spLocks noChangeArrowheads="1"/>
              </p:cNvSpPr>
              <p:nvPr/>
            </p:nvSpPr>
            <p:spPr bwMode="auto">
              <a:xfrm>
                <a:off x="7389813" y="2895600"/>
                <a:ext cx="1422400" cy="711200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2400"/>
                  <a:t>服务</a:t>
                </a:r>
                <a:r>
                  <a:rPr lang="en-US" altLang="zh-CN" sz="2400"/>
                  <a:t>&amp;</a:t>
                </a:r>
                <a:r>
                  <a:rPr lang="zh-CN" altLang="en-US" sz="2400"/>
                  <a:t>销售</a:t>
                </a:r>
              </a:p>
            </p:txBody>
          </p:sp>
          <p:sp>
            <p:nvSpPr>
              <p:cNvPr id="55351" name="Rectangle 61"/>
              <p:cNvSpPr>
                <a:spLocks noChangeArrowheads="1"/>
              </p:cNvSpPr>
              <p:nvPr/>
            </p:nvSpPr>
            <p:spPr bwMode="auto">
              <a:xfrm>
                <a:off x="3281363" y="5883275"/>
                <a:ext cx="4197350" cy="4603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352" name="Rectangle 62"/>
              <p:cNvSpPr>
                <a:spLocks noChangeArrowheads="1"/>
              </p:cNvSpPr>
              <p:nvPr/>
            </p:nvSpPr>
            <p:spPr bwMode="auto">
              <a:xfrm>
                <a:off x="3522663" y="3340100"/>
                <a:ext cx="53975" cy="2598738"/>
              </a:xfrm>
              <a:prstGeom prst="rect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3306" name="Rectangle 54"/>
              <p:cNvSpPr>
                <a:spLocks noChangeArrowheads="1"/>
              </p:cNvSpPr>
              <p:nvPr/>
            </p:nvSpPr>
            <p:spPr bwMode="auto">
              <a:xfrm>
                <a:off x="3372193" y="6050990"/>
                <a:ext cx="2296353" cy="360923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zh-CN" altLang="en-US" sz="2400">
                    <a:latin typeface="黑体" pitchFamily="49" charset="-122"/>
                    <a:ea typeface="黑体" pitchFamily="49" charset="-122"/>
                  </a:rPr>
                  <a:t>微笑曲线</a:t>
                </a:r>
              </a:p>
            </p:txBody>
          </p:sp>
          <p:sp>
            <p:nvSpPr>
              <p:cNvPr id="55354" name="Rectangle 59"/>
              <p:cNvSpPr>
                <a:spLocks noChangeArrowheads="1"/>
              </p:cNvSpPr>
              <p:nvPr/>
            </p:nvSpPr>
            <p:spPr bwMode="auto">
              <a:xfrm>
                <a:off x="7715250" y="5784850"/>
                <a:ext cx="1296988" cy="360363"/>
              </a:xfrm>
              <a:prstGeom prst="rect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zh-CN" altLang="en-US" sz="2400"/>
                  <a:t>不同阶段</a:t>
                </a:r>
              </a:p>
            </p:txBody>
          </p:sp>
        </p:grp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5"/>
          <p:cNvSpPr>
            <a:spLocks/>
          </p:cNvSpPr>
          <p:nvPr/>
        </p:nvSpPr>
        <p:spPr bwMode="gray">
          <a:xfrm>
            <a:off x="215900" y="0"/>
            <a:ext cx="8623300" cy="5962650"/>
          </a:xfrm>
          <a:custGeom>
            <a:avLst/>
            <a:gdLst/>
            <a:ahLst/>
            <a:cxnLst>
              <a:cxn ang="0">
                <a:pos x="1158" y="0"/>
              </a:cxn>
              <a:cxn ang="0">
                <a:pos x="1248" y="351"/>
              </a:cxn>
              <a:cxn ang="0">
                <a:pos x="1248" y="1553"/>
              </a:cxn>
              <a:cxn ang="0">
                <a:pos x="0" y="1553"/>
              </a:cxn>
              <a:cxn ang="0">
                <a:pos x="4" y="417"/>
              </a:cxn>
            </a:cxnLst>
            <a:rect l="0" t="0" r="r" b="b"/>
            <a:pathLst>
              <a:path w="1248" h="1553">
                <a:moveTo>
                  <a:pt x="1158" y="0"/>
                </a:moveTo>
                <a:lnTo>
                  <a:pt x="1248" y="351"/>
                </a:lnTo>
                <a:lnTo>
                  <a:pt x="1248" y="1553"/>
                </a:lnTo>
                <a:lnTo>
                  <a:pt x="0" y="1553"/>
                </a:lnTo>
                <a:lnTo>
                  <a:pt x="4" y="417"/>
                </a:lnTo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75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71500" y="0"/>
            <a:ext cx="8223250" cy="1562100"/>
          </a:xfrm>
          <a:solidFill>
            <a:srgbClr val="FFFFFF"/>
          </a:solidFill>
        </p:spPr>
        <p:txBody>
          <a:bodyPr/>
          <a:lstStyle/>
          <a:p>
            <a:r>
              <a:rPr lang="zh-CN" altLang="en-US" sz="2400" b="1" smtClean="0"/>
              <a:t>在</a:t>
            </a:r>
            <a:r>
              <a:rPr lang="zh-CN" altLang="en-US" sz="2400" b="1" smtClean="0">
                <a:solidFill>
                  <a:srgbClr val="FF0000"/>
                </a:solidFill>
              </a:rPr>
              <a:t>农业时代</a:t>
            </a:r>
            <a:r>
              <a:rPr lang="zh-CN" altLang="en-US" sz="2400" b="1" smtClean="0"/>
              <a:t>，母亲拿自家产的面粉鸡蛋，亲手做蛋糕；</a:t>
            </a:r>
            <a:r>
              <a:rPr lang="en-US" altLang="zh-CN" sz="2400" b="1" smtClean="0"/>
              <a:t/>
            </a:r>
            <a:br>
              <a:rPr lang="en-US" altLang="zh-CN" sz="2400" b="1" smtClean="0"/>
            </a:br>
            <a:r>
              <a:rPr lang="zh-CN" altLang="en-US" sz="2400" b="1" smtClean="0"/>
              <a:t>在</a:t>
            </a:r>
            <a:r>
              <a:rPr lang="zh-CN" altLang="en-US" sz="2400" b="1" smtClean="0">
                <a:solidFill>
                  <a:srgbClr val="FF0000"/>
                </a:solidFill>
              </a:rPr>
              <a:t>工业时代</a:t>
            </a:r>
            <a:r>
              <a:rPr lang="zh-CN" altLang="en-US" sz="2400" b="1" smtClean="0"/>
              <a:t>，到商店里买混合好的蛋糕粉，自己烘烤；</a:t>
            </a:r>
            <a:r>
              <a:rPr lang="en-US" altLang="zh-CN" sz="2400" b="1" smtClean="0"/>
              <a:t/>
            </a:r>
            <a:br>
              <a:rPr lang="en-US" altLang="zh-CN" sz="2400" b="1" smtClean="0"/>
            </a:br>
            <a:r>
              <a:rPr lang="zh-CN" altLang="en-US" sz="2400" b="1" smtClean="0"/>
              <a:t>进入</a:t>
            </a:r>
            <a:r>
              <a:rPr lang="zh-CN" altLang="en-US" sz="2400" b="1" smtClean="0">
                <a:solidFill>
                  <a:srgbClr val="FF0000"/>
                </a:solidFill>
              </a:rPr>
              <a:t>服务经济时代</a:t>
            </a:r>
            <a:r>
              <a:rPr lang="zh-CN" altLang="en-US" sz="2400" b="1" smtClean="0"/>
              <a:t>，向西点店订购蛋糕，再花上</a:t>
            </a:r>
            <a:r>
              <a:rPr lang="en-US" altLang="zh-CN" sz="2400" smtClean="0"/>
              <a:t>100</a:t>
            </a:r>
            <a:r>
              <a:rPr lang="zh-CN" altLang="en-US" sz="2400" b="1" smtClean="0"/>
              <a:t>美元将生日宴会</a:t>
            </a:r>
            <a:r>
              <a:rPr lang="zh-CN" altLang="en-US" sz="2400" b="1" smtClean="0">
                <a:solidFill>
                  <a:srgbClr val="FF0000"/>
                </a:solidFill>
              </a:rPr>
              <a:t>外包</a:t>
            </a:r>
            <a:r>
              <a:rPr lang="zh-CN" altLang="en-US" sz="2400" b="1" smtClean="0"/>
              <a:t>给专门的公司。</a:t>
            </a:r>
            <a:endParaRPr lang="zh-CN" altLang="zh-CN" sz="2400" b="1" smtClean="0">
              <a:solidFill>
                <a:srgbClr val="22228B"/>
              </a:solidFill>
            </a:endParaRPr>
          </a:p>
        </p:txBody>
      </p:sp>
      <p:sp>
        <p:nvSpPr>
          <p:cNvPr id="55300" name="Rectangle 3"/>
          <p:cNvSpPr>
            <a:spLocks noGrp="1" noRot="1" noChangeArrowheads="1"/>
          </p:cNvSpPr>
          <p:nvPr>
            <p:ph idx="1"/>
          </p:nvPr>
        </p:nvSpPr>
        <p:spPr bwMode="auto">
          <a:xfrm>
            <a:off x="457200" y="1600200"/>
            <a:ext cx="700405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Wingdings" pitchFamily="2" charset="2"/>
              <a:buNone/>
            </a:pPr>
            <a:r>
              <a:rPr lang="zh-CN" altLang="en-US" smtClean="0"/>
              <a:t>农业经济</a:t>
            </a:r>
            <a:r>
              <a:rPr lang="en-US" altLang="zh-CN" smtClean="0"/>
              <a:t>——</a:t>
            </a:r>
            <a:r>
              <a:rPr lang="zh-CN" altLang="en-US" smtClean="0"/>
              <a:t>工业经济</a:t>
            </a:r>
            <a:r>
              <a:rPr lang="en-US" altLang="zh-CN" smtClean="0"/>
              <a:t>——</a:t>
            </a:r>
            <a:r>
              <a:rPr lang="zh-CN" altLang="en-US" smtClean="0"/>
              <a:t>服务经济</a:t>
            </a:r>
            <a:endParaRPr lang="en-US" altLang="zh-CN" sz="2400" smtClean="0"/>
          </a:p>
        </p:txBody>
      </p:sp>
      <p:sp>
        <p:nvSpPr>
          <p:cNvPr id="55301" name="Line 8"/>
          <p:cNvSpPr>
            <a:spLocks noChangeShapeType="1"/>
          </p:cNvSpPr>
          <p:nvPr/>
        </p:nvSpPr>
        <p:spPr bwMode="auto">
          <a:xfrm>
            <a:off x="1187450" y="2205038"/>
            <a:ext cx="0" cy="3024187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302" name="Line 9"/>
          <p:cNvSpPr>
            <a:spLocks noChangeShapeType="1"/>
          </p:cNvSpPr>
          <p:nvPr/>
        </p:nvSpPr>
        <p:spPr bwMode="auto">
          <a:xfrm>
            <a:off x="1187450" y="5229225"/>
            <a:ext cx="6769100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303" name="Freeform 12"/>
          <p:cNvSpPr>
            <a:spLocks/>
          </p:cNvSpPr>
          <p:nvPr/>
        </p:nvSpPr>
        <p:spPr bwMode="auto">
          <a:xfrm>
            <a:off x="1187450" y="2451100"/>
            <a:ext cx="5740400" cy="2273300"/>
          </a:xfrm>
          <a:custGeom>
            <a:avLst/>
            <a:gdLst>
              <a:gd name="T0" fmla="*/ 0 w 3901"/>
              <a:gd name="T1" fmla="*/ 2147483647 h 1451"/>
              <a:gd name="T2" fmla="*/ 2147483647 w 3901"/>
              <a:gd name="T3" fmla="*/ 2147483647 h 1451"/>
              <a:gd name="T4" fmla="*/ 2147483647 w 3901"/>
              <a:gd name="T5" fmla="*/ 2147483647 h 1451"/>
              <a:gd name="T6" fmla="*/ 2147483647 w 3901"/>
              <a:gd name="T7" fmla="*/ 2147483647 h 1451"/>
              <a:gd name="T8" fmla="*/ 2147483647 w 3901"/>
              <a:gd name="T9" fmla="*/ 2147483647 h 1451"/>
              <a:gd name="T10" fmla="*/ 2147483647 w 3901"/>
              <a:gd name="T11" fmla="*/ 2147483647 h 1451"/>
              <a:gd name="T12" fmla="*/ 2147483647 w 3901"/>
              <a:gd name="T13" fmla="*/ 0 h 145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901"/>
              <a:gd name="T22" fmla="*/ 0 h 1451"/>
              <a:gd name="T23" fmla="*/ 3901 w 3901"/>
              <a:gd name="T24" fmla="*/ 1451 h 145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901" h="1451">
                <a:moveTo>
                  <a:pt x="0" y="1451"/>
                </a:moveTo>
                <a:cubicBezTo>
                  <a:pt x="529" y="1349"/>
                  <a:pt x="1059" y="1247"/>
                  <a:pt x="1452" y="1134"/>
                </a:cubicBezTo>
                <a:cubicBezTo>
                  <a:pt x="1845" y="1021"/>
                  <a:pt x="2140" y="869"/>
                  <a:pt x="2359" y="771"/>
                </a:cubicBezTo>
                <a:cubicBezTo>
                  <a:pt x="2578" y="673"/>
                  <a:pt x="2661" y="605"/>
                  <a:pt x="2767" y="544"/>
                </a:cubicBezTo>
                <a:cubicBezTo>
                  <a:pt x="2873" y="483"/>
                  <a:pt x="2896" y="461"/>
                  <a:pt x="2994" y="408"/>
                </a:cubicBezTo>
                <a:cubicBezTo>
                  <a:pt x="3092" y="355"/>
                  <a:pt x="3206" y="295"/>
                  <a:pt x="3357" y="227"/>
                </a:cubicBezTo>
                <a:cubicBezTo>
                  <a:pt x="3508" y="159"/>
                  <a:pt x="3818" y="38"/>
                  <a:pt x="3901" y="0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304" name="Freeform 14"/>
          <p:cNvSpPr>
            <a:spLocks/>
          </p:cNvSpPr>
          <p:nvPr/>
        </p:nvSpPr>
        <p:spPr bwMode="auto">
          <a:xfrm>
            <a:off x="1187450" y="3141663"/>
            <a:ext cx="6337300" cy="1727200"/>
          </a:xfrm>
          <a:custGeom>
            <a:avLst/>
            <a:gdLst>
              <a:gd name="T0" fmla="*/ 0 w 3992"/>
              <a:gd name="T1" fmla="*/ 0 h 1088"/>
              <a:gd name="T2" fmla="*/ 2147483647 w 3992"/>
              <a:gd name="T3" fmla="*/ 2147483647 h 1088"/>
              <a:gd name="T4" fmla="*/ 2147483647 w 3992"/>
              <a:gd name="T5" fmla="*/ 2147483647 h 1088"/>
              <a:gd name="T6" fmla="*/ 2147483647 w 3992"/>
              <a:gd name="T7" fmla="*/ 2147483647 h 1088"/>
              <a:gd name="T8" fmla="*/ 0 60000 65536"/>
              <a:gd name="T9" fmla="*/ 0 60000 65536"/>
              <a:gd name="T10" fmla="*/ 0 60000 65536"/>
              <a:gd name="T11" fmla="*/ 0 60000 65536"/>
              <a:gd name="T12" fmla="*/ 0 w 3992"/>
              <a:gd name="T13" fmla="*/ 0 h 1088"/>
              <a:gd name="T14" fmla="*/ 3992 w 3992"/>
              <a:gd name="T15" fmla="*/ 1088 h 10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992" h="1088">
                <a:moveTo>
                  <a:pt x="0" y="0"/>
                </a:moveTo>
                <a:cubicBezTo>
                  <a:pt x="858" y="325"/>
                  <a:pt x="1716" y="650"/>
                  <a:pt x="2268" y="816"/>
                </a:cubicBezTo>
                <a:cubicBezTo>
                  <a:pt x="2820" y="982"/>
                  <a:pt x="3024" y="952"/>
                  <a:pt x="3311" y="997"/>
                </a:cubicBezTo>
                <a:cubicBezTo>
                  <a:pt x="3598" y="1042"/>
                  <a:pt x="3795" y="1065"/>
                  <a:pt x="3992" y="1088"/>
                </a:cubicBezTo>
              </a:path>
            </a:pathLst>
          </a:custGeom>
          <a:ln>
            <a:headEnd/>
            <a:tailEnd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5305" name="Freeform 15"/>
          <p:cNvSpPr>
            <a:spLocks/>
          </p:cNvSpPr>
          <p:nvPr/>
        </p:nvSpPr>
        <p:spPr bwMode="auto">
          <a:xfrm>
            <a:off x="1187450" y="3165475"/>
            <a:ext cx="6408738" cy="1511300"/>
          </a:xfrm>
          <a:custGeom>
            <a:avLst/>
            <a:gdLst>
              <a:gd name="T0" fmla="*/ 0 w 4037"/>
              <a:gd name="T1" fmla="*/ 2147483647 h 952"/>
              <a:gd name="T2" fmla="*/ 2147483647 w 4037"/>
              <a:gd name="T3" fmla="*/ 2147483647 h 952"/>
              <a:gd name="T4" fmla="*/ 2147483647 w 4037"/>
              <a:gd name="T5" fmla="*/ 2147483647 h 952"/>
              <a:gd name="T6" fmla="*/ 2147483647 w 4037"/>
              <a:gd name="T7" fmla="*/ 2147483647 h 952"/>
              <a:gd name="T8" fmla="*/ 2147483647 w 4037"/>
              <a:gd name="T9" fmla="*/ 2147483647 h 952"/>
              <a:gd name="T10" fmla="*/ 2147483647 w 4037"/>
              <a:gd name="T11" fmla="*/ 2147483647 h 952"/>
              <a:gd name="T12" fmla="*/ 2147483647 w 4037"/>
              <a:gd name="T13" fmla="*/ 2147483647 h 95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037"/>
              <a:gd name="T22" fmla="*/ 0 h 952"/>
              <a:gd name="T23" fmla="*/ 4037 w 4037"/>
              <a:gd name="T24" fmla="*/ 952 h 95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037" h="952">
                <a:moveTo>
                  <a:pt x="0" y="620"/>
                </a:moveTo>
                <a:cubicBezTo>
                  <a:pt x="178" y="643"/>
                  <a:pt x="356" y="666"/>
                  <a:pt x="590" y="620"/>
                </a:cubicBezTo>
                <a:cubicBezTo>
                  <a:pt x="824" y="574"/>
                  <a:pt x="1187" y="445"/>
                  <a:pt x="1406" y="347"/>
                </a:cubicBezTo>
                <a:cubicBezTo>
                  <a:pt x="1625" y="249"/>
                  <a:pt x="1671" y="0"/>
                  <a:pt x="1905" y="30"/>
                </a:cubicBezTo>
                <a:cubicBezTo>
                  <a:pt x="2139" y="60"/>
                  <a:pt x="2525" y="385"/>
                  <a:pt x="2812" y="529"/>
                </a:cubicBezTo>
                <a:cubicBezTo>
                  <a:pt x="3099" y="673"/>
                  <a:pt x="3425" y="832"/>
                  <a:pt x="3629" y="892"/>
                </a:cubicBezTo>
                <a:cubicBezTo>
                  <a:pt x="3833" y="952"/>
                  <a:pt x="3935" y="922"/>
                  <a:pt x="4037" y="892"/>
                </a:cubicBezTo>
              </a:path>
            </a:pathLst>
          </a:custGeom>
          <a:ln>
            <a:solidFill>
              <a:srgbClr val="C00000"/>
            </a:solidFill>
            <a:headEnd/>
            <a:tailEnd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7601" name="Rectangle 17"/>
          <p:cNvSpPr>
            <a:spLocks noChangeArrowheads="1"/>
          </p:cNvSpPr>
          <p:nvPr/>
        </p:nvSpPr>
        <p:spPr bwMode="auto">
          <a:xfrm>
            <a:off x="1258888" y="2708275"/>
            <a:ext cx="1782942" cy="360363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dirty="0"/>
              <a:t>第一产业</a:t>
            </a:r>
            <a:r>
              <a:rPr lang="en-US" altLang="zh-CN" sz="2400" dirty="0"/>
              <a:t>50%</a:t>
            </a:r>
          </a:p>
        </p:txBody>
      </p:sp>
      <p:sp>
        <p:nvSpPr>
          <p:cNvPr id="67602" name="Rectangle 18"/>
          <p:cNvSpPr>
            <a:spLocks noChangeArrowheads="1"/>
          </p:cNvSpPr>
          <p:nvPr/>
        </p:nvSpPr>
        <p:spPr bwMode="auto">
          <a:xfrm>
            <a:off x="6972300" y="2139950"/>
            <a:ext cx="1778000" cy="403225"/>
          </a:xfrm>
          <a:prstGeom prst="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accent2">
                <a:lumMod val="40000"/>
                <a:lumOff val="60000"/>
              </a:schemeClr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dirty="0"/>
              <a:t>服务业</a:t>
            </a:r>
            <a:r>
              <a:rPr lang="en-US" altLang="zh-CN" sz="2400" dirty="0"/>
              <a:t>75%</a:t>
            </a:r>
          </a:p>
        </p:txBody>
      </p:sp>
      <p:sp>
        <p:nvSpPr>
          <p:cNvPr id="55312" name="Rectangle 19"/>
          <p:cNvSpPr>
            <a:spLocks noChangeArrowheads="1"/>
          </p:cNvSpPr>
          <p:nvPr/>
        </p:nvSpPr>
        <p:spPr bwMode="auto">
          <a:xfrm>
            <a:off x="7596188" y="4797425"/>
            <a:ext cx="647700" cy="360363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5%</a:t>
            </a:r>
          </a:p>
        </p:txBody>
      </p:sp>
      <p:sp>
        <p:nvSpPr>
          <p:cNvPr id="55313" name="Rectangle 20"/>
          <p:cNvSpPr>
            <a:spLocks noChangeArrowheads="1"/>
          </p:cNvSpPr>
          <p:nvPr/>
        </p:nvSpPr>
        <p:spPr bwMode="auto">
          <a:xfrm>
            <a:off x="3851275" y="3357563"/>
            <a:ext cx="647700" cy="35877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400"/>
              <a:t>40%</a:t>
            </a:r>
          </a:p>
        </p:txBody>
      </p:sp>
      <p:sp>
        <p:nvSpPr>
          <p:cNvPr id="67605" name="Rectangle 21"/>
          <p:cNvSpPr>
            <a:spLocks noChangeArrowheads="1"/>
          </p:cNvSpPr>
          <p:nvPr/>
        </p:nvSpPr>
        <p:spPr bwMode="auto">
          <a:xfrm>
            <a:off x="7016750" y="4006850"/>
            <a:ext cx="1790700" cy="441325"/>
          </a:xfrm>
          <a:prstGeom prst="rect">
            <a:avLst/>
          </a:prstGeom>
          <a:gradFill flip="none" rotWithShape="1">
            <a:gsLst>
              <a:gs pos="0">
                <a:srgbClr val="CCFF99">
                  <a:shade val="30000"/>
                  <a:satMod val="115000"/>
                </a:srgbClr>
              </a:gs>
              <a:gs pos="50000">
                <a:srgbClr val="CCFF99">
                  <a:shade val="67500"/>
                  <a:satMod val="115000"/>
                </a:srgbClr>
              </a:gs>
              <a:gs pos="100000">
                <a:srgbClr val="CCFF99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zh-CN" altLang="en-US" sz="2400" dirty="0"/>
              <a:t>第二产业</a:t>
            </a:r>
            <a:r>
              <a:rPr lang="en-US" altLang="zh-CN" sz="2400" dirty="0"/>
              <a:t>20%</a:t>
            </a:r>
          </a:p>
        </p:txBody>
      </p:sp>
      <p:sp>
        <p:nvSpPr>
          <p:cNvPr id="67606" name="Rectangle 22"/>
          <p:cNvSpPr>
            <a:spLocks noChangeArrowheads="1"/>
          </p:cNvSpPr>
          <p:nvPr/>
        </p:nvSpPr>
        <p:spPr bwMode="auto">
          <a:xfrm>
            <a:off x="660400" y="5373688"/>
            <a:ext cx="1066800" cy="4111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altLang="zh-CN" sz="2800" dirty="0"/>
              <a:t>1890</a:t>
            </a:r>
            <a:r>
              <a:rPr lang="zh-CN" altLang="en-US" sz="2800" dirty="0"/>
              <a:t>年</a:t>
            </a:r>
          </a:p>
        </p:txBody>
      </p:sp>
      <p:sp>
        <p:nvSpPr>
          <p:cNvPr id="55318" name="Rectangle 23"/>
          <p:cNvSpPr>
            <a:spLocks noChangeArrowheads="1"/>
          </p:cNvSpPr>
          <p:nvPr/>
        </p:nvSpPr>
        <p:spPr bwMode="auto">
          <a:xfrm>
            <a:off x="7150100" y="5373688"/>
            <a:ext cx="1216025" cy="45561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sz="2800"/>
              <a:t>2002</a:t>
            </a:r>
            <a:r>
              <a:rPr lang="zh-CN" altLang="en-US" sz="2800"/>
              <a:t>年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3700" y="2406650"/>
            <a:ext cx="615950" cy="2355850"/>
          </a:xfrm>
          <a:prstGeom prst="rect">
            <a:avLst/>
          </a:prstGeom>
          <a:solidFill>
            <a:schemeClr val="accent3">
              <a:lumMod val="85000"/>
            </a:schemeClr>
          </a:solidFill>
        </p:spPr>
        <p:txBody>
          <a:bodyPr vert="eaVert">
            <a:spAutoFit/>
          </a:bodyPr>
          <a:lstStyle/>
          <a:p>
            <a:pPr algn="ctr">
              <a:defRPr/>
            </a:pPr>
            <a:r>
              <a:rPr lang="zh-CN" altLang="en-US" sz="2800" dirty="0"/>
              <a:t>美国</a:t>
            </a:r>
            <a:r>
              <a:rPr lang="en-US" altLang="zh-CN" sz="2800" dirty="0"/>
              <a:t>GDP</a:t>
            </a:r>
            <a:r>
              <a:rPr lang="zh-CN" altLang="en-US" sz="2800" dirty="0"/>
              <a:t>构成</a:t>
            </a:r>
          </a:p>
        </p:txBody>
      </p:sp>
      <p:pic>
        <p:nvPicPr>
          <p:cNvPr id="55321" name="Picture 29" descr="xin_470407231929234146348"/>
          <p:cNvPicPr>
            <a:picLocks noChangeAspect="1" noChangeArrowheads="1"/>
          </p:cNvPicPr>
          <p:nvPr/>
        </p:nvPicPr>
        <p:blipFill>
          <a:blip r:embed="rId2" cstate="print"/>
          <a:srcRect l="1184" t="1736"/>
          <a:stretch>
            <a:fillRect/>
          </a:stretch>
        </p:blipFill>
        <p:spPr bwMode="auto">
          <a:xfrm>
            <a:off x="2403475" y="5505450"/>
            <a:ext cx="1538288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2" name="Picture 28" descr="W020081119350866837631"/>
          <p:cNvPicPr>
            <a:picLocks noChangeAspect="1" noChangeArrowheads="1"/>
          </p:cNvPicPr>
          <p:nvPr/>
        </p:nvPicPr>
        <p:blipFill>
          <a:blip r:embed="rId3" cstate="print"/>
          <a:srcRect t="15309" b="12321"/>
          <a:stretch>
            <a:fillRect/>
          </a:stretch>
        </p:blipFill>
        <p:spPr bwMode="auto">
          <a:xfrm>
            <a:off x="3986213" y="5467350"/>
            <a:ext cx="157638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23" name="Picture 27" descr="200531065618228"/>
          <p:cNvPicPr>
            <a:picLocks noChangeAspect="1" noChangeArrowheads="1"/>
          </p:cNvPicPr>
          <p:nvPr/>
        </p:nvPicPr>
        <p:blipFill>
          <a:blip r:embed="rId4" cstate="print"/>
          <a:srcRect l="19057" r="7182" b="12210"/>
          <a:stretch>
            <a:fillRect/>
          </a:stretch>
        </p:blipFill>
        <p:spPr bwMode="auto">
          <a:xfrm>
            <a:off x="5576888" y="5465763"/>
            <a:ext cx="1560512" cy="139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27" name="Rectangle 31"/>
          <p:cNvSpPr>
            <a:spLocks/>
          </p:cNvSpPr>
          <p:nvPr/>
        </p:nvSpPr>
        <p:spPr bwMode="auto">
          <a:xfrm>
            <a:off x="0" y="1809750"/>
            <a:ext cx="9144000" cy="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  <p:sp>
        <p:nvSpPr>
          <p:cNvPr id="55328" name="Rectangle 32"/>
          <p:cNvSpPr>
            <a:spLocks/>
          </p:cNvSpPr>
          <p:nvPr/>
        </p:nvSpPr>
        <p:spPr bwMode="auto">
          <a:xfrm>
            <a:off x="0" y="3200400"/>
            <a:ext cx="9144000" cy="457200"/>
          </a:xfrm>
          <a:prstGeom prst="rect">
            <a:avLst/>
          </a:prstGeom>
          <a:noFill/>
          <a:ln w="19050" cmpd="sng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>
            <a:spAutoFit/>
          </a:bodyPr>
          <a:lstStyle/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10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530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53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5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5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7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55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000"/>
                            </p:stCondLst>
                            <p:childTnLst>
                              <p:par>
                                <p:cTn id="44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6" dur="1000"/>
                                        <p:tgtEl>
                                          <p:spTgt spid="55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9000"/>
                            </p:stCondLst>
                            <p:childTnLst>
                              <p:par>
                                <p:cTn id="4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0" dur="1000"/>
                                        <p:tgtEl>
                                          <p:spTgt spid="67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0"/>
                            </p:stCondLst>
                            <p:childTnLst>
                              <p:par>
                                <p:cTn id="52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55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18" presetClass="entr" presetSubtype="3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10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6000"/>
                            </p:stCondLst>
                            <p:childTnLst>
                              <p:par>
                                <p:cTn id="60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1000"/>
                                        <p:tgtEl>
                                          <p:spTgt spid="55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7000"/>
                            </p:stCondLst>
                            <p:childTnLst>
                              <p:par>
                                <p:cTn id="64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6" dur="1000"/>
                                        <p:tgtEl>
                                          <p:spTgt spid="67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8000"/>
                            </p:stCondLst>
                            <p:childTnLst>
                              <p:par>
                                <p:cTn id="68" presetID="18" presetClass="entr" presetSubtype="3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1000"/>
                                        <p:tgtEl>
                                          <p:spTgt spid="55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2500"/>
                            </p:stCondLst>
                            <p:childTnLst>
                              <p:par>
                                <p:cTn id="7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1000"/>
                                        <p:tgtEl>
                                          <p:spTgt spid="67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3500"/>
                            </p:stCondLst>
                            <p:childTnLst>
                              <p:par>
                                <p:cTn id="76" presetID="21" presetClass="entr" presetSubtype="4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55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8000"/>
                            </p:stCondLst>
                            <p:childTnLst>
                              <p:par>
                                <p:cTn id="8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2" dur="2000"/>
                                        <p:tgtEl>
                                          <p:spTgt spid="55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0"/>
                            </p:stCondLst>
                            <p:childTnLst>
                              <p:par>
                                <p:cTn id="8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55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 animBg="1"/>
      <p:bldP spid="55300" grpId="0" build="p" animBg="1"/>
      <p:bldP spid="55312" grpId="0" animBg="1"/>
      <p:bldP spid="55313" grpId="0" animBg="1"/>
      <p:bldP spid="67606" grpId="0" animBg="1"/>
      <p:bldP spid="55318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0" name="Picture 4" descr="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403775"/>
            <a:ext cx="3600450" cy="377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60350" y="5544235"/>
            <a:ext cx="4845050" cy="461665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0"/>
                  <a:tint val="66000"/>
                  <a:satMod val="160000"/>
                </a:schemeClr>
              </a:gs>
              <a:gs pos="50000">
                <a:schemeClr val="accent5">
                  <a:lumMod val="50000"/>
                  <a:tint val="44500"/>
                  <a:satMod val="160000"/>
                </a:schemeClr>
              </a:gs>
              <a:gs pos="100000">
                <a:schemeClr val="accent5">
                  <a:lumMod val="50000"/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/>
              <a:t>美国服务经济在世界占据支配地位</a:t>
            </a:r>
          </a:p>
        </p:txBody>
      </p:sp>
      <p:pic>
        <p:nvPicPr>
          <p:cNvPr id="9" name="图片 8" descr="图片3副本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510" y="503675"/>
            <a:ext cx="4914900" cy="468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9"/>
          <p:cNvGrpSpPr>
            <a:grpSpLocks/>
          </p:cNvGrpSpPr>
          <p:nvPr/>
        </p:nvGrpSpPr>
        <p:grpSpPr bwMode="auto">
          <a:xfrm>
            <a:off x="0" y="233363"/>
            <a:ext cx="3140075" cy="1220787"/>
            <a:chOff x="171450" y="228600"/>
            <a:chExt cx="3206750" cy="1220788"/>
          </a:xfrm>
        </p:grpSpPr>
        <p:grpSp>
          <p:nvGrpSpPr>
            <p:cNvPr id="61446" name="Group 129"/>
            <p:cNvGrpSpPr>
              <a:grpSpLocks/>
            </p:cNvGrpSpPr>
            <p:nvPr/>
          </p:nvGrpSpPr>
          <p:grpSpPr bwMode="auto">
            <a:xfrm>
              <a:off x="171450" y="228600"/>
              <a:ext cx="3206750" cy="1220788"/>
              <a:chOff x="2830" y="1155"/>
              <a:chExt cx="2243" cy="672"/>
            </a:xfrm>
          </p:grpSpPr>
          <p:sp>
            <p:nvSpPr>
              <p:cNvPr id="42" name="AutoShape 130"/>
              <p:cNvSpPr>
                <a:spLocks noChangeArrowheads="1"/>
              </p:cNvSpPr>
              <p:nvPr/>
            </p:nvSpPr>
            <p:spPr bwMode="gray">
              <a:xfrm>
                <a:off x="2830" y="1155"/>
                <a:ext cx="2207" cy="672"/>
              </a:xfrm>
              <a:prstGeom prst="roundRect">
                <a:avLst>
                  <a:gd name="adj" fmla="val 11921"/>
                </a:avLst>
              </a:prstGeom>
              <a:solidFill>
                <a:srgbClr val="CC99FF"/>
              </a:solidFill>
              <a:ln w="25400">
                <a:solidFill>
                  <a:srgbClr val="FEFFFF"/>
                </a:solidFill>
                <a:round/>
                <a:headEnd/>
                <a:tailEnd/>
              </a:ln>
              <a:effectLst>
                <a:outerShdw dist="53882" dir="2700000" algn="ctr" rotWithShape="0">
                  <a:srgbClr val="000000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pic>
            <p:nvPicPr>
              <p:cNvPr id="61449" name="Picture 131" descr="Picture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gray">
              <a:xfrm>
                <a:off x="2872" y="1187"/>
                <a:ext cx="499" cy="424"/>
              </a:xfrm>
              <a:prstGeom prst="rect">
                <a:avLst/>
              </a:prstGeom>
              <a:solidFill>
                <a:srgbClr val="CC99FF"/>
              </a:solidFill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1450" name="Rectangle 132"/>
              <p:cNvSpPr>
                <a:spLocks noChangeArrowheads="1"/>
              </p:cNvSpPr>
              <p:nvPr/>
            </p:nvSpPr>
            <p:spPr bwMode="white">
              <a:xfrm>
                <a:off x="2915" y="1233"/>
                <a:ext cx="2158" cy="251"/>
              </a:xfrm>
              <a:prstGeom prst="rect">
                <a:avLst/>
              </a:prstGeom>
              <a:solidFill>
                <a:srgbClr val="CC9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endParaRPr lang="zh-CN" altLang="en-US" sz="2000" b="1">
                  <a:solidFill>
                    <a:srgbClr val="003399"/>
                  </a:solidFill>
                  <a:latin typeface="Calibri" pitchFamily="34" charset="0"/>
                  <a:ea typeface="仿宋_GB2312" pitchFamily="49" charset="-122"/>
                </a:endParaRPr>
              </a:p>
            </p:txBody>
          </p:sp>
        </p:grpSp>
        <p:sp>
          <p:nvSpPr>
            <p:cNvPr id="61447" name="Rectangle 137"/>
            <p:cNvSpPr>
              <a:spLocks noChangeArrowheads="1"/>
            </p:cNvSpPr>
            <p:nvPr/>
          </p:nvSpPr>
          <p:spPr bwMode="gray">
            <a:xfrm>
              <a:off x="215223" y="406400"/>
              <a:ext cx="3156492" cy="946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zh-CN" altLang="en-US" sz="2800"/>
                <a:t>小调查：网上购物的人数和频率</a:t>
              </a:r>
            </a:p>
          </p:txBody>
        </p:sp>
      </p:grpSp>
      <p:graphicFrame>
        <p:nvGraphicFramePr>
          <p:cNvPr id="12" name="图表 11"/>
          <p:cNvGraphicFramePr/>
          <p:nvPr/>
        </p:nvGraphicFramePr>
        <p:xfrm>
          <a:off x="2058987" y="3524250"/>
          <a:ext cx="5734050" cy="332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3" name="图片 12" descr="9100768_115146469000_2副本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5025" y="-482600"/>
            <a:ext cx="4781550" cy="387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 descr="图片1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88" y="1403350"/>
            <a:ext cx="3181350" cy="2103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4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 descr="图片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3252788"/>
            <a:ext cx="3144838" cy="360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466" name="肘形连接符 46"/>
          <p:cNvCxnSpPr>
            <a:cxnSpLocks noChangeShapeType="1"/>
          </p:cNvCxnSpPr>
          <p:nvPr/>
        </p:nvCxnSpPr>
        <p:spPr bwMode="auto">
          <a:xfrm>
            <a:off x="3356865" y="1403775"/>
            <a:ext cx="889000" cy="400050"/>
          </a:xfrm>
          <a:prstGeom prst="bentConnector3">
            <a:avLst>
              <a:gd name="adj1" fmla="val 41704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</p:spPr>
      </p:cxnSp>
      <p:pic>
        <p:nvPicPr>
          <p:cNvPr id="62467" name="图片 7" descr="15.jpg"/>
          <p:cNvPicPr>
            <a:picLocks noChangeAspect="1"/>
          </p:cNvPicPr>
          <p:nvPr/>
        </p:nvPicPr>
        <p:blipFill>
          <a:blip r:embed="rId3" cstate="print"/>
          <a:srcRect l="4191" b="20518"/>
          <a:stretch>
            <a:fillRect/>
          </a:stretch>
        </p:blipFill>
        <p:spPr bwMode="auto">
          <a:xfrm rot="20968418">
            <a:off x="314749" y="3710157"/>
            <a:ext cx="2407683" cy="25280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2468" name="图片 11" descr="16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93685"/>
            <a:ext cx="3155950" cy="249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9" name="图片 12" descr="17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724665">
            <a:off x="2857500" y="3659188"/>
            <a:ext cx="2355850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2470" name="直接箭头连接符 17"/>
          <p:cNvCxnSpPr>
            <a:cxnSpLocks noChangeShapeType="1"/>
          </p:cNvCxnSpPr>
          <p:nvPr/>
        </p:nvCxnSpPr>
        <p:spPr bwMode="auto">
          <a:xfrm rot="10800000" flipV="1">
            <a:off x="304800" y="2628900"/>
            <a:ext cx="2044700" cy="102235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471" name="直接箭头连接符 19"/>
          <p:cNvCxnSpPr>
            <a:cxnSpLocks noChangeShapeType="1"/>
          </p:cNvCxnSpPr>
          <p:nvPr/>
        </p:nvCxnSpPr>
        <p:spPr bwMode="auto">
          <a:xfrm>
            <a:off x="2660650" y="2495550"/>
            <a:ext cx="1155700" cy="9779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2472" name="曲线连接符 25"/>
          <p:cNvCxnSpPr>
            <a:cxnSpLocks noChangeShapeType="1"/>
          </p:cNvCxnSpPr>
          <p:nvPr/>
        </p:nvCxnSpPr>
        <p:spPr bwMode="auto">
          <a:xfrm>
            <a:off x="3727450" y="2584450"/>
            <a:ext cx="1733550" cy="1200150"/>
          </a:xfrm>
          <a:prstGeom prst="curvedConnector3">
            <a:avLst>
              <a:gd name="adj1" fmla="val 50000"/>
            </a:avLst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-34926" y="3517900"/>
            <a:ext cx="339726" cy="339725"/>
            <a:chOff x="2928" y="2208"/>
            <a:chExt cx="262" cy="262"/>
          </a:xfrm>
          <a:solidFill>
            <a:srgbClr val="FF0000"/>
          </a:solidFill>
        </p:grpSpPr>
        <p:sp>
          <p:nvSpPr>
            <p:cNvPr id="33" name="Oval 3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4" name="Oval 3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3" name="Group 32"/>
          <p:cNvGrpSpPr>
            <a:grpSpLocks/>
          </p:cNvGrpSpPr>
          <p:nvPr/>
        </p:nvGrpSpPr>
        <p:grpSpPr bwMode="auto">
          <a:xfrm>
            <a:off x="3060700" y="3117850"/>
            <a:ext cx="339725" cy="339725"/>
            <a:chOff x="2928" y="2208"/>
            <a:chExt cx="262" cy="262"/>
          </a:xfrm>
          <a:solidFill>
            <a:schemeClr val="accent1">
              <a:lumMod val="75000"/>
            </a:schemeClr>
          </a:solidFill>
        </p:grpSpPr>
        <p:sp>
          <p:nvSpPr>
            <p:cNvPr id="36" name="Oval 3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37" name="Oval 3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4" name="Group 32"/>
          <p:cNvGrpSpPr>
            <a:grpSpLocks/>
          </p:cNvGrpSpPr>
          <p:nvPr/>
        </p:nvGrpSpPr>
        <p:grpSpPr bwMode="auto">
          <a:xfrm>
            <a:off x="5283200" y="3384550"/>
            <a:ext cx="339725" cy="339725"/>
            <a:chOff x="2928" y="2208"/>
            <a:chExt cx="262" cy="262"/>
          </a:xfrm>
          <a:solidFill>
            <a:srgbClr val="7030A0"/>
          </a:solidFill>
        </p:grpSpPr>
        <p:sp>
          <p:nvSpPr>
            <p:cNvPr id="60" name="Oval 3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61" name="Oval 3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pic>
        <p:nvPicPr>
          <p:cNvPr id="62477" name="Picture 26" descr="4_100123100305_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6985" y="593685"/>
            <a:ext cx="4456113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5816600" y="5918200"/>
            <a:ext cx="1422400" cy="461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</a:rPr>
              <a:t>远程教育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283450" y="2628900"/>
            <a:ext cx="1422400" cy="461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</a:rPr>
              <a:t>现代物流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060450" y="3384550"/>
            <a:ext cx="1422400" cy="4619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3500000" scaled="1"/>
            <a:tileRect/>
          </a:gradFill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2">
                    <a:lumMod val="50000"/>
                  </a:schemeClr>
                </a:solidFill>
              </a:rPr>
              <a:t>手机支付</a:t>
            </a:r>
          </a:p>
        </p:txBody>
      </p:sp>
      <p:grpSp>
        <p:nvGrpSpPr>
          <p:cNvPr id="5" name="Group 32"/>
          <p:cNvGrpSpPr>
            <a:grpSpLocks/>
          </p:cNvGrpSpPr>
          <p:nvPr/>
        </p:nvGrpSpPr>
        <p:grpSpPr bwMode="auto">
          <a:xfrm>
            <a:off x="3896925" y="1358770"/>
            <a:ext cx="339725" cy="339725"/>
            <a:chOff x="2928" y="2208"/>
            <a:chExt cx="262" cy="262"/>
          </a:xfrm>
          <a:solidFill>
            <a:srgbClr val="00B0F0"/>
          </a:solidFill>
        </p:grpSpPr>
        <p:sp>
          <p:nvSpPr>
            <p:cNvPr id="24" name="Oval 33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pFill/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sp>
          <p:nvSpPr>
            <p:cNvPr id="25" name="Oval 34"/>
            <p:cNvSpPr>
              <a:spLocks noChangeArrowheads="1"/>
            </p:cNvSpPr>
            <p:nvPr/>
          </p:nvSpPr>
          <p:spPr bwMode="gray">
            <a:xfrm>
              <a:off x="2949" y="2230"/>
              <a:ext cx="218" cy="218"/>
            </a:xfrm>
            <a:prstGeom prst="ellipse">
              <a:avLst/>
            </a:prstGeom>
            <a:grpFill/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</p:grpSp>
      <p:grpSp>
        <p:nvGrpSpPr>
          <p:cNvPr id="27" name="Group 18"/>
          <p:cNvGrpSpPr>
            <a:grpSpLocks/>
          </p:cNvGrpSpPr>
          <p:nvPr/>
        </p:nvGrpSpPr>
        <p:grpSpPr bwMode="auto">
          <a:xfrm>
            <a:off x="1282700" y="149845"/>
            <a:ext cx="7600950" cy="688975"/>
            <a:chOff x="720" y="1392"/>
            <a:chExt cx="4058" cy="480"/>
          </a:xfrm>
        </p:grpSpPr>
        <p:sp>
          <p:nvSpPr>
            <p:cNvPr id="28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1"/>
                </a:gs>
                <a:gs pos="50000">
                  <a:schemeClr val="accent1">
                    <a:gamma/>
                    <a:shade val="92157"/>
                    <a:invGamma/>
                  </a:schemeClr>
                </a:gs>
                <a:gs pos="100000">
                  <a:schemeClr val="accent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/>
            </a:p>
          </p:txBody>
        </p:sp>
        <p:grpSp>
          <p:nvGrpSpPr>
            <p:cNvPr id="29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30" name="AutoShape 21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AutoShape 22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</p:grpSp>
      <p:sp>
        <p:nvSpPr>
          <p:cNvPr id="32" name="Text Box 23"/>
          <p:cNvSpPr txBox="1">
            <a:spLocks noChangeArrowheads="1"/>
          </p:cNvSpPr>
          <p:nvPr/>
        </p:nvSpPr>
        <p:spPr bwMode="white">
          <a:xfrm>
            <a:off x="1460500" y="124095"/>
            <a:ext cx="71580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2800">
                <a:latin typeface="黑体" pitchFamily="49" charset="-122"/>
                <a:ea typeface="黑体" pitchFamily="49" charset="-122"/>
              </a:rPr>
              <a:t>   、</a:t>
            </a:r>
            <a:r>
              <a:rPr lang="zh-CN" altLang="en-US" sz="3200" b="1">
                <a:latin typeface="黑体" pitchFamily="49" charset="-122"/>
                <a:ea typeface="黑体" pitchFamily="49" charset="-122"/>
              </a:rPr>
              <a:t>信息技术催生服务新模式</a:t>
            </a:r>
            <a:endParaRPr lang="zh-CN" altLang="en-US" sz="3200" b="1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5" name="Picture 30" descr="1"/>
          <p:cNvPicPr>
            <a:picLocks noChangeAspect="1" noChangeArrowheads="1"/>
          </p:cNvPicPr>
          <p:nvPr/>
        </p:nvPicPr>
        <p:blipFill>
          <a:blip r:embed="rId7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927100" y="114570"/>
            <a:ext cx="1289050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 Box 32"/>
          <p:cNvSpPr txBox="1">
            <a:spLocks noChangeArrowheads="1"/>
          </p:cNvSpPr>
          <p:nvPr/>
        </p:nvSpPr>
        <p:spPr bwMode="gray">
          <a:xfrm>
            <a:off x="1301750" y="203820"/>
            <a:ext cx="1244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   </a:t>
            </a:r>
            <a:r>
              <a:rPr lang="zh-CN" altLang="en-US" sz="2800" b="1">
                <a:latin typeface="黑体" pitchFamily="49" charset="-122"/>
                <a:ea typeface="黑体" pitchFamily="49" charset="-122"/>
              </a:rPr>
              <a:t>一</a:t>
            </a:r>
            <a:endParaRPr lang="en-US" altLang="zh-CN" sz="2800" b="1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10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1000"/>
                                        <p:tgtEl>
                                          <p:spTgt spid="62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10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500"/>
                            </p:stCondLst>
                            <p:childTnLst>
                              <p:par>
                                <p:cTn id="5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6" dur="1000"/>
                                        <p:tgtEl>
                                          <p:spTgt spid="62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0"/>
                            </p:stCondLst>
                            <p:childTnLst>
                              <p:par>
                                <p:cTn id="5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500"/>
                            </p:stCondLst>
                            <p:childTnLst>
                              <p:par>
                                <p:cTn id="62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4" dur="10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500"/>
                            </p:stCondLst>
                            <p:childTnLst>
                              <p:par>
                                <p:cTn id="6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2"/>
          <p:cNvGrpSpPr>
            <a:grpSpLocks/>
          </p:cNvGrpSpPr>
          <p:nvPr/>
        </p:nvGrpSpPr>
        <p:grpSpPr bwMode="auto">
          <a:xfrm>
            <a:off x="304800" y="1115832"/>
            <a:ext cx="2438400" cy="688975"/>
            <a:chOff x="304800" y="1250949"/>
            <a:chExt cx="2438400" cy="688975"/>
          </a:xfrm>
        </p:grpSpPr>
        <p:grpSp>
          <p:nvGrpSpPr>
            <p:cNvPr id="66627" name="Group 18"/>
            <p:cNvGrpSpPr>
              <a:grpSpLocks/>
            </p:cNvGrpSpPr>
            <p:nvPr/>
          </p:nvGrpSpPr>
          <p:grpSpPr bwMode="auto">
            <a:xfrm>
              <a:off x="438150" y="1250949"/>
              <a:ext cx="1655763" cy="688975"/>
              <a:chOff x="720" y="1392"/>
              <a:chExt cx="4058" cy="480"/>
            </a:xfrm>
          </p:grpSpPr>
          <p:sp>
            <p:nvSpPr>
              <p:cNvPr id="195603" name="AutoShape 1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1"/>
                  </a:gs>
                  <a:gs pos="50000">
                    <a:schemeClr val="accent1">
                      <a:gamma/>
                      <a:shade val="92157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66630" name="Group 2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95605" name="AutoShape 21"/>
                <p:cNvSpPr>
                  <a:spLocks noChangeArrowheads="1"/>
                </p:cNvSpPr>
                <p:nvPr/>
              </p:nvSpPr>
              <p:spPr bwMode="gray">
                <a:xfrm>
                  <a:off x="749" y="1736"/>
                  <a:ext cx="3984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alpha val="0"/>
                      </a:schemeClr>
                    </a:gs>
                    <a:gs pos="100000">
                      <a:schemeClr val="accent1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95606" name="AutoShape 22"/>
                <p:cNvSpPr>
                  <a:spLocks noChangeArrowheads="1"/>
                </p:cNvSpPr>
                <p:nvPr/>
              </p:nvSpPr>
              <p:spPr bwMode="gray">
                <a:xfrm>
                  <a:off x="749" y="1407"/>
                  <a:ext cx="3984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66628" name="Text Box 23"/>
            <p:cNvSpPr txBox="1">
              <a:spLocks noChangeArrowheads="1"/>
            </p:cNvSpPr>
            <p:nvPr/>
          </p:nvSpPr>
          <p:spPr bwMode="white">
            <a:xfrm>
              <a:off x="304800" y="1339850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zh-CN" altLang="en-US" sz="2400"/>
                <a:t>     芯 片</a:t>
              </a:r>
              <a:endParaRPr lang="zh-CN" altLang="en-US" sz="2400" b="1"/>
            </a:p>
          </p:txBody>
        </p:sp>
      </p:grpSp>
      <p:grpSp>
        <p:nvGrpSpPr>
          <p:cNvPr id="5" name="组合 75"/>
          <p:cNvGrpSpPr>
            <a:grpSpLocks/>
          </p:cNvGrpSpPr>
          <p:nvPr/>
        </p:nvGrpSpPr>
        <p:grpSpPr bwMode="auto">
          <a:xfrm>
            <a:off x="468313" y="2046107"/>
            <a:ext cx="1655762" cy="688975"/>
            <a:chOff x="468313" y="2181224"/>
            <a:chExt cx="1655762" cy="688975"/>
          </a:xfrm>
        </p:grpSpPr>
        <p:grpSp>
          <p:nvGrpSpPr>
            <p:cNvPr id="66621" name="Group 3"/>
            <p:cNvGrpSpPr>
              <a:grpSpLocks/>
            </p:cNvGrpSpPr>
            <p:nvPr/>
          </p:nvGrpSpPr>
          <p:grpSpPr bwMode="auto">
            <a:xfrm>
              <a:off x="468313" y="2181224"/>
              <a:ext cx="1655762" cy="688975"/>
              <a:chOff x="720" y="1392"/>
              <a:chExt cx="4058" cy="480"/>
            </a:xfrm>
          </p:grpSpPr>
          <p:sp>
            <p:nvSpPr>
              <p:cNvPr id="195588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66624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95590" name="AutoShape 6"/>
                <p:cNvSpPr>
                  <a:spLocks noChangeArrowheads="1"/>
                </p:cNvSpPr>
                <p:nvPr/>
              </p:nvSpPr>
              <p:spPr bwMode="gray">
                <a:xfrm>
                  <a:off x="749" y="1736"/>
                  <a:ext cx="3984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95591" name="AutoShape 7"/>
                <p:cNvSpPr>
                  <a:spLocks noChangeArrowheads="1"/>
                </p:cNvSpPr>
                <p:nvPr/>
              </p:nvSpPr>
              <p:spPr bwMode="gray">
                <a:xfrm>
                  <a:off x="749" y="1407"/>
                  <a:ext cx="3984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66622" name="Text Box 24"/>
            <p:cNvSpPr txBox="1">
              <a:spLocks noChangeArrowheads="1"/>
            </p:cNvSpPr>
            <p:nvPr/>
          </p:nvSpPr>
          <p:spPr bwMode="white">
            <a:xfrm>
              <a:off x="749300" y="2254249"/>
              <a:ext cx="1230313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zh-CN" altLang="en-US" sz="2400">
                  <a:solidFill>
                    <a:schemeClr val="bg1"/>
                  </a:solidFill>
                </a:rPr>
                <a:t>面 板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grpSp>
        <p:nvGrpSpPr>
          <p:cNvPr id="8" name="组合 77"/>
          <p:cNvGrpSpPr>
            <a:grpSpLocks/>
          </p:cNvGrpSpPr>
          <p:nvPr/>
        </p:nvGrpSpPr>
        <p:grpSpPr bwMode="auto">
          <a:xfrm>
            <a:off x="468313" y="2982732"/>
            <a:ext cx="1727200" cy="622300"/>
            <a:chOff x="468313" y="3117849"/>
            <a:chExt cx="1727200" cy="622300"/>
          </a:xfrm>
        </p:grpSpPr>
        <p:grpSp>
          <p:nvGrpSpPr>
            <p:cNvPr id="66615" name="Group 8"/>
            <p:cNvGrpSpPr>
              <a:grpSpLocks/>
            </p:cNvGrpSpPr>
            <p:nvPr/>
          </p:nvGrpSpPr>
          <p:grpSpPr bwMode="auto">
            <a:xfrm>
              <a:off x="468313" y="3117849"/>
              <a:ext cx="1727200" cy="622300"/>
              <a:chOff x="720" y="1392"/>
              <a:chExt cx="4058" cy="480"/>
            </a:xfrm>
          </p:grpSpPr>
          <p:sp>
            <p:nvSpPr>
              <p:cNvPr id="195593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66618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95595" name="AutoShape 11"/>
                <p:cNvSpPr>
                  <a:spLocks noChangeArrowheads="1"/>
                </p:cNvSpPr>
                <p:nvPr/>
              </p:nvSpPr>
              <p:spPr bwMode="gray">
                <a:xfrm>
                  <a:off x="745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95596" name="AutoShape 12"/>
                <p:cNvSpPr>
                  <a:spLocks noChangeArrowheads="1"/>
                </p:cNvSpPr>
                <p:nvPr/>
              </p:nvSpPr>
              <p:spPr bwMode="gray">
                <a:xfrm>
                  <a:off x="745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66616" name="Text Box 25"/>
            <p:cNvSpPr txBox="1">
              <a:spLocks noChangeArrowheads="1"/>
            </p:cNvSpPr>
            <p:nvPr/>
          </p:nvSpPr>
          <p:spPr bwMode="white">
            <a:xfrm>
              <a:off x="704850" y="3189287"/>
              <a:ext cx="1274763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400"/>
                <a:t>PCB</a:t>
              </a:r>
              <a:r>
                <a:rPr lang="zh-CN" altLang="en-US" sz="2400"/>
                <a:t>板</a:t>
              </a:r>
              <a:endParaRPr lang="zh-CN" altLang="en-US" sz="2400" b="1"/>
            </a:p>
          </p:txBody>
        </p:sp>
      </p:grpSp>
      <p:grpSp>
        <p:nvGrpSpPr>
          <p:cNvPr id="11" name="组合 81"/>
          <p:cNvGrpSpPr>
            <a:grpSpLocks/>
          </p:cNvGrpSpPr>
          <p:nvPr/>
        </p:nvGrpSpPr>
        <p:grpSpPr bwMode="auto">
          <a:xfrm>
            <a:off x="438150" y="4760732"/>
            <a:ext cx="1955800" cy="708025"/>
            <a:chOff x="438150" y="4895849"/>
            <a:chExt cx="1955800" cy="708025"/>
          </a:xfrm>
        </p:grpSpPr>
        <p:grpSp>
          <p:nvGrpSpPr>
            <p:cNvPr id="66609" name="Group 13"/>
            <p:cNvGrpSpPr>
              <a:grpSpLocks/>
            </p:cNvGrpSpPr>
            <p:nvPr/>
          </p:nvGrpSpPr>
          <p:grpSpPr bwMode="auto">
            <a:xfrm>
              <a:off x="438150" y="4895849"/>
              <a:ext cx="1727200" cy="688975"/>
              <a:chOff x="720" y="1392"/>
              <a:chExt cx="4058" cy="480"/>
            </a:xfrm>
          </p:grpSpPr>
          <p:sp>
            <p:nvSpPr>
              <p:cNvPr id="195598" name="AutoShape 1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folHlink"/>
                  </a:gs>
                  <a:gs pos="50000">
                    <a:schemeClr val="folHlink">
                      <a:gamma/>
                      <a:shade val="92157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66612" name="Group 1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95600" name="AutoShape 16"/>
                <p:cNvSpPr>
                  <a:spLocks noChangeArrowheads="1"/>
                </p:cNvSpPr>
                <p:nvPr/>
              </p:nvSpPr>
              <p:spPr bwMode="gray">
                <a:xfrm>
                  <a:off x="745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alpha val="0"/>
                      </a:schemeClr>
                    </a:gs>
                    <a:gs pos="100000">
                      <a:schemeClr val="fol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95601" name="AutoShape 17"/>
                <p:cNvSpPr>
                  <a:spLocks noChangeArrowheads="1"/>
                </p:cNvSpPr>
                <p:nvPr/>
              </p:nvSpPr>
              <p:spPr bwMode="gray">
                <a:xfrm>
                  <a:off x="745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folHlink">
                        <a:gamma/>
                        <a:tint val="0"/>
                        <a:invGamma/>
                      </a:schemeClr>
                    </a:gs>
                    <a:gs pos="100000">
                      <a:schemeClr val="fol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66610" name="Text Box 26"/>
            <p:cNvSpPr txBox="1">
              <a:spLocks noChangeArrowheads="1"/>
            </p:cNvSpPr>
            <p:nvPr/>
          </p:nvSpPr>
          <p:spPr bwMode="white">
            <a:xfrm>
              <a:off x="527050" y="4895849"/>
              <a:ext cx="1866900" cy="708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altLang="zh-CN" sz="2000"/>
                <a:t>USB</a:t>
              </a:r>
              <a:r>
                <a:rPr lang="zh-CN" altLang="en-US" sz="2000"/>
                <a:t>连接器及线材</a:t>
              </a:r>
              <a:endParaRPr lang="zh-CN" altLang="en-US" sz="2000" b="1"/>
            </a:p>
          </p:txBody>
        </p:sp>
      </p:grpSp>
      <p:grpSp>
        <p:nvGrpSpPr>
          <p:cNvPr id="14" name="组合 80"/>
          <p:cNvGrpSpPr>
            <a:grpSpLocks/>
          </p:cNvGrpSpPr>
          <p:nvPr/>
        </p:nvGrpSpPr>
        <p:grpSpPr bwMode="auto">
          <a:xfrm>
            <a:off x="482600" y="3871732"/>
            <a:ext cx="1727200" cy="688975"/>
            <a:chOff x="482600" y="4006849"/>
            <a:chExt cx="1727200" cy="688975"/>
          </a:xfrm>
        </p:grpSpPr>
        <p:grpSp>
          <p:nvGrpSpPr>
            <p:cNvPr id="66603" name="Group 35"/>
            <p:cNvGrpSpPr>
              <a:grpSpLocks/>
            </p:cNvGrpSpPr>
            <p:nvPr/>
          </p:nvGrpSpPr>
          <p:grpSpPr bwMode="auto">
            <a:xfrm>
              <a:off x="482600" y="4006849"/>
              <a:ext cx="1727200" cy="688975"/>
              <a:chOff x="720" y="1392"/>
              <a:chExt cx="4058" cy="480"/>
            </a:xfrm>
          </p:grpSpPr>
          <p:sp>
            <p:nvSpPr>
              <p:cNvPr id="195620" name="AutoShape 36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66606" name="Group 37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95622" name="AutoShape 38"/>
                <p:cNvSpPr>
                  <a:spLocks noChangeArrowheads="1"/>
                </p:cNvSpPr>
                <p:nvPr/>
              </p:nvSpPr>
              <p:spPr bwMode="gray">
                <a:xfrm>
                  <a:off x="745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195623" name="AutoShape 39"/>
                <p:cNvSpPr>
                  <a:spLocks noChangeArrowheads="1"/>
                </p:cNvSpPr>
                <p:nvPr/>
              </p:nvSpPr>
              <p:spPr bwMode="gray">
                <a:xfrm>
                  <a:off x="745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66604" name="Text Box 40"/>
            <p:cNvSpPr txBox="1">
              <a:spLocks noChangeArrowheads="1"/>
            </p:cNvSpPr>
            <p:nvPr/>
          </p:nvSpPr>
          <p:spPr bwMode="white">
            <a:xfrm>
              <a:off x="482600" y="4095749"/>
              <a:ext cx="1692275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zh-CN" altLang="en-US" sz="2400"/>
                <a:t>  </a:t>
              </a:r>
              <a:r>
                <a:rPr lang="zh-CN" altLang="en-US" sz="2400">
                  <a:solidFill>
                    <a:schemeClr val="bg1"/>
                  </a:solidFill>
                </a:rPr>
                <a:t>电池背板</a:t>
              </a:r>
              <a:endParaRPr lang="zh-CN" altLang="en-US" sz="2400" b="1">
                <a:solidFill>
                  <a:schemeClr val="bg1"/>
                </a:solidFill>
              </a:endParaRPr>
            </a:p>
          </p:txBody>
        </p:sp>
      </p:grpSp>
      <p:sp>
        <p:nvSpPr>
          <p:cNvPr id="65550" name="Line 44"/>
          <p:cNvSpPr>
            <a:spLocks noChangeShapeType="1"/>
          </p:cNvSpPr>
          <p:nvPr/>
        </p:nvSpPr>
        <p:spPr bwMode="gray">
          <a:xfrm>
            <a:off x="2268538" y="5544235"/>
            <a:ext cx="6767512" cy="0"/>
          </a:xfrm>
          <a:prstGeom prst="line">
            <a:avLst/>
          </a:prstGeom>
          <a:ln>
            <a:solidFill>
              <a:srgbClr val="C00000"/>
            </a:solidFill>
            <a:headEnd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zh-CN" altLang="en-US"/>
          </a:p>
        </p:txBody>
      </p:sp>
      <p:sp>
        <p:nvSpPr>
          <p:cNvPr id="65557" name="Text Box 55"/>
          <p:cNvSpPr txBox="1">
            <a:spLocks noChangeArrowheads="1"/>
          </p:cNvSpPr>
          <p:nvPr/>
        </p:nvSpPr>
        <p:spPr bwMode="auto">
          <a:xfrm>
            <a:off x="4438650" y="1649232"/>
            <a:ext cx="5397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zh-CN" sz="2000" b="1"/>
              <a:t>LG</a:t>
            </a:r>
            <a:endParaRPr lang="en-US" altLang="zh-CN" sz="2000" b="1">
              <a:latin typeface="Comic Sans MS" pitchFamily="66" charset="0"/>
            </a:endParaRPr>
          </a:p>
        </p:txBody>
      </p:sp>
      <p:sp>
        <p:nvSpPr>
          <p:cNvPr id="65558" name="Text Box 56"/>
          <p:cNvSpPr txBox="1">
            <a:spLocks noChangeArrowheads="1"/>
          </p:cNvSpPr>
          <p:nvPr/>
        </p:nvSpPr>
        <p:spPr bwMode="auto">
          <a:xfrm>
            <a:off x="6300788" y="3725682"/>
            <a:ext cx="2316162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0000"/>
                </a:solidFill>
              </a:rPr>
              <a:t>…………</a:t>
            </a:r>
          </a:p>
          <a:p>
            <a:endParaRPr lang="en-US" altLang="zh-CN" sz="2800" b="1">
              <a:solidFill>
                <a:srgbClr val="FF0000"/>
              </a:solidFill>
            </a:endParaRPr>
          </a:p>
        </p:txBody>
      </p:sp>
      <p:sp>
        <p:nvSpPr>
          <p:cNvPr id="65559" name="Text Box 57"/>
          <p:cNvSpPr txBox="1">
            <a:spLocks noChangeArrowheads="1"/>
          </p:cNvSpPr>
          <p:nvPr/>
        </p:nvSpPr>
        <p:spPr bwMode="auto">
          <a:xfrm>
            <a:off x="6083300" y="1915932"/>
            <a:ext cx="2763838" cy="1006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三星、东芝、英飞凌、博通、德仪、恩智浦</a:t>
            </a:r>
            <a:endParaRPr lang="en-US" altLang="zh-CN" sz="2000" b="1">
              <a:latin typeface="Comic Sans MS" pitchFamily="66" charset="0"/>
            </a:endParaRPr>
          </a:p>
          <a:p>
            <a:endParaRPr lang="en-US" altLang="zh-CN" sz="2000" b="1">
              <a:latin typeface="Comic Sans MS" pitchFamily="66" charset="0"/>
            </a:endParaRPr>
          </a:p>
        </p:txBody>
      </p:sp>
      <p:grpSp>
        <p:nvGrpSpPr>
          <p:cNvPr id="17" name="组合 83"/>
          <p:cNvGrpSpPr>
            <a:grpSpLocks/>
          </p:cNvGrpSpPr>
          <p:nvPr/>
        </p:nvGrpSpPr>
        <p:grpSpPr bwMode="auto">
          <a:xfrm>
            <a:off x="2591780" y="5429250"/>
            <a:ext cx="5156200" cy="1428750"/>
            <a:chOff x="1905000" y="0"/>
            <a:chExt cx="5156200" cy="1428750"/>
          </a:xfrm>
        </p:grpSpPr>
        <p:grpSp>
          <p:nvGrpSpPr>
            <p:cNvPr id="66594" name="Group 9"/>
            <p:cNvGrpSpPr>
              <a:grpSpLocks/>
            </p:cNvGrpSpPr>
            <p:nvPr/>
          </p:nvGrpSpPr>
          <p:grpSpPr bwMode="auto">
            <a:xfrm>
              <a:off x="1905000" y="0"/>
              <a:ext cx="5156200" cy="1428750"/>
              <a:chOff x="1997" y="1314"/>
              <a:chExt cx="1889" cy="1009"/>
            </a:xfrm>
          </p:grpSpPr>
          <p:grpSp>
            <p:nvGrpSpPr>
              <p:cNvPr id="66596" name="Group 10"/>
              <p:cNvGrpSpPr>
                <a:grpSpLocks/>
              </p:cNvGrpSpPr>
              <p:nvPr/>
            </p:nvGrpSpPr>
            <p:grpSpPr bwMode="auto">
              <a:xfrm>
                <a:off x="1997" y="1404"/>
                <a:ext cx="1889" cy="919"/>
                <a:chOff x="1973" y="1027"/>
                <a:chExt cx="1926" cy="937"/>
              </a:xfrm>
            </p:grpSpPr>
            <p:sp>
              <p:nvSpPr>
                <p:cNvPr id="89" name="Oval 11"/>
                <p:cNvSpPr>
                  <a:spLocks noChangeArrowheads="1"/>
                </p:cNvSpPr>
                <p:nvPr/>
              </p:nvSpPr>
              <p:spPr bwMode="gray">
                <a:xfrm>
                  <a:off x="1994" y="1055"/>
                  <a:ext cx="1905" cy="9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/>
                    </a:gs>
                    <a:gs pos="100000">
                      <a:schemeClr val="hlink">
                        <a:gamma/>
                        <a:shade val="48627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90" name="Oval 12"/>
                <p:cNvSpPr>
                  <a:spLocks noChangeArrowheads="1"/>
                </p:cNvSpPr>
                <p:nvPr/>
              </p:nvSpPr>
              <p:spPr bwMode="gray">
                <a:xfrm>
                  <a:off x="1973" y="1027"/>
                  <a:ext cx="1905" cy="909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hlink">
                        <a:gamma/>
                        <a:tint val="44314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  <p:sp>
            <p:nvSpPr>
              <p:cNvPr id="85" name="Oval 13"/>
              <p:cNvSpPr>
                <a:spLocks noChangeArrowheads="1"/>
              </p:cNvSpPr>
              <p:nvPr/>
            </p:nvSpPr>
            <p:spPr bwMode="gray">
              <a:xfrm>
                <a:off x="2086" y="1314"/>
                <a:ext cx="1691" cy="845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100000">
                    <a:schemeClr val="accent1"/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6" name="Oval 14"/>
              <p:cNvSpPr>
                <a:spLocks noChangeArrowheads="1"/>
              </p:cNvSpPr>
              <p:nvPr/>
            </p:nvSpPr>
            <p:spPr bwMode="gray">
              <a:xfrm>
                <a:off x="2108" y="1318"/>
                <a:ext cx="1650" cy="824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34902"/>
                      <a:invGamma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7" name="Oval 15"/>
              <p:cNvSpPr>
                <a:spLocks noChangeArrowheads="1"/>
              </p:cNvSpPr>
              <p:nvPr/>
            </p:nvSpPr>
            <p:spPr bwMode="gray">
              <a:xfrm>
                <a:off x="2125" y="1327"/>
                <a:ext cx="1570" cy="76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shade val="79216"/>
                      <a:invGamma/>
                    </a:schemeClr>
                  </a:gs>
                  <a:gs pos="100000">
                    <a:schemeClr val="accent1">
                      <a:alpha val="4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88" name="Oval 16"/>
              <p:cNvSpPr>
                <a:spLocks noChangeArrowheads="1"/>
              </p:cNvSpPr>
              <p:nvPr/>
            </p:nvSpPr>
            <p:spPr bwMode="gray">
              <a:xfrm>
                <a:off x="2208" y="1344"/>
                <a:ext cx="1382" cy="622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gamma/>
                      <a:tint val="0"/>
                      <a:invGamma/>
                    </a:schemeClr>
                  </a:gs>
                  <a:gs pos="100000">
                    <a:schemeClr val="accent1">
                      <a:alpha val="38000"/>
                    </a:schemeClr>
                  </a:gs>
                </a:gsLst>
                <a:lin ang="27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195642" name="Text Box 58"/>
            <p:cNvSpPr txBox="1">
              <a:spLocks noChangeArrowheads="1"/>
            </p:cNvSpPr>
            <p:nvPr/>
          </p:nvSpPr>
          <p:spPr bwMode="gray">
            <a:xfrm>
              <a:off x="2216150" y="228600"/>
              <a:ext cx="4800600" cy="954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2800" b="1" dirty="0"/>
                <a:t>苹果帝国解密：</a:t>
              </a:r>
              <a:r>
                <a:rPr lang="en-US" sz="2800" b="1" dirty="0"/>
                <a:t>iPad2</a:t>
              </a:r>
              <a:r>
                <a:rPr lang="zh-CN" altLang="en-US" sz="2800" b="1" dirty="0"/>
                <a:t>背后</a:t>
              </a:r>
              <a:endParaRPr lang="en-US" altLang="zh-CN" sz="2800" b="1" dirty="0"/>
            </a:p>
            <a:p>
              <a:pPr>
                <a:defRPr/>
              </a:pPr>
              <a:r>
                <a:rPr lang="en-US" altLang="zh-CN" sz="2800" b="1" dirty="0"/>
                <a:t>             </a:t>
              </a:r>
              <a:r>
                <a:rPr lang="zh-CN" altLang="en-US" sz="2800" b="1" dirty="0"/>
                <a:t>隐秘的硬件巨头</a:t>
              </a:r>
              <a:endParaRPr lang="en-US" altLang="zh-CN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65562" name="Text Box 62"/>
          <p:cNvSpPr txBox="1">
            <a:spLocks noChangeArrowheads="1"/>
          </p:cNvSpPr>
          <p:nvPr/>
        </p:nvSpPr>
        <p:spPr bwMode="auto">
          <a:xfrm>
            <a:off x="4972050" y="5027432"/>
            <a:ext cx="3194050" cy="4000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台湾鸿海</a:t>
            </a:r>
            <a:r>
              <a:rPr lang="en-US" altLang="zh-CN" sz="2000" b="1"/>
              <a:t>(</a:t>
            </a:r>
            <a:r>
              <a:rPr lang="zh-CN" altLang="en-US" sz="2000" b="1"/>
              <a:t>大陆称为富士康</a:t>
            </a:r>
            <a:r>
              <a:rPr lang="en-US" altLang="zh-CN" sz="2000" b="1"/>
              <a:t>)</a:t>
            </a:r>
            <a:endParaRPr lang="en-US" altLang="zh-CN" sz="2000" b="1">
              <a:latin typeface="Comic Sans MS" pitchFamily="66" charset="0"/>
            </a:endParaRPr>
          </a:p>
        </p:txBody>
      </p:sp>
      <p:sp>
        <p:nvSpPr>
          <p:cNvPr id="65563" name="Text Box 63"/>
          <p:cNvSpPr txBox="1">
            <a:spLocks noChangeArrowheads="1"/>
          </p:cNvSpPr>
          <p:nvPr/>
        </p:nvSpPr>
        <p:spPr bwMode="auto">
          <a:xfrm>
            <a:off x="2349500" y="2493782"/>
            <a:ext cx="1466850" cy="708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b="1"/>
              <a:t>奥地利大厂</a:t>
            </a:r>
            <a:endParaRPr lang="en-US" altLang="zh-CN" sz="2000" b="1"/>
          </a:p>
          <a:p>
            <a:r>
              <a:rPr lang="en-US" altLang="zh-CN" sz="2000" b="1"/>
              <a:t>AT&amp;S</a:t>
            </a:r>
            <a:endParaRPr lang="en-US" altLang="zh-CN" sz="2000" b="1">
              <a:latin typeface="Comic Sans MS" pitchFamily="66" charset="0"/>
            </a:endParaRPr>
          </a:p>
        </p:txBody>
      </p:sp>
      <p:sp>
        <p:nvSpPr>
          <p:cNvPr id="65564" name="Text Box 64"/>
          <p:cNvSpPr txBox="1">
            <a:spLocks noChangeArrowheads="1"/>
          </p:cNvSpPr>
          <p:nvPr/>
        </p:nvSpPr>
        <p:spPr bwMode="auto">
          <a:xfrm>
            <a:off x="2305050" y="4271782"/>
            <a:ext cx="1733550" cy="1016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000" b="1"/>
              <a:t>中国台企如</a:t>
            </a:r>
            <a:endParaRPr lang="en-US" altLang="zh-CN" sz="2000" b="1"/>
          </a:p>
          <a:p>
            <a:r>
              <a:rPr lang="zh-CN" altLang="en-US" sz="2000" b="1"/>
              <a:t>华通、可成、正崴</a:t>
            </a:r>
            <a:endParaRPr lang="en-US" altLang="zh-CN" sz="2000" b="1">
              <a:latin typeface="Comic Sans MS" pitchFamily="66" charset="0"/>
            </a:endParaRPr>
          </a:p>
        </p:txBody>
      </p:sp>
      <p:grpSp>
        <p:nvGrpSpPr>
          <p:cNvPr id="20" name="组合 91"/>
          <p:cNvGrpSpPr>
            <a:grpSpLocks/>
          </p:cNvGrpSpPr>
          <p:nvPr/>
        </p:nvGrpSpPr>
        <p:grpSpPr bwMode="auto">
          <a:xfrm>
            <a:off x="3446875" y="1579615"/>
            <a:ext cx="2951162" cy="3784600"/>
            <a:chOff x="3421063" y="1773238"/>
            <a:chExt cx="2951162" cy="3784600"/>
          </a:xfrm>
        </p:grpSpPr>
        <p:grpSp>
          <p:nvGrpSpPr>
            <p:cNvPr id="66583" name="Group 52"/>
            <p:cNvGrpSpPr>
              <a:grpSpLocks/>
            </p:cNvGrpSpPr>
            <p:nvPr/>
          </p:nvGrpSpPr>
          <p:grpSpPr bwMode="auto">
            <a:xfrm>
              <a:off x="3924300" y="2565400"/>
              <a:ext cx="1984375" cy="1944688"/>
              <a:chOff x="2016" y="1920"/>
              <a:chExt cx="1680" cy="1680"/>
            </a:xfrm>
          </p:grpSpPr>
          <p:sp>
            <p:nvSpPr>
              <p:cNvPr id="195637" name="Oval 53"/>
              <p:cNvSpPr>
                <a:spLocks noChangeArrowheads="1"/>
              </p:cNvSpPr>
              <p:nvPr/>
            </p:nvSpPr>
            <p:spPr bwMode="gray">
              <a:xfrm>
                <a:off x="2016" y="1920"/>
                <a:ext cx="1680" cy="1680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0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66593" name="Freeform 54"/>
              <p:cNvSpPr>
                <a:spLocks/>
              </p:cNvSpPr>
              <p:nvPr/>
            </p:nvSpPr>
            <p:spPr bwMode="gray">
              <a:xfrm>
                <a:off x="2208" y="1948"/>
                <a:ext cx="1296" cy="634"/>
              </a:xfrm>
              <a:custGeom>
                <a:avLst/>
                <a:gdLst>
                  <a:gd name="T0" fmla="*/ 958 w 1321"/>
                  <a:gd name="T1" fmla="*/ 62 h 712"/>
                  <a:gd name="T2" fmla="*/ 970 w 1321"/>
                  <a:gd name="T3" fmla="*/ 69 h 712"/>
                  <a:gd name="T4" fmla="*/ 973 w 1321"/>
                  <a:gd name="T5" fmla="*/ 75 h 712"/>
                  <a:gd name="T6" fmla="*/ 968 w 1321"/>
                  <a:gd name="T7" fmla="*/ 81 h 712"/>
                  <a:gd name="T8" fmla="*/ 956 w 1321"/>
                  <a:gd name="T9" fmla="*/ 85 h 712"/>
                  <a:gd name="T10" fmla="*/ 937 w 1321"/>
                  <a:gd name="T11" fmla="*/ 91 h 712"/>
                  <a:gd name="T12" fmla="*/ 912 w 1321"/>
                  <a:gd name="T13" fmla="*/ 94 h 712"/>
                  <a:gd name="T14" fmla="*/ 881 w 1321"/>
                  <a:gd name="T15" fmla="*/ 98 h 712"/>
                  <a:gd name="T16" fmla="*/ 845 w 1321"/>
                  <a:gd name="T17" fmla="*/ 102 h 712"/>
                  <a:gd name="T18" fmla="*/ 804 w 1321"/>
                  <a:gd name="T19" fmla="*/ 105 h 712"/>
                  <a:gd name="T20" fmla="*/ 759 w 1321"/>
                  <a:gd name="T21" fmla="*/ 106 h 712"/>
                  <a:gd name="T22" fmla="*/ 712 w 1321"/>
                  <a:gd name="T23" fmla="*/ 107 h 712"/>
                  <a:gd name="T24" fmla="*/ 660 w 1321"/>
                  <a:gd name="T25" fmla="*/ 110 h 712"/>
                  <a:gd name="T26" fmla="*/ 607 w 1321"/>
                  <a:gd name="T27" fmla="*/ 111 h 712"/>
                  <a:gd name="T28" fmla="*/ 586 w 1321"/>
                  <a:gd name="T29" fmla="*/ 112 h 712"/>
                  <a:gd name="T30" fmla="*/ 351 w 1321"/>
                  <a:gd name="T31" fmla="*/ 112 h 712"/>
                  <a:gd name="T32" fmla="*/ 347 w 1321"/>
                  <a:gd name="T33" fmla="*/ 112 h 712"/>
                  <a:gd name="T34" fmla="*/ 301 w 1321"/>
                  <a:gd name="T35" fmla="*/ 111 h 712"/>
                  <a:gd name="T36" fmla="*/ 257 w 1321"/>
                  <a:gd name="T37" fmla="*/ 110 h 712"/>
                  <a:gd name="T38" fmla="*/ 215 w 1321"/>
                  <a:gd name="T39" fmla="*/ 109 h 712"/>
                  <a:gd name="T40" fmla="*/ 174 w 1321"/>
                  <a:gd name="T41" fmla="*/ 106 h 712"/>
                  <a:gd name="T42" fmla="*/ 137 w 1321"/>
                  <a:gd name="T43" fmla="*/ 106 h 712"/>
                  <a:gd name="T44" fmla="*/ 106 w 1321"/>
                  <a:gd name="T45" fmla="*/ 103 h 712"/>
                  <a:gd name="T46" fmla="*/ 74 w 1321"/>
                  <a:gd name="T47" fmla="*/ 101 h 712"/>
                  <a:gd name="T48" fmla="*/ 51 w 1321"/>
                  <a:gd name="T49" fmla="*/ 99 h 712"/>
                  <a:gd name="T50" fmla="*/ 26 w 1321"/>
                  <a:gd name="T51" fmla="*/ 94 h 712"/>
                  <a:gd name="T52" fmla="*/ 18 w 1321"/>
                  <a:gd name="T53" fmla="*/ 91 h 712"/>
                  <a:gd name="T54" fmla="*/ 6 w 1321"/>
                  <a:gd name="T55" fmla="*/ 87 h 712"/>
                  <a:gd name="T56" fmla="*/ 0 w 1321"/>
                  <a:gd name="T57" fmla="*/ 82 h 712"/>
                  <a:gd name="T58" fmla="*/ 0 w 1321"/>
                  <a:gd name="T59" fmla="*/ 81 h 712"/>
                  <a:gd name="T60" fmla="*/ 4 w 1321"/>
                  <a:gd name="T61" fmla="*/ 75 h 712"/>
                  <a:gd name="T62" fmla="*/ 16 w 1321"/>
                  <a:gd name="T63" fmla="*/ 69 h 712"/>
                  <a:gd name="T64" fmla="*/ 35 w 1321"/>
                  <a:gd name="T65" fmla="*/ 58 h 712"/>
                  <a:gd name="T66" fmla="*/ 70 w 1321"/>
                  <a:gd name="T67" fmla="*/ 47 h 712"/>
                  <a:gd name="T68" fmla="*/ 110 w 1321"/>
                  <a:gd name="T69" fmla="*/ 37 h 712"/>
                  <a:gd name="T70" fmla="*/ 151 w 1321"/>
                  <a:gd name="T71" fmla="*/ 27 h 712"/>
                  <a:gd name="T72" fmla="*/ 199 w 1321"/>
                  <a:gd name="T73" fmla="*/ 19 h 712"/>
                  <a:gd name="T74" fmla="*/ 252 w 1321"/>
                  <a:gd name="T75" fmla="*/ 12 h 712"/>
                  <a:gd name="T76" fmla="*/ 306 w 1321"/>
                  <a:gd name="T77" fmla="*/ 7 h 712"/>
                  <a:gd name="T78" fmla="*/ 367 w 1321"/>
                  <a:gd name="T79" fmla="*/ 4 h 712"/>
                  <a:gd name="T80" fmla="*/ 428 w 1321"/>
                  <a:gd name="T81" fmla="*/ 4 h 712"/>
                  <a:gd name="T82" fmla="*/ 492 w 1321"/>
                  <a:gd name="T83" fmla="*/ 0 h 712"/>
                  <a:gd name="T84" fmla="*/ 492 w 1321"/>
                  <a:gd name="T85" fmla="*/ 0 h 712"/>
                  <a:gd name="T86" fmla="*/ 559 w 1321"/>
                  <a:gd name="T87" fmla="*/ 4 h 712"/>
                  <a:gd name="T88" fmla="*/ 624 w 1321"/>
                  <a:gd name="T89" fmla="*/ 4 h 712"/>
                  <a:gd name="T90" fmla="*/ 687 w 1321"/>
                  <a:gd name="T91" fmla="*/ 8 h 712"/>
                  <a:gd name="T92" fmla="*/ 745 w 1321"/>
                  <a:gd name="T93" fmla="*/ 14 h 712"/>
                  <a:gd name="T94" fmla="*/ 797 w 1321"/>
                  <a:gd name="T95" fmla="*/ 21 h 712"/>
                  <a:gd name="T96" fmla="*/ 846 w 1321"/>
                  <a:gd name="T97" fmla="*/ 30 h 712"/>
                  <a:gd name="T98" fmla="*/ 890 w 1321"/>
                  <a:gd name="T99" fmla="*/ 40 h 712"/>
                  <a:gd name="T100" fmla="*/ 927 w 1321"/>
                  <a:gd name="T101" fmla="*/ 51 h 712"/>
                  <a:gd name="T102" fmla="*/ 958 w 1321"/>
                  <a:gd name="T103" fmla="*/ 62 h 712"/>
                  <a:gd name="T104" fmla="*/ 958 w 1321"/>
                  <a:gd name="T105" fmla="*/ 62 h 712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w 1321"/>
                  <a:gd name="T160" fmla="*/ 0 h 712"/>
                  <a:gd name="T161" fmla="*/ 1321 w 1321"/>
                  <a:gd name="T162" fmla="*/ 712 h 712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T159" t="T160" r="T161" b="T162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chemeClr val="bg1"/>
                  </a:gs>
                </a:gsLst>
                <a:lin ang="5400000" scaled="1"/>
              </a:gradFill>
              <a:ln w="0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66584" name="组合 90"/>
            <p:cNvGrpSpPr>
              <a:grpSpLocks/>
            </p:cNvGrpSpPr>
            <p:nvPr/>
          </p:nvGrpSpPr>
          <p:grpSpPr bwMode="auto">
            <a:xfrm>
              <a:off x="3421063" y="1773238"/>
              <a:ext cx="2951162" cy="3784600"/>
              <a:chOff x="3421063" y="1773238"/>
              <a:chExt cx="2951162" cy="3784600"/>
            </a:xfrm>
          </p:grpSpPr>
          <p:sp>
            <p:nvSpPr>
              <p:cNvPr id="66585" name="Freeform 47"/>
              <p:cNvSpPr>
                <a:spLocks/>
              </p:cNvSpPr>
              <p:nvPr/>
            </p:nvSpPr>
            <p:spPr bwMode="gray">
              <a:xfrm>
                <a:off x="4067175" y="4170363"/>
                <a:ext cx="2305050" cy="771525"/>
              </a:xfrm>
              <a:custGeom>
                <a:avLst/>
                <a:gdLst>
                  <a:gd name="T0" fmla="*/ 2147483647 w 1717"/>
                  <a:gd name="T1" fmla="*/ 2147483647 h 484"/>
                  <a:gd name="T2" fmla="*/ 2147483647 w 1717"/>
                  <a:gd name="T3" fmla="*/ 2147483647 h 484"/>
                  <a:gd name="T4" fmla="*/ 2147483647 w 1717"/>
                  <a:gd name="T5" fmla="*/ 2147483647 h 484"/>
                  <a:gd name="T6" fmla="*/ 2147483647 w 1717"/>
                  <a:gd name="T7" fmla="*/ 2147483647 h 484"/>
                  <a:gd name="T8" fmla="*/ 2147483647 w 1717"/>
                  <a:gd name="T9" fmla="*/ 2147483647 h 484"/>
                  <a:gd name="T10" fmla="*/ 2147483647 w 1717"/>
                  <a:gd name="T11" fmla="*/ 2147483647 h 484"/>
                  <a:gd name="T12" fmla="*/ 2147483647 w 1717"/>
                  <a:gd name="T13" fmla="*/ 2147483647 h 484"/>
                  <a:gd name="T14" fmla="*/ 2147483647 w 1717"/>
                  <a:gd name="T15" fmla="*/ 2147483647 h 484"/>
                  <a:gd name="T16" fmla="*/ 2147483647 w 1717"/>
                  <a:gd name="T17" fmla="*/ 2147483647 h 484"/>
                  <a:gd name="T18" fmla="*/ 2147483647 w 1717"/>
                  <a:gd name="T19" fmla="*/ 2147483647 h 484"/>
                  <a:gd name="T20" fmla="*/ 2147483647 w 1717"/>
                  <a:gd name="T21" fmla="*/ 2147483647 h 484"/>
                  <a:gd name="T22" fmla="*/ 2147483647 w 1717"/>
                  <a:gd name="T23" fmla="*/ 2147483647 h 484"/>
                  <a:gd name="T24" fmla="*/ 2147483647 w 1717"/>
                  <a:gd name="T25" fmla="*/ 2147483647 h 484"/>
                  <a:gd name="T26" fmla="*/ 2147483647 w 1717"/>
                  <a:gd name="T27" fmla="*/ 2147483647 h 484"/>
                  <a:gd name="T28" fmla="*/ 2147483647 w 1717"/>
                  <a:gd name="T29" fmla="*/ 2147483647 h 484"/>
                  <a:gd name="T30" fmla="*/ 2147483647 w 1717"/>
                  <a:gd name="T31" fmla="*/ 2147483647 h 484"/>
                  <a:gd name="T32" fmla="*/ 2147483647 w 1717"/>
                  <a:gd name="T33" fmla="*/ 2147483647 h 484"/>
                  <a:gd name="T34" fmla="*/ 0 w 1717"/>
                  <a:gd name="T35" fmla="*/ 0 h 484"/>
                  <a:gd name="T36" fmla="*/ 2147483647 w 1717"/>
                  <a:gd name="T37" fmla="*/ 2147483647 h 484"/>
                  <a:gd name="T38" fmla="*/ 2147483647 w 1717"/>
                  <a:gd name="T39" fmla="*/ 2147483647 h 484"/>
                  <a:gd name="T40" fmla="*/ 2147483647 w 1717"/>
                  <a:gd name="T41" fmla="*/ 2147483647 h 484"/>
                  <a:gd name="T42" fmla="*/ 2147483647 w 1717"/>
                  <a:gd name="T43" fmla="*/ 2147483647 h 484"/>
                  <a:gd name="T44" fmla="*/ 2147483647 w 1717"/>
                  <a:gd name="T45" fmla="*/ 2147483647 h 484"/>
                  <a:gd name="T46" fmla="*/ 2147483647 w 1717"/>
                  <a:gd name="T47" fmla="*/ 2147483647 h 484"/>
                  <a:gd name="T48" fmla="*/ 2147483647 w 1717"/>
                  <a:gd name="T49" fmla="*/ 2147483647 h 484"/>
                  <a:gd name="T50" fmla="*/ 2147483647 w 1717"/>
                  <a:gd name="T51" fmla="*/ 2147483647 h 484"/>
                  <a:gd name="T52" fmla="*/ 2147483647 w 1717"/>
                  <a:gd name="T53" fmla="*/ 2147483647 h 484"/>
                  <a:gd name="T54" fmla="*/ 2147483647 w 1717"/>
                  <a:gd name="T55" fmla="*/ 2147483647 h 484"/>
                  <a:gd name="T56" fmla="*/ 2147483647 w 1717"/>
                  <a:gd name="T57" fmla="*/ 2147483647 h 484"/>
                  <a:gd name="T58" fmla="*/ 2147483647 w 1717"/>
                  <a:gd name="T59" fmla="*/ 2147483647 h 484"/>
                  <a:gd name="T60" fmla="*/ 2147483647 w 1717"/>
                  <a:gd name="T61" fmla="*/ 2147483647 h 484"/>
                  <a:gd name="T62" fmla="*/ 2147483647 w 1717"/>
                  <a:gd name="T63" fmla="*/ 2147483647 h 4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17"/>
                  <a:gd name="T97" fmla="*/ 0 h 484"/>
                  <a:gd name="T98" fmla="*/ 1717 w 1717"/>
                  <a:gd name="T99" fmla="*/ 484 h 4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00CC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86" name="Freeform 48"/>
              <p:cNvSpPr>
                <a:spLocks/>
              </p:cNvSpPr>
              <p:nvPr/>
            </p:nvSpPr>
            <p:spPr bwMode="gray">
              <a:xfrm rot="3600000">
                <a:off x="3063081" y="4048919"/>
                <a:ext cx="2392363" cy="625475"/>
              </a:xfrm>
              <a:custGeom>
                <a:avLst/>
                <a:gdLst>
                  <a:gd name="T0" fmla="*/ 2147483647 w 1717"/>
                  <a:gd name="T1" fmla="*/ 2147483647 h 484"/>
                  <a:gd name="T2" fmla="*/ 2147483647 w 1717"/>
                  <a:gd name="T3" fmla="*/ 2147483647 h 484"/>
                  <a:gd name="T4" fmla="*/ 2147483647 w 1717"/>
                  <a:gd name="T5" fmla="*/ 2147483647 h 484"/>
                  <a:gd name="T6" fmla="*/ 2147483647 w 1717"/>
                  <a:gd name="T7" fmla="*/ 2147483647 h 484"/>
                  <a:gd name="T8" fmla="*/ 2147483647 w 1717"/>
                  <a:gd name="T9" fmla="*/ 2147483647 h 484"/>
                  <a:gd name="T10" fmla="*/ 2147483647 w 1717"/>
                  <a:gd name="T11" fmla="*/ 2147483647 h 484"/>
                  <a:gd name="T12" fmla="*/ 2147483647 w 1717"/>
                  <a:gd name="T13" fmla="*/ 2147483647 h 484"/>
                  <a:gd name="T14" fmla="*/ 2147483647 w 1717"/>
                  <a:gd name="T15" fmla="*/ 2147483647 h 484"/>
                  <a:gd name="T16" fmla="*/ 2147483647 w 1717"/>
                  <a:gd name="T17" fmla="*/ 2147483647 h 484"/>
                  <a:gd name="T18" fmla="*/ 2147483647 w 1717"/>
                  <a:gd name="T19" fmla="*/ 2147483647 h 484"/>
                  <a:gd name="T20" fmla="*/ 2147483647 w 1717"/>
                  <a:gd name="T21" fmla="*/ 2147483647 h 484"/>
                  <a:gd name="T22" fmla="*/ 2147483647 w 1717"/>
                  <a:gd name="T23" fmla="*/ 2147483647 h 484"/>
                  <a:gd name="T24" fmla="*/ 2147483647 w 1717"/>
                  <a:gd name="T25" fmla="*/ 2147483647 h 484"/>
                  <a:gd name="T26" fmla="*/ 2147483647 w 1717"/>
                  <a:gd name="T27" fmla="*/ 2147483647 h 484"/>
                  <a:gd name="T28" fmla="*/ 2147483647 w 1717"/>
                  <a:gd name="T29" fmla="*/ 2147483647 h 484"/>
                  <a:gd name="T30" fmla="*/ 2147483647 w 1717"/>
                  <a:gd name="T31" fmla="*/ 2147483647 h 484"/>
                  <a:gd name="T32" fmla="*/ 2147483647 w 1717"/>
                  <a:gd name="T33" fmla="*/ 2147483647 h 484"/>
                  <a:gd name="T34" fmla="*/ 0 w 1717"/>
                  <a:gd name="T35" fmla="*/ 0 h 484"/>
                  <a:gd name="T36" fmla="*/ 2147483647 w 1717"/>
                  <a:gd name="T37" fmla="*/ 2147483647 h 484"/>
                  <a:gd name="T38" fmla="*/ 2147483647 w 1717"/>
                  <a:gd name="T39" fmla="*/ 2147483647 h 484"/>
                  <a:gd name="T40" fmla="*/ 2147483647 w 1717"/>
                  <a:gd name="T41" fmla="*/ 2147483647 h 484"/>
                  <a:gd name="T42" fmla="*/ 2147483647 w 1717"/>
                  <a:gd name="T43" fmla="*/ 2147483647 h 484"/>
                  <a:gd name="T44" fmla="*/ 2147483647 w 1717"/>
                  <a:gd name="T45" fmla="*/ 2147483647 h 484"/>
                  <a:gd name="T46" fmla="*/ 2147483647 w 1717"/>
                  <a:gd name="T47" fmla="*/ 2147483647 h 484"/>
                  <a:gd name="T48" fmla="*/ 2147483647 w 1717"/>
                  <a:gd name="T49" fmla="*/ 2147483647 h 484"/>
                  <a:gd name="T50" fmla="*/ 2147483647 w 1717"/>
                  <a:gd name="T51" fmla="*/ 2147483647 h 484"/>
                  <a:gd name="T52" fmla="*/ 2147483647 w 1717"/>
                  <a:gd name="T53" fmla="*/ 2147483647 h 484"/>
                  <a:gd name="T54" fmla="*/ 2147483647 w 1717"/>
                  <a:gd name="T55" fmla="*/ 2147483647 h 484"/>
                  <a:gd name="T56" fmla="*/ 2147483647 w 1717"/>
                  <a:gd name="T57" fmla="*/ 2147483647 h 484"/>
                  <a:gd name="T58" fmla="*/ 2147483647 w 1717"/>
                  <a:gd name="T59" fmla="*/ 2147483647 h 484"/>
                  <a:gd name="T60" fmla="*/ 2147483647 w 1717"/>
                  <a:gd name="T61" fmla="*/ 2147483647 h 484"/>
                  <a:gd name="T62" fmla="*/ 2147483647 w 1717"/>
                  <a:gd name="T63" fmla="*/ 2147483647 h 4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17"/>
                  <a:gd name="T97" fmla="*/ 0 h 484"/>
                  <a:gd name="T98" fmla="*/ 1717 w 1717"/>
                  <a:gd name="T99" fmla="*/ 484 h 4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33669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87" name="Freeform 49"/>
              <p:cNvSpPr>
                <a:spLocks/>
              </p:cNvSpPr>
              <p:nvPr/>
            </p:nvSpPr>
            <p:spPr bwMode="gray">
              <a:xfrm rot="7200000">
                <a:off x="2716213" y="3052763"/>
                <a:ext cx="2320925" cy="625475"/>
              </a:xfrm>
              <a:custGeom>
                <a:avLst/>
                <a:gdLst>
                  <a:gd name="T0" fmla="*/ 2147483647 w 1717"/>
                  <a:gd name="T1" fmla="*/ 2147483647 h 484"/>
                  <a:gd name="T2" fmla="*/ 2147483647 w 1717"/>
                  <a:gd name="T3" fmla="*/ 2147483647 h 484"/>
                  <a:gd name="T4" fmla="*/ 2147483647 w 1717"/>
                  <a:gd name="T5" fmla="*/ 2147483647 h 484"/>
                  <a:gd name="T6" fmla="*/ 2147483647 w 1717"/>
                  <a:gd name="T7" fmla="*/ 2147483647 h 484"/>
                  <a:gd name="T8" fmla="*/ 2147483647 w 1717"/>
                  <a:gd name="T9" fmla="*/ 2147483647 h 484"/>
                  <a:gd name="T10" fmla="*/ 2147483647 w 1717"/>
                  <a:gd name="T11" fmla="*/ 2147483647 h 484"/>
                  <a:gd name="T12" fmla="*/ 2147483647 w 1717"/>
                  <a:gd name="T13" fmla="*/ 2147483647 h 484"/>
                  <a:gd name="T14" fmla="*/ 2147483647 w 1717"/>
                  <a:gd name="T15" fmla="*/ 2147483647 h 484"/>
                  <a:gd name="T16" fmla="*/ 2147483647 w 1717"/>
                  <a:gd name="T17" fmla="*/ 2147483647 h 484"/>
                  <a:gd name="T18" fmla="*/ 2147483647 w 1717"/>
                  <a:gd name="T19" fmla="*/ 2147483647 h 484"/>
                  <a:gd name="T20" fmla="*/ 2147483647 w 1717"/>
                  <a:gd name="T21" fmla="*/ 2147483647 h 484"/>
                  <a:gd name="T22" fmla="*/ 2147483647 w 1717"/>
                  <a:gd name="T23" fmla="*/ 2147483647 h 484"/>
                  <a:gd name="T24" fmla="*/ 2147483647 w 1717"/>
                  <a:gd name="T25" fmla="*/ 2147483647 h 484"/>
                  <a:gd name="T26" fmla="*/ 2147483647 w 1717"/>
                  <a:gd name="T27" fmla="*/ 2147483647 h 484"/>
                  <a:gd name="T28" fmla="*/ 2147483647 w 1717"/>
                  <a:gd name="T29" fmla="*/ 2147483647 h 484"/>
                  <a:gd name="T30" fmla="*/ 2147483647 w 1717"/>
                  <a:gd name="T31" fmla="*/ 2147483647 h 484"/>
                  <a:gd name="T32" fmla="*/ 2147483647 w 1717"/>
                  <a:gd name="T33" fmla="*/ 2147483647 h 484"/>
                  <a:gd name="T34" fmla="*/ 0 w 1717"/>
                  <a:gd name="T35" fmla="*/ 0 h 484"/>
                  <a:gd name="T36" fmla="*/ 2147483647 w 1717"/>
                  <a:gd name="T37" fmla="*/ 2147483647 h 484"/>
                  <a:gd name="T38" fmla="*/ 2147483647 w 1717"/>
                  <a:gd name="T39" fmla="*/ 2147483647 h 484"/>
                  <a:gd name="T40" fmla="*/ 2147483647 w 1717"/>
                  <a:gd name="T41" fmla="*/ 2147483647 h 484"/>
                  <a:gd name="T42" fmla="*/ 2147483647 w 1717"/>
                  <a:gd name="T43" fmla="*/ 2147483647 h 484"/>
                  <a:gd name="T44" fmla="*/ 2147483647 w 1717"/>
                  <a:gd name="T45" fmla="*/ 2147483647 h 484"/>
                  <a:gd name="T46" fmla="*/ 2147483647 w 1717"/>
                  <a:gd name="T47" fmla="*/ 2147483647 h 484"/>
                  <a:gd name="T48" fmla="*/ 2147483647 w 1717"/>
                  <a:gd name="T49" fmla="*/ 2147483647 h 484"/>
                  <a:gd name="T50" fmla="*/ 2147483647 w 1717"/>
                  <a:gd name="T51" fmla="*/ 2147483647 h 484"/>
                  <a:gd name="T52" fmla="*/ 2147483647 w 1717"/>
                  <a:gd name="T53" fmla="*/ 2147483647 h 484"/>
                  <a:gd name="T54" fmla="*/ 2147483647 w 1717"/>
                  <a:gd name="T55" fmla="*/ 2147483647 h 484"/>
                  <a:gd name="T56" fmla="*/ 2147483647 w 1717"/>
                  <a:gd name="T57" fmla="*/ 2147483647 h 484"/>
                  <a:gd name="T58" fmla="*/ 2147483647 w 1717"/>
                  <a:gd name="T59" fmla="*/ 2147483647 h 484"/>
                  <a:gd name="T60" fmla="*/ 2147483647 w 1717"/>
                  <a:gd name="T61" fmla="*/ 2147483647 h 484"/>
                  <a:gd name="T62" fmla="*/ 2147483647 w 1717"/>
                  <a:gd name="T63" fmla="*/ 2147483647 h 4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17"/>
                  <a:gd name="T97" fmla="*/ 0 h 484"/>
                  <a:gd name="T98" fmla="*/ 1717 w 1717"/>
                  <a:gd name="T99" fmla="*/ 484 h 4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0066C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88" name="Freeform 50"/>
              <p:cNvSpPr>
                <a:spLocks/>
              </p:cNvSpPr>
              <p:nvPr/>
            </p:nvSpPr>
            <p:spPr bwMode="gray">
              <a:xfrm rot="10800000">
                <a:off x="3421063" y="2227263"/>
                <a:ext cx="2303462" cy="625475"/>
              </a:xfrm>
              <a:custGeom>
                <a:avLst/>
                <a:gdLst>
                  <a:gd name="T0" fmla="*/ 2147483647 w 1717"/>
                  <a:gd name="T1" fmla="*/ 2147483647 h 484"/>
                  <a:gd name="T2" fmla="*/ 2147483647 w 1717"/>
                  <a:gd name="T3" fmla="*/ 2147483647 h 484"/>
                  <a:gd name="T4" fmla="*/ 2147483647 w 1717"/>
                  <a:gd name="T5" fmla="*/ 2147483647 h 484"/>
                  <a:gd name="T6" fmla="*/ 2147483647 w 1717"/>
                  <a:gd name="T7" fmla="*/ 2147483647 h 484"/>
                  <a:gd name="T8" fmla="*/ 2147483647 w 1717"/>
                  <a:gd name="T9" fmla="*/ 2147483647 h 484"/>
                  <a:gd name="T10" fmla="*/ 2147483647 w 1717"/>
                  <a:gd name="T11" fmla="*/ 2147483647 h 484"/>
                  <a:gd name="T12" fmla="*/ 2147483647 w 1717"/>
                  <a:gd name="T13" fmla="*/ 2147483647 h 484"/>
                  <a:gd name="T14" fmla="*/ 2147483647 w 1717"/>
                  <a:gd name="T15" fmla="*/ 2147483647 h 484"/>
                  <a:gd name="T16" fmla="*/ 2147483647 w 1717"/>
                  <a:gd name="T17" fmla="*/ 2147483647 h 484"/>
                  <a:gd name="T18" fmla="*/ 2147483647 w 1717"/>
                  <a:gd name="T19" fmla="*/ 2147483647 h 484"/>
                  <a:gd name="T20" fmla="*/ 2147483647 w 1717"/>
                  <a:gd name="T21" fmla="*/ 2147483647 h 484"/>
                  <a:gd name="T22" fmla="*/ 2147483647 w 1717"/>
                  <a:gd name="T23" fmla="*/ 2147483647 h 484"/>
                  <a:gd name="T24" fmla="*/ 2147483647 w 1717"/>
                  <a:gd name="T25" fmla="*/ 2147483647 h 484"/>
                  <a:gd name="T26" fmla="*/ 2147483647 w 1717"/>
                  <a:gd name="T27" fmla="*/ 2147483647 h 484"/>
                  <a:gd name="T28" fmla="*/ 2147483647 w 1717"/>
                  <a:gd name="T29" fmla="*/ 2147483647 h 484"/>
                  <a:gd name="T30" fmla="*/ 2147483647 w 1717"/>
                  <a:gd name="T31" fmla="*/ 2147483647 h 484"/>
                  <a:gd name="T32" fmla="*/ 2147483647 w 1717"/>
                  <a:gd name="T33" fmla="*/ 2147483647 h 484"/>
                  <a:gd name="T34" fmla="*/ 0 w 1717"/>
                  <a:gd name="T35" fmla="*/ 0 h 484"/>
                  <a:gd name="T36" fmla="*/ 2147483647 w 1717"/>
                  <a:gd name="T37" fmla="*/ 2147483647 h 484"/>
                  <a:gd name="T38" fmla="*/ 2147483647 w 1717"/>
                  <a:gd name="T39" fmla="*/ 2147483647 h 484"/>
                  <a:gd name="T40" fmla="*/ 2147483647 w 1717"/>
                  <a:gd name="T41" fmla="*/ 2147483647 h 484"/>
                  <a:gd name="T42" fmla="*/ 2147483647 w 1717"/>
                  <a:gd name="T43" fmla="*/ 2147483647 h 484"/>
                  <a:gd name="T44" fmla="*/ 2147483647 w 1717"/>
                  <a:gd name="T45" fmla="*/ 2147483647 h 484"/>
                  <a:gd name="T46" fmla="*/ 2147483647 w 1717"/>
                  <a:gd name="T47" fmla="*/ 2147483647 h 484"/>
                  <a:gd name="T48" fmla="*/ 2147483647 w 1717"/>
                  <a:gd name="T49" fmla="*/ 2147483647 h 484"/>
                  <a:gd name="T50" fmla="*/ 2147483647 w 1717"/>
                  <a:gd name="T51" fmla="*/ 2147483647 h 484"/>
                  <a:gd name="T52" fmla="*/ 2147483647 w 1717"/>
                  <a:gd name="T53" fmla="*/ 2147483647 h 484"/>
                  <a:gd name="T54" fmla="*/ 2147483647 w 1717"/>
                  <a:gd name="T55" fmla="*/ 2147483647 h 484"/>
                  <a:gd name="T56" fmla="*/ 2147483647 w 1717"/>
                  <a:gd name="T57" fmla="*/ 2147483647 h 484"/>
                  <a:gd name="T58" fmla="*/ 2147483647 w 1717"/>
                  <a:gd name="T59" fmla="*/ 2147483647 h 484"/>
                  <a:gd name="T60" fmla="*/ 2147483647 w 1717"/>
                  <a:gd name="T61" fmla="*/ 2147483647 h 484"/>
                  <a:gd name="T62" fmla="*/ 2147483647 w 1717"/>
                  <a:gd name="T63" fmla="*/ 2147483647 h 4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17"/>
                  <a:gd name="T97" fmla="*/ 0 h 484"/>
                  <a:gd name="T98" fmla="*/ 1717 w 1717"/>
                  <a:gd name="T99" fmla="*/ 484 h 4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0099CC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89" name="Freeform 51"/>
              <p:cNvSpPr>
                <a:spLocks/>
              </p:cNvSpPr>
              <p:nvPr/>
            </p:nvSpPr>
            <p:spPr bwMode="gray">
              <a:xfrm rot="-3600000">
                <a:off x="4812507" y="3402806"/>
                <a:ext cx="2305050" cy="627063"/>
              </a:xfrm>
              <a:custGeom>
                <a:avLst/>
                <a:gdLst>
                  <a:gd name="T0" fmla="*/ 2147483647 w 1717"/>
                  <a:gd name="T1" fmla="*/ 2147483647 h 484"/>
                  <a:gd name="T2" fmla="*/ 2147483647 w 1717"/>
                  <a:gd name="T3" fmla="*/ 2147483647 h 484"/>
                  <a:gd name="T4" fmla="*/ 2147483647 w 1717"/>
                  <a:gd name="T5" fmla="*/ 2147483647 h 484"/>
                  <a:gd name="T6" fmla="*/ 2147483647 w 1717"/>
                  <a:gd name="T7" fmla="*/ 2147483647 h 484"/>
                  <a:gd name="T8" fmla="*/ 2147483647 w 1717"/>
                  <a:gd name="T9" fmla="*/ 2147483647 h 484"/>
                  <a:gd name="T10" fmla="*/ 2147483647 w 1717"/>
                  <a:gd name="T11" fmla="*/ 2147483647 h 484"/>
                  <a:gd name="T12" fmla="*/ 2147483647 w 1717"/>
                  <a:gd name="T13" fmla="*/ 2147483647 h 484"/>
                  <a:gd name="T14" fmla="*/ 2147483647 w 1717"/>
                  <a:gd name="T15" fmla="*/ 2147483647 h 484"/>
                  <a:gd name="T16" fmla="*/ 2147483647 w 1717"/>
                  <a:gd name="T17" fmla="*/ 2147483647 h 484"/>
                  <a:gd name="T18" fmla="*/ 2147483647 w 1717"/>
                  <a:gd name="T19" fmla="*/ 2147483647 h 484"/>
                  <a:gd name="T20" fmla="*/ 2147483647 w 1717"/>
                  <a:gd name="T21" fmla="*/ 2147483647 h 484"/>
                  <a:gd name="T22" fmla="*/ 2147483647 w 1717"/>
                  <a:gd name="T23" fmla="*/ 2147483647 h 484"/>
                  <a:gd name="T24" fmla="*/ 2147483647 w 1717"/>
                  <a:gd name="T25" fmla="*/ 2147483647 h 484"/>
                  <a:gd name="T26" fmla="*/ 2147483647 w 1717"/>
                  <a:gd name="T27" fmla="*/ 2147483647 h 484"/>
                  <a:gd name="T28" fmla="*/ 2147483647 w 1717"/>
                  <a:gd name="T29" fmla="*/ 2147483647 h 484"/>
                  <a:gd name="T30" fmla="*/ 2147483647 w 1717"/>
                  <a:gd name="T31" fmla="*/ 2147483647 h 484"/>
                  <a:gd name="T32" fmla="*/ 2147483647 w 1717"/>
                  <a:gd name="T33" fmla="*/ 2147483647 h 484"/>
                  <a:gd name="T34" fmla="*/ 0 w 1717"/>
                  <a:gd name="T35" fmla="*/ 0 h 484"/>
                  <a:gd name="T36" fmla="*/ 2147483647 w 1717"/>
                  <a:gd name="T37" fmla="*/ 2147483647 h 484"/>
                  <a:gd name="T38" fmla="*/ 2147483647 w 1717"/>
                  <a:gd name="T39" fmla="*/ 2147483647 h 484"/>
                  <a:gd name="T40" fmla="*/ 2147483647 w 1717"/>
                  <a:gd name="T41" fmla="*/ 2147483647 h 484"/>
                  <a:gd name="T42" fmla="*/ 2147483647 w 1717"/>
                  <a:gd name="T43" fmla="*/ 2147483647 h 484"/>
                  <a:gd name="T44" fmla="*/ 2147483647 w 1717"/>
                  <a:gd name="T45" fmla="*/ 2147483647 h 484"/>
                  <a:gd name="T46" fmla="*/ 2147483647 w 1717"/>
                  <a:gd name="T47" fmla="*/ 2147483647 h 484"/>
                  <a:gd name="T48" fmla="*/ 2147483647 w 1717"/>
                  <a:gd name="T49" fmla="*/ 2147483647 h 484"/>
                  <a:gd name="T50" fmla="*/ 2147483647 w 1717"/>
                  <a:gd name="T51" fmla="*/ 2147483647 h 484"/>
                  <a:gd name="T52" fmla="*/ 2147483647 w 1717"/>
                  <a:gd name="T53" fmla="*/ 2147483647 h 484"/>
                  <a:gd name="T54" fmla="*/ 2147483647 w 1717"/>
                  <a:gd name="T55" fmla="*/ 2147483647 h 484"/>
                  <a:gd name="T56" fmla="*/ 2147483647 w 1717"/>
                  <a:gd name="T57" fmla="*/ 2147483647 h 484"/>
                  <a:gd name="T58" fmla="*/ 2147483647 w 1717"/>
                  <a:gd name="T59" fmla="*/ 2147483647 h 484"/>
                  <a:gd name="T60" fmla="*/ 2147483647 w 1717"/>
                  <a:gd name="T61" fmla="*/ 2147483647 h 484"/>
                  <a:gd name="T62" fmla="*/ 2147483647 w 1717"/>
                  <a:gd name="T63" fmla="*/ 2147483647 h 4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17"/>
                  <a:gd name="T97" fmla="*/ 0 h 484"/>
                  <a:gd name="T98" fmla="*/ 1717 w 1717"/>
                  <a:gd name="T99" fmla="*/ 484 h 4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666699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66590" name="Freeform 61"/>
              <p:cNvSpPr>
                <a:spLocks/>
              </p:cNvSpPr>
              <p:nvPr/>
            </p:nvSpPr>
            <p:spPr bwMode="gray">
              <a:xfrm rot="-7200000">
                <a:off x="4586287" y="2479676"/>
                <a:ext cx="2162175" cy="749300"/>
              </a:xfrm>
              <a:custGeom>
                <a:avLst/>
                <a:gdLst>
                  <a:gd name="T0" fmla="*/ 2147483647 w 1717"/>
                  <a:gd name="T1" fmla="*/ 2147483647 h 484"/>
                  <a:gd name="T2" fmla="*/ 2147483647 w 1717"/>
                  <a:gd name="T3" fmla="*/ 2147483647 h 484"/>
                  <a:gd name="T4" fmla="*/ 2147483647 w 1717"/>
                  <a:gd name="T5" fmla="*/ 2147483647 h 484"/>
                  <a:gd name="T6" fmla="*/ 2147483647 w 1717"/>
                  <a:gd name="T7" fmla="*/ 2147483647 h 484"/>
                  <a:gd name="T8" fmla="*/ 2147483647 w 1717"/>
                  <a:gd name="T9" fmla="*/ 2147483647 h 484"/>
                  <a:gd name="T10" fmla="*/ 2147483647 w 1717"/>
                  <a:gd name="T11" fmla="*/ 2147483647 h 484"/>
                  <a:gd name="T12" fmla="*/ 2147483647 w 1717"/>
                  <a:gd name="T13" fmla="*/ 2147483647 h 484"/>
                  <a:gd name="T14" fmla="*/ 2147483647 w 1717"/>
                  <a:gd name="T15" fmla="*/ 2147483647 h 484"/>
                  <a:gd name="T16" fmla="*/ 2147483647 w 1717"/>
                  <a:gd name="T17" fmla="*/ 2147483647 h 484"/>
                  <a:gd name="T18" fmla="*/ 2147483647 w 1717"/>
                  <a:gd name="T19" fmla="*/ 2147483647 h 484"/>
                  <a:gd name="T20" fmla="*/ 2147483647 w 1717"/>
                  <a:gd name="T21" fmla="*/ 2147483647 h 484"/>
                  <a:gd name="T22" fmla="*/ 2147483647 w 1717"/>
                  <a:gd name="T23" fmla="*/ 2147483647 h 484"/>
                  <a:gd name="T24" fmla="*/ 2147483647 w 1717"/>
                  <a:gd name="T25" fmla="*/ 2147483647 h 484"/>
                  <a:gd name="T26" fmla="*/ 2147483647 w 1717"/>
                  <a:gd name="T27" fmla="*/ 2147483647 h 484"/>
                  <a:gd name="T28" fmla="*/ 2147483647 w 1717"/>
                  <a:gd name="T29" fmla="*/ 2147483647 h 484"/>
                  <a:gd name="T30" fmla="*/ 2147483647 w 1717"/>
                  <a:gd name="T31" fmla="*/ 2147483647 h 484"/>
                  <a:gd name="T32" fmla="*/ 2147483647 w 1717"/>
                  <a:gd name="T33" fmla="*/ 2147483647 h 484"/>
                  <a:gd name="T34" fmla="*/ 0 w 1717"/>
                  <a:gd name="T35" fmla="*/ 0 h 484"/>
                  <a:gd name="T36" fmla="*/ 2147483647 w 1717"/>
                  <a:gd name="T37" fmla="*/ 2147483647 h 484"/>
                  <a:gd name="T38" fmla="*/ 2147483647 w 1717"/>
                  <a:gd name="T39" fmla="*/ 2147483647 h 484"/>
                  <a:gd name="T40" fmla="*/ 2147483647 w 1717"/>
                  <a:gd name="T41" fmla="*/ 2147483647 h 484"/>
                  <a:gd name="T42" fmla="*/ 2147483647 w 1717"/>
                  <a:gd name="T43" fmla="*/ 2147483647 h 484"/>
                  <a:gd name="T44" fmla="*/ 2147483647 w 1717"/>
                  <a:gd name="T45" fmla="*/ 2147483647 h 484"/>
                  <a:gd name="T46" fmla="*/ 2147483647 w 1717"/>
                  <a:gd name="T47" fmla="*/ 2147483647 h 484"/>
                  <a:gd name="T48" fmla="*/ 2147483647 w 1717"/>
                  <a:gd name="T49" fmla="*/ 2147483647 h 484"/>
                  <a:gd name="T50" fmla="*/ 2147483647 w 1717"/>
                  <a:gd name="T51" fmla="*/ 2147483647 h 484"/>
                  <a:gd name="T52" fmla="*/ 2147483647 w 1717"/>
                  <a:gd name="T53" fmla="*/ 2147483647 h 484"/>
                  <a:gd name="T54" fmla="*/ 2147483647 w 1717"/>
                  <a:gd name="T55" fmla="*/ 2147483647 h 484"/>
                  <a:gd name="T56" fmla="*/ 2147483647 w 1717"/>
                  <a:gd name="T57" fmla="*/ 2147483647 h 484"/>
                  <a:gd name="T58" fmla="*/ 2147483647 w 1717"/>
                  <a:gd name="T59" fmla="*/ 2147483647 h 484"/>
                  <a:gd name="T60" fmla="*/ 2147483647 w 1717"/>
                  <a:gd name="T61" fmla="*/ 2147483647 h 484"/>
                  <a:gd name="T62" fmla="*/ 2147483647 w 1717"/>
                  <a:gd name="T63" fmla="*/ 2147483647 h 484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1717"/>
                  <a:gd name="T97" fmla="*/ 0 h 484"/>
                  <a:gd name="T98" fmla="*/ 1717 w 1717"/>
                  <a:gd name="T99" fmla="*/ 484 h 484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1717" h="484">
                    <a:moveTo>
                      <a:pt x="1427" y="153"/>
                    </a:moveTo>
                    <a:lnTo>
                      <a:pt x="1405" y="102"/>
                    </a:lnTo>
                    <a:lnTo>
                      <a:pt x="1716" y="132"/>
                    </a:lnTo>
                    <a:lnTo>
                      <a:pt x="1540" y="395"/>
                    </a:lnTo>
                    <a:lnTo>
                      <a:pt x="1519" y="344"/>
                    </a:lnTo>
                    <a:lnTo>
                      <a:pt x="1472" y="369"/>
                    </a:lnTo>
                    <a:lnTo>
                      <a:pt x="1413" y="391"/>
                    </a:lnTo>
                    <a:lnTo>
                      <a:pt x="1373" y="403"/>
                    </a:lnTo>
                    <a:lnTo>
                      <a:pt x="1328" y="418"/>
                    </a:lnTo>
                    <a:lnTo>
                      <a:pt x="1274" y="433"/>
                    </a:lnTo>
                    <a:lnTo>
                      <a:pt x="1219" y="447"/>
                    </a:lnTo>
                    <a:lnTo>
                      <a:pt x="1160" y="458"/>
                    </a:lnTo>
                    <a:lnTo>
                      <a:pt x="1117" y="464"/>
                    </a:lnTo>
                    <a:lnTo>
                      <a:pt x="1062" y="472"/>
                    </a:lnTo>
                    <a:lnTo>
                      <a:pt x="1007" y="479"/>
                    </a:lnTo>
                    <a:lnTo>
                      <a:pt x="968" y="479"/>
                    </a:lnTo>
                    <a:lnTo>
                      <a:pt x="916" y="483"/>
                    </a:lnTo>
                    <a:lnTo>
                      <a:pt x="872" y="479"/>
                    </a:lnTo>
                    <a:lnTo>
                      <a:pt x="817" y="475"/>
                    </a:lnTo>
                    <a:lnTo>
                      <a:pt x="766" y="468"/>
                    </a:lnTo>
                    <a:lnTo>
                      <a:pt x="701" y="453"/>
                    </a:lnTo>
                    <a:lnTo>
                      <a:pt x="634" y="439"/>
                    </a:lnTo>
                    <a:lnTo>
                      <a:pt x="576" y="424"/>
                    </a:lnTo>
                    <a:lnTo>
                      <a:pt x="524" y="407"/>
                    </a:lnTo>
                    <a:lnTo>
                      <a:pt x="476" y="391"/>
                    </a:lnTo>
                    <a:lnTo>
                      <a:pt x="435" y="373"/>
                    </a:lnTo>
                    <a:lnTo>
                      <a:pt x="384" y="349"/>
                    </a:lnTo>
                    <a:lnTo>
                      <a:pt x="344" y="326"/>
                    </a:lnTo>
                    <a:lnTo>
                      <a:pt x="293" y="293"/>
                    </a:lnTo>
                    <a:lnTo>
                      <a:pt x="242" y="256"/>
                    </a:lnTo>
                    <a:lnTo>
                      <a:pt x="205" y="226"/>
                    </a:lnTo>
                    <a:lnTo>
                      <a:pt x="157" y="186"/>
                    </a:lnTo>
                    <a:lnTo>
                      <a:pt x="124" y="158"/>
                    </a:lnTo>
                    <a:lnTo>
                      <a:pt x="102" y="132"/>
                    </a:lnTo>
                    <a:lnTo>
                      <a:pt x="62" y="88"/>
                    </a:lnTo>
                    <a:lnTo>
                      <a:pt x="0" y="0"/>
                    </a:lnTo>
                    <a:lnTo>
                      <a:pt x="91" y="88"/>
                    </a:lnTo>
                    <a:lnTo>
                      <a:pt x="135" y="124"/>
                    </a:lnTo>
                    <a:lnTo>
                      <a:pt x="175" y="158"/>
                    </a:lnTo>
                    <a:lnTo>
                      <a:pt x="219" y="186"/>
                    </a:lnTo>
                    <a:lnTo>
                      <a:pt x="263" y="209"/>
                    </a:lnTo>
                    <a:lnTo>
                      <a:pt x="307" y="231"/>
                    </a:lnTo>
                    <a:lnTo>
                      <a:pt x="355" y="253"/>
                    </a:lnTo>
                    <a:lnTo>
                      <a:pt x="395" y="267"/>
                    </a:lnTo>
                    <a:lnTo>
                      <a:pt x="439" y="282"/>
                    </a:lnTo>
                    <a:lnTo>
                      <a:pt x="487" y="293"/>
                    </a:lnTo>
                    <a:lnTo>
                      <a:pt x="534" y="301"/>
                    </a:lnTo>
                    <a:lnTo>
                      <a:pt x="571" y="309"/>
                    </a:lnTo>
                    <a:lnTo>
                      <a:pt x="622" y="312"/>
                    </a:lnTo>
                    <a:lnTo>
                      <a:pt x="673" y="318"/>
                    </a:lnTo>
                    <a:lnTo>
                      <a:pt x="718" y="318"/>
                    </a:lnTo>
                    <a:lnTo>
                      <a:pt x="766" y="318"/>
                    </a:lnTo>
                    <a:lnTo>
                      <a:pt x="828" y="318"/>
                    </a:lnTo>
                    <a:lnTo>
                      <a:pt x="890" y="311"/>
                    </a:lnTo>
                    <a:lnTo>
                      <a:pt x="949" y="304"/>
                    </a:lnTo>
                    <a:lnTo>
                      <a:pt x="1000" y="296"/>
                    </a:lnTo>
                    <a:lnTo>
                      <a:pt x="1058" y="285"/>
                    </a:lnTo>
                    <a:lnTo>
                      <a:pt x="1106" y="274"/>
                    </a:lnTo>
                    <a:lnTo>
                      <a:pt x="1156" y="260"/>
                    </a:lnTo>
                    <a:lnTo>
                      <a:pt x="1212" y="245"/>
                    </a:lnTo>
                    <a:lnTo>
                      <a:pt x="1259" y="231"/>
                    </a:lnTo>
                    <a:lnTo>
                      <a:pt x="1318" y="209"/>
                    </a:lnTo>
                    <a:lnTo>
                      <a:pt x="1362" y="190"/>
                    </a:lnTo>
                    <a:lnTo>
                      <a:pt x="1427" y="153"/>
                    </a:lnTo>
                  </a:path>
                </a:pathLst>
              </a:custGeom>
              <a:solidFill>
                <a:srgbClr val="6699FF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pic>
            <p:nvPicPr>
              <p:cNvPr id="66591" name="图片 62" descr="asd.jpg"/>
              <p:cNvPicPr>
                <a:picLocks noChangeAspect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4260850" y="2762250"/>
                <a:ext cx="1397000" cy="1571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23" name="组合 82"/>
          <p:cNvGrpSpPr>
            <a:grpSpLocks/>
          </p:cNvGrpSpPr>
          <p:nvPr/>
        </p:nvGrpSpPr>
        <p:grpSpPr bwMode="auto">
          <a:xfrm>
            <a:off x="482600" y="5649732"/>
            <a:ext cx="1655763" cy="533400"/>
            <a:chOff x="482600" y="5784850"/>
            <a:chExt cx="1655762" cy="533400"/>
          </a:xfrm>
        </p:grpSpPr>
        <p:grpSp>
          <p:nvGrpSpPr>
            <p:cNvPr id="24" name="Group 3"/>
            <p:cNvGrpSpPr>
              <a:grpSpLocks/>
            </p:cNvGrpSpPr>
            <p:nvPr/>
          </p:nvGrpSpPr>
          <p:grpSpPr bwMode="auto">
            <a:xfrm>
              <a:off x="482600" y="5784850"/>
              <a:ext cx="1655762" cy="533400"/>
              <a:chOff x="720" y="1392"/>
              <a:chExt cx="4058" cy="480"/>
            </a:xfr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grpSpPr>
          <p:sp>
            <p:nvSpPr>
              <p:cNvPr id="77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25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  <a:grpFill/>
            </p:grpSpPr>
            <p:sp>
              <p:nvSpPr>
                <p:cNvPr id="79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80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66582" name="Text Box 25"/>
            <p:cNvSpPr txBox="1">
              <a:spLocks noChangeArrowheads="1"/>
            </p:cNvSpPr>
            <p:nvPr/>
          </p:nvSpPr>
          <p:spPr bwMode="white">
            <a:xfrm>
              <a:off x="704850" y="5829299"/>
              <a:ext cx="1422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zh-CN" altLang="en-US" sz="2400"/>
                <a:t>机   壳</a:t>
              </a:r>
              <a:endParaRPr lang="zh-CN" altLang="en-US" sz="2400" b="1"/>
            </a:p>
          </p:txBody>
        </p:sp>
      </p:grpSp>
      <p:grpSp>
        <p:nvGrpSpPr>
          <p:cNvPr id="26" name="组合 70"/>
          <p:cNvGrpSpPr>
            <a:grpSpLocks/>
          </p:cNvGrpSpPr>
          <p:nvPr/>
        </p:nvGrpSpPr>
        <p:grpSpPr bwMode="auto">
          <a:xfrm>
            <a:off x="482600" y="315732"/>
            <a:ext cx="2438400" cy="644525"/>
            <a:chOff x="482600" y="450849"/>
            <a:chExt cx="2438400" cy="644525"/>
          </a:xfrm>
        </p:grpSpPr>
        <p:grpSp>
          <p:nvGrpSpPr>
            <p:cNvPr id="27" name="Group 3"/>
            <p:cNvGrpSpPr>
              <a:grpSpLocks/>
            </p:cNvGrpSpPr>
            <p:nvPr/>
          </p:nvGrpSpPr>
          <p:grpSpPr bwMode="auto">
            <a:xfrm>
              <a:off x="527050" y="450849"/>
              <a:ext cx="1655762" cy="644525"/>
              <a:chOff x="720" y="1392"/>
              <a:chExt cx="4058" cy="480"/>
            </a:xfrm>
            <a:gradFill flip="none" rotWithShape="1">
              <a:gsLst>
                <a:gs pos="0">
                  <a:srgbClr val="7030A0">
                    <a:tint val="66000"/>
                    <a:satMod val="160000"/>
                  </a:srgbClr>
                </a:gs>
                <a:gs pos="50000">
                  <a:srgbClr val="7030A0">
                    <a:tint val="44500"/>
                    <a:satMod val="160000"/>
                  </a:srgbClr>
                </a:gs>
                <a:gs pos="100000">
                  <a:srgbClr val="7030A0">
                    <a:tint val="23500"/>
                    <a:satMod val="160000"/>
                  </a:srgbClr>
                </a:gs>
              </a:gsLst>
              <a:path path="circle">
                <a:fillToRect l="100000" b="100000"/>
              </a:path>
              <a:tileRect t="-100000" r="-100000"/>
            </a:gradFill>
          </p:grpSpPr>
          <p:sp>
            <p:nvSpPr>
              <p:cNvPr id="72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p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CN" altLang="en-US"/>
              </a:p>
            </p:txBody>
          </p:sp>
          <p:grpSp>
            <p:nvGrpSpPr>
              <p:cNvPr id="28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  <a:grpFill/>
            </p:grpSpPr>
            <p:sp>
              <p:nvSpPr>
                <p:cNvPr id="74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  <p:sp>
              <p:nvSpPr>
                <p:cNvPr id="75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pFill/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zh-CN" altLang="en-US"/>
                </a:p>
              </p:txBody>
            </p:sp>
          </p:grpSp>
        </p:grpSp>
        <p:sp>
          <p:nvSpPr>
            <p:cNvPr id="66580" name="Text Box 23"/>
            <p:cNvSpPr txBox="1">
              <a:spLocks noChangeArrowheads="1"/>
            </p:cNvSpPr>
            <p:nvPr/>
          </p:nvSpPr>
          <p:spPr bwMode="white">
            <a:xfrm>
              <a:off x="482600" y="539750"/>
              <a:ext cx="2438400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zh-CN" altLang="en-US" sz="2400"/>
                <a:t>  处理器</a:t>
              </a:r>
              <a:endParaRPr lang="zh-CN" altLang="en-US" sz="2400" b="1"/>
            </a:p>
          </p:txBody>
        </p:sp>
      </p:grpSp>
      <p:pic>
        <p:nvPicPr>
          <p:cNvPr id="82" name="图片 81" descr="3536439副本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436102">
            <a:off x="6973918" y="2455489"/>
            <a:ext cx="2544763" cy="1619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1" name="AutoShape 60"/>
          <p:cNvSpPr>
            <a:spLocks noChangeArrowheads="1"/>
          </p:cNvSpPr>
          <p:nvPr/>
        </p:nvSpPr>
        <p:spPr bwMode="gray">
          <a:xfrm>
            <a:off x="2227200" y="325630"/>
            <a:ext cx="6845300" cy="673100"/>
          </a:xfrm>
          <a:prstGeom prst="flowChartAlternateProcess">
            <a:avLst/>
          </a:prstGeom>
          <a:gradFill rotWithShape="1">
            <a:gsLst>
              <a:gs pos="0">
                <a:srgbClr val="FFCCFF"/>
              </a:gs>
              <a:gs pos="100000">
                <a:srgbClr val="FFCCFF">
                  <a:gamma/>
                  <a:shade val="46275"/>
                  <a:invGamma/>
                </a:srgb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  <a:scene3d>
            <a:camera prst="legacyObliqueTopRight"/>
            <a:lightRig rig="legacyFlat2" dir="t"/>
          </a:scene3d>
          <a:sp3d extrusionH="163500" prstMaterial="legacyMetal">
            <a:bevelT w="13500" h="13500" prst="relaxedInset"/>
            <a:bevelB w="13500" h="13500" prst="angle"/>
            <a:extrusionClr>
              <a:srgbClr val="66CCFF"/>
            </a:extrusionClr>
          </a:sp3d>
        </p:spPr>
        <p:txBody>
          <a:bodyPr wrap="none" anchor="ctr">
            <a:flatTx/>
          </a:bodyPr>
          <a:lstStyle/>
          <a:p>
            <a:pPr>
              <a:defRPr/>
            </a:pPr>
            <a:endParaRPr lang="zh-CN" altLang="zh-CN" dirty="0"/>
          </a:p>
        </p:txBody>
      </p:sp>
      <p:sp>
        <p:nvSpPr>
          <p:cNvPr id="83" name="Text Box 61"/>
          <p:cNvSpPr txBox="1">
            <a:spLocks noChangeArrowheads="1"/>
          </p:cNvSpPr>
          <p:nvPr/>
        </p:nvSpPr>
        <p:spPr bwMode="gray">
          <a:xfrm>
            <a:off x="2321750" y="339840"/>
            <a:ext cx="728980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zh-CN" altLang="en-US" sz="2800" b="1" dirty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  二、</a:t>
            </a:r>
            <a:r>
              <a:rPr lang="zh-CN" altLang="en-US" sz="2800" b="1" dirty="0">
                <a:latin typeface="黑体" pitchFamily="49" charset="-122"/>
                <a:ea typeface="黑体" pitchFamily="49" charset="-122"/>
              </a:rPr>
              <a:t>服务外包“裂变”新行业</a:t>
            </a:r>
            <a:endParaRPr lang="zh-CN" altLang="en-US" sz="2800" b="1" dirty="0">
              <a:solidFill>
                <a:srgbClr val="FF000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84" name="Picture 28" descr="1"/>
          <p:cNvPicPr>
            <a:picLocks noChangeAspect="1" noChangeArrowheads="1"/>
          </p:cNvPicPr>
          <p:nvPr/>
        </p:nvPicPr>
        <p:blipFill>
          <a:blip r:embed="rId4" cstate="print">
            <a:lum bright="-6000" contrast="24000"/>
          </a:blip>
          <a:srcRect l="42606" t="64474" r="19473"/>
          <a:stretch>
            <a:fillRect/>
          </a:stretch>
        </p:blipFill>
        <p:spPr bwMode="auto">
          <a:xfrm>
            <a:off x="2203940" y="184150"/>
            <a:ext cx="137795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500"/>
                            </p:stCondLst>
                            <p:childTnLst>
                              <p:par>
                                <p:cTn id="34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500"/>
                            </p:stCondLst>
                            <p:childTnLst>
                              <p:par>
                                <p:cTn id="3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0"/>
                            </p:stCondLst>
                            <p:childTnLst>
                              <p:par>
                                <p:cTn id="42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8500"/>
                            </p:stCondLst>
                            <p:childTnLst>
                              <p:par>
                                <p:cTn id="4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9000"/>
                            </p:stCondLst>
                            <p:childTnLst>
                              <p:par>
                                <p:cTn id="5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1000"/>
                            </p:stCondLst>
                            <p:childTnLst>
                              <p:par>
                                <p:cTn id="5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1000"/>
                                        <p:tgtEl>
                                          <p:spTgt spid="6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000"/>
                            </p:stCondLst>
                            <p:childTnLst>
                              <p:par>
                                <p:cTn id="5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1000"/>
                                        <p:tgtEl>
                                          <p:spTgt spid="65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0"/>
                            </p:stCondLst>
                            <p:childTnLst>
                              <p:par>
                                <p:cTn id="6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1000"/>
                                        <p:tgtEl>
                                          <p:spTgt spid="6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4000"/>
                            </p:stCondLst>
                            <p:childTnLst>
                              <p:par>
                                <p:cTn id="6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8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0"/>
                            </p:stCondLst>
                            <p:childTnLst>
                              <p:par>
                                <p:cTn id="7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1000"/>
                                        <p:tgtEl>
                                          <p:spTgt spid="65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6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57" grpId="0"/>
      <p:bldP spid="65558" grpId="0"/>
      <p:bldP spid="65559" grpId="0"/>
      <p:bldP spid="65562" grpId="0"/>
      <p:bldP spid="65563" grpId="0"/>
      <p:bldP spid="6556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527050" y="184150"/>
            <a:ext cx="861695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SzTx/>
              <a:buFontTx/>
              <a:buNone/>
            </a:pPr>
            <a:r>
              <a:rPr lang="zh-CN" altLang="en-US" sz="2800" b="1" dirty="0" smtClean="0">
                <a:latin typeface="华文楷体" pitchFamily="2" charset="-122"/>
              </a:rPr>
              <a:t>全球</a:t>
            </a:r>
            <a:r>
              <a:rPr lang="zh-CN" altLang="en-US" sz="2800" b="1" dirty="0">
                <a:latin typeface="华文楷体" pitchFamily="2" charset="-122"/>
              </a:rPr>
              <a:t>服务外包发展现状</a:t>
            </a:r>
            <a:r>
              <a:rPr lang="en-US" altLang="zh-CN" sz="2800" b="1" dirty="0">
                <a:latin typeface="华文楷体" pitchFamily="2" charset="-122"/>
              </a:rPr>
              <a:t>——</a:t>
            </a:r>
            <a:r>
              <a:rPr lang="zh-CN" altLang="en-US" sz="2800" b="1" dirty="0">
                <a:latin typeface="华文楷体" pitchFamily="2" charset="-122"/>
              </a:rPr>
              <a:t>美国离岸外包程度高，成为各主要接包国的重点市场</a:t>
            </a:r>
            <a:endParaRPr lang="en-US" altLang="zh-CN" sz="2800" b="1" dirty="0">
              <a:latin typeface="华文楷体" pitchFamily="2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1449388"/>
            <a:ext cx="9067800" cy="4889500"/>
            <a:chOff x="0" y="816"/>
            <a:chExt cx="5712" cy="3504"/>
          </a:xfrm>
        </p:grpSpPr>
        <p:sp>
          <p:nvSpPr>
            <p:cNvPr id="1686532" name="Freeform 4"/>
            <p:cNvSpPr>
              <a:spLocks/>
            </p:cNvSpPr>
            <p:nvPr/>
          </p:nvSpPr>
          <p:spPr bwMode="auto">
            <a:xfrm>
              <a:off x="2861" y="1769"/>
              <a:ext cx="70" cy="67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9"/>
                </a:cxn>
                <a:cxn ang="0">
                  <a:pos x="2" y="9"/>
                </a:cxn>
                <a:cxn ang="0">
                  <a:pos x="11" y="17"/>
                </a:cxn>
                <a:cxn ang="0">
                  <a:pos x="19" y="25"/>
                </a:cxn>
                <a:cxn ang="0">
                  <a:pos x="22" y="39"/>
                </a:cxn>
                <a:cxn ang="0">
                  <a:pos x="25" y="50"/>
                </a:cxn>
                <a:cxn ang="0">
                  <a:pos x="36" y="50"/>
                </a:cxn>
                <a:cxn ang="0">
                  <a:pos x="41" y="53"/>
                </a:cxn>
                <a:cxn ang="0">
                  <a:pos x="41" y="45"/>
                </a:cxn>
                <a:cxn ang="0">
                  <a:pos x="53" y="37"/>
                </a:cxn>
                <a:cxn ang="0">
                  <a:pos x="41" y="28"/>
                </a:cxn>
                <a:cxn ang="0">
                  <a:pos x="33" y="20"/>
                </a:cxn>
                <a:cxn ang="0">
                  <a:pos x="25" y="12"/>
                </a:cxn>
                <a:cxn ang="0">
                  <a:pos x="14" y="3"/>
                </a:cxn>
                <a:cxn ang="0">
                  <a:pos x="11" y="0"/>
                </a:cxn>
              </a:cxnLst>
              <a:rect l="0" t="0" r="r" b="b"/>
              <a:pathLst>
                <a:path w="53" h="53">
                  <a:moveTo>
                    <a:pt x="11" y="0"/>
                  </a:moveTo>
                  <a:lnTo>
                    <a:pt x="0" y="9"/>
                  </a:lnTo>
                  <a:lnTo>
                    <a:pt x="2" y="9"/>
                  </a:lnTo>
                  <a:lnTo>
                    <a:pt x="11" y="17"/>
                  </a:lnTo>
                  <a:lnTo>
                    <a:pt x="19" y="25"/>
                  </a:lnTo>
                  <a:lnTo>
                    <a:pt x="22" y="39"/>
                  </a:lnTo>
                  <a:lnTo>
                    <a:pt x="25" y="50"/>
                  </a:lnTo>
                  <a:lnTo>
                    <a:pt x="36" y="50"/>
                  </a:lnTo>
                  <a:lnTo>
                    <a:pt x="41" y="53"/>
                  </a:lnTo>
                  <a:lnTo>
                    <a:pt x="41" y="45"/>
                  </a:lnTo>
                  <a:lnTo>
                    <a:pt x="53" y="37"/>
                  </a:lnTo>
                  <a:lnTo>
                    <a:pt x="41" y="28"/>
                  </a:lnTo>
                  <a:lnTo>
                    <a:pt x="33" y="20"/>
                  </a:lnTo>
                  <a:lnTo>
                    <a:pt x="25" y="12"/>
                  </a:lnTo>
                  <a:lnTo>
                    <a:pt x="14" y="3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33" name="Freeform 5"/>
            <p:cNvSpPr>
              <a:spLocks/>
            </p:cNvSpPr>
            <p:nvPr/>
          </p:nvSpPr>
          <p:spPr bwMode="auto">
            <a:xfrm>
              <a:off x="2796" y="1701"/>
              <a:ext cx="277" cy="152"/>
            </a:xfrm>
            <a:custGeom>
              <a:avLst/>
              <a:gdLst/>
              <a:ahLst/>
              <a:cxnLst>
                <a:cxn ang="0">
                  <a:pos x="111" y="0"/>
                </a:cxn>
                <a:cxn ang="0">
                  <a:pos x="103" y="2"/>
                </a:cxn>
                <a:cxn ang="0">
                  <a:pos x="89" y="8"/>
                </a:cxn>
                <a:cxn ang="0">
                  <a:pos x="89" y="14"/>
                </a:cxn>
                <a:cxn ang="0">
                  <a:pos x="69" y="11"/>
                </a:cxn>
                <a:cxn ang="0">
                  <a:pos x="50" y="8"/>
                </a:cxn>
                <a:cxn ang="0">
                  <a:pos x="30" y="8"/>
                </a:cxn>
                <a:cxn ang="0">
                  <a:pos x="11" y="8"/>
                </a:cxn>
                <a:cxn ang="0">
                  <a:pos x="16" y="22"/>
                </a:cxn>
                <a:cxn ang="0">
                  <a:pos x="14" y="30"/>
                </a:cxn>
                <a:cxn ang="0">
                  <a:pos x="5" y="44"/>
                </a:cxn>
                <a:cxn ang="0">
                  <a:pos x="2" y="50"/>
                </a:cxn>
                <a:cxn ang="0">
                  <a:pos x="0" y="58"/>
                </a:cxn>
                <a:cxn ang="0">
                  <a:pos x="8" y="66"/>
                </a:cxn>
                <a:cxn ang="0">
                  <a:pos x="8" y="64"/>
                </a:cxn>
                <a:cxn ang="0">
                  <a:pos x="30" y="66"/>
                </a:cxn>
                <a:cxn ang="0">
                  <a:pos x="50" y="61"/>
                </a:cxn>
                <a:cxn ang="0">
                  <a:pos x="61" y="52"/>
                </a:cxn>
                <a:cxn ang="0">
                  <a:pos x="64" y="55"/>
                </a:cxn>
                <a:cxn ang="0">
                  <a:pos x="75" y="64"/>
                </a:cxn>
                <a:cxn ang="0">
                  <a:pos x="83" y="72"/>
                </a:cxn>
                <a:cxn ang="0">
                  <a:pos x="91" y="80"/>
                </a:cxn>
                <a:cxn ang="0">
                  <a:pos x="103" y="89"/>
                </a:cxn>
                <a:cxn ang="0">
                  <a:pos x="111" y="83"/>
                </a:cxn>
                <a:cxn ang="0">
                  <a:pos x="114" y="83"/>
                </a:cxn>
                <a:cxn ang="0">
                  <a:pos x="114" y="77"/>
                </a:cxn>
                <a:cxn ang="0">
                  <a:pos x="116" y="83"/>
                </a:cxn>
                <a:cxn ang="0">
                  <a:pos x="125" y="83"/>
                </a:cxn>
                <a:cxn ang="0">
                  <a:pos x="111" y="86"/>
                </a:cxn>
                <a:cxn ang="0">
                  <a:pos x="116" y="89"/>
                </a:cxn>
                <a:cxn ang="0">
                  <a:pos x="128" y="91"/>
                </a:cxn>
                <a:cxn ang="0">
                  <a:pos x="139" y="94"/>
                </a:cxn>
                <a:cxn ang="0">
                  <a:pos x="125" y="100"/>
                </a:cxn>
                <a:cxn ang="0">
                  <a:pos x="133" y="105"/>
                </a:cxn>
                <a:cxn ang="0">
                  <a:pos x="139" y="111"/>
                </a:cxn>
                <a:cxn ang="0">
                  <a:pos x="141" y="116"/>
                </a:cxn>
                <a:cxn ang="0">
                  <a:pos x="158" y="111"/>
                </a:cxn>
                <a:cxn ang="0">
                  <a:pos x="166" y="108"/>
                </a:cxn>
                <a:cxn ang="0">
                  <a:pos x="172" y="102"/>
                </a:cxn>
                <a:cxn ang="0">
                  <a:pos x="164" y="102"/>
                </a:cxn>
                <a:cxn ang="0">
                  <a:pos x="153" y="94"/>
                </a:cxn>
                <a:cxn ang="0">
                  <a:pos x="155" y="89"/>
                </a:cxn>
                <a:cxn ang="0">
                  <a:pos x="153" y="91"/>
                </a:cxn>
                <a:cxn ang="0">
                  <a:pos x="155" y="89"/>
                </a:cxn>
                <a:cxn ang="0">
                  <a:pos x="172" y="83"/>
                </a:cxn>
                <a:cxn ang="0">
                  <a:pos x="191" y="75"/>
                </a:cxn>
                <a:cxn ang="0">
                  <a:pos x="197" y="75"/>
                </a:cxn>
                <a:cxn ang="0">
                  <a:pos x="203" y="66"/>
                </a:cxn>
                <a:cxn ang="0">
                  <a:pos x="211" y="61"/>
                </a:cxn>
                <a:cxn ang="0">
                  <a:pos x="203" y="41"/>
                </a:cxn>
                <a:cxn ang="0">
                  <a:pos x="186" y="36"/>
                </a:cxn>
                <a:cxn ang="0">
                  <a:pos x="169" y="30"/>
                </a:cxn>
                <a:cxn ang="0">
                  <a:pos x="161" y="33"/>
                </a:cxn>
                <a:cxn ang="0">
                  <a:pos x="147" y="19"/>
                </a:cxn>
                <a:cxn ang="0">
                  <a:pos x="130" y="5"/>
                </a:cxn>
                <a:cxn ang="0">
                  <a:pos x="130" y="2"/>
                </a:cxn>
                <a:cxn ang="0">
                  <a:pos x="111" y="0"/>
                </a:cxn>
              </a:cxnLst>
              <a:rect l="0" t="0" r="r" b="b"/>
              <a:pathLst>
                <a:path w="211" h="116">
                  <a:moveTo>
                    <a:pt x="111" y="0"/>
                  </a:moveTo>
                  <a:lnTo>
                    <a:pt x="103" y="2"/>
                  </a:lnTo>
                  <a:lnTo>
                    <a:pt x="89" y="8"/>
                  </a:lnTo>
                  <a:lnTo>
                    <a:pt x="89" y="14"/>
                  </a:lnTo>
                  <a:lnTo>
                    <a:pt x="69" y="11"/>
                  </a:lnTo>
                  <a:lnTo>
                    <a:pt x="50" y="8"/>
                  </a:lnTo>
                  <a:lnTo>
                    <a:pt x="30" y="8"/>
                  </a:lnTo>
                  <a:lnTo>
                    <a:pt x="11" y="8"/>
                  </a:lnTo>
                  <a:lnTo>
                    <a:pt x="16" y="22"/>
                  </a:lnTo>
                  <a:lnTo>
                    <a:pt x="14" y="30"/>
                  </a:lnTo>
                  <a:lnTo>
                    <a:pt x="5" y="44"/>
                  </a:lnTo>
                  <a:lnTo>
                    <a:pt x="2" y="50"/>
                  </a:lnTo>
                  <a:lnTo>
                    <a:pt x="0" y="58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30" y="66"/>
                  </a:lnTo>
                  <a:lnTo>
                    <a:pt x="50" y="61"/>
                  </a:lnTo>
                  <a:lnTo>
                    <a:pt x="61" y="52"/>
                  </a:lnTo>
                  <a:lnTo>
                    <a:pt x="64" y="55"/>
                  </a:lnTo>
                  <a:lnTo>
                    <a:pt x="75" y="64"/>
                  </a:lnTo>
                  <a:lnTo>
                    <a:pt x="83" y="72"/>
                  </a:lnTo>
                  <a:lnTo>
                    <a:pt x="91" y="80"/>
                  </a:lnTo>
                  <a:lnTo>
                    <a:pt x="103" y="89"/>
                  </a:lnTo>
                  <a:lnTo>
                    <a:pt x="111" y="83"/>
                  </a:lnTo>
                  <a:lnTo>
                    <a:pt x="114" y="83"/>
                  </a:lnTo>
                  <a:lnTo>
                    <a:pt x="114" y="77"/>
                  </a:lnTo>
                  <a:lnTo>
                    <a:pt x="116" y="83"/>
                  </a:lnTo>
                  <a:lnTo>
                    <a:pt x="125" y="83"/>
                  </a:lnTo>
                  <a:lnTo>
                    <a:pt x="111" y="86"/>
                  </a:lnTo>
                  <a:lnTo>
                    <a:pt x="116" y="89"/>
                  </a:lnTo>
                  <a:lnTo>
                    <a:pt x="128" y="91"/>
                  </a:lnTo>
                  <a:lnTo>
                    <a:pt x="139" y="94"/>
                  </a:lnTo>
                  <a:lnTo>
                    <a:pt x="125" y="100"/>
                  </a:lnTo>
                  <a:lnTo>
                    <a:pt x="133" y="105"/>
                  </a:lnTo>
                  <a:lnTo>
                    <a:pt x="139" y="111"/>
                  </a:lnTo>
                  <a:lnTo>
                    <a:pt x="141" y="116"/>
                  </a:lnTo>
                  <a:lnTo>
                    <a:pt x="158" y="111"/>
                  </a:lnTo>
                  <a:lnTo>
                    <a:pt x="166" y="108"/>
                  </a:lnTo>
                  <a:lnTo>
                    <a:pt x="172" y="102"/>
                  </a:lnTo>
                  <a:lnTo>
                    <a:pt x="164" y="102"/>
                  </a:lnTo>
                  <a:lnTo>
                    <a:pt x="153" y="94"/>
                  </a:lnTo>
                  <a:lnTo>
                    <a:pt x="155" y="89"/>
                  </a:lnTo>
                  <a:lnTo>
                    <a:pt x="153" y="91"/>
                  </a:lnTo>
                  <a:lnTo>
                    <a:pt x="155" y="89"/>
                  </a:lnTo>
                  <a:lnTo>
                    <a:pt x="172" y="83"/>
                  </a:lnTo>
                  <a:lnTo>
                    <a:pt x="191" y="75"/>
                  </a:lnTo>
                  <a:lnTo>
                    <a:pt x="197" y="75"/>
                  </a:lnTo>
                  <a:lnTo>
                    <a:pt x="203" y="66"/>
                  </a:lnTo>
                  <a:lnTo>
                    <a:pt x="211" y="61"/>
                  </a:lnTo>
                  <a:lnTo>
                    <a:pt x="203" y="41"/>
                  </a:lnTo>
                  <a:lnTo>
                    <a:pt x="186" y="36"/>
                  </a:lnTo>
                  <a:lnTo>
                    <a:pt x="169" y="30"/>
                  </a:lnTo>
                  <a:lnTo>
                    <a:pt x="161" y="33"/>
                  </a:lnTo>
                  <a:lnTo>
                    <a:pt x="147" y="19"/>
                  </a:lnTo>
                  <a:lnTo>
                    <a:pt x="130" y="5"/>
                  </a:lnTo>
                  <a:lnTo>
                    <a:pt x="130" y="2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34" name="Freeform 6"/>
            <p:cNvSpPr>
              <a:spLocks/>
            </p:cNvSpPr>
            <p:nvPr/>
          </p:nvSpPr>
          <p:spPr bwMode="auto">
            <a:xfrm>
              <a:off x="2751" y="1656"/>
              <a:ext cx="33" cy="16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25" y="9"/>
                </a:cxn>
                <a:cxn ang="0">
                  <a:pos x="25" y="3"/>
                </a:cxn>
                <a:cxn ang="0">
                  <a:pos x="14" y="0"/>
                </a:cxn>
                <a:cxn ang="0">
                  <a:pos x="9" y="0"/>
                </a:cxn>
              </a:cxnLst>
              <a:rect l="0" t="0" r="r" b="b"/>
              <a:pathLst>
                <a:path w="25" h="9">
                  <a:moveTo>
                    <a:pt x="9" y="0"/>
                  </a:moveTo>
                  <a:lnTo>
                    <a:pt x="9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25" y="9"/>
                  </a:lnTo>
                  <a:lnTo>
                    <a:pt x="25" y="3"/>
                  </a:lnTo>
                  <a:lnTo>
                    <a:pt x="14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35" name="Freeform 7"/>
            <p:cNvSpPr>
              <a:spLocks/>
            </p:cNvSpPr>
            <p:nvPr/>
          </p:nvSpPr>
          <p:spPr bwMode="auto">
            <a:xfrm>
              <a:off x="4244" y="2695"/>
              <a:ext cx="8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36" name="Freeform 8"/>
            <p:cNvSpPr>
              <a:spLocks/>
            </p:cNvSpPr>
            <p:nvPr/>
          </p:nvSpPr>
          <p:spPr bwMode="auto">
            <a:xfrm>
              <a:off x="4336" y="2636"/>
              <a:ext cx="174" cy="159"/>
            </a:xfrm>
            <a:custGeom>
              <a:avLst/>
              <a:gdLst/>
              <a:ahLst/>
              <a:cxnLst>
                <a:cxn ang="0">
                  <a:pos x="133" y="50"/>
                </a:cxn>
                <a:cxn ang="0">
                  <a:pos x="119" y="50"/>
                </a:cxn>
                <a:cxn ang="0">
                  <a:pos x="113" y="70"/>
                </a:cxn>
                <a:cxn ang="0">
                  <a:pos x="113" y="78"/>
                </a:cxn>
                <a:cxn ang="0">
                  <a:pos x="102" y="81"/>
                </a:cxn>
                <a:cxn ang="0">
                  <a:pos x="97" y="92"/>
                </a:cxn>
                <a:cxn ang="0">
                  <a:pos x="100" y="97"/>
                </a:cxn>
                <a:cxn ang="0">
                  <a:pos x="97" y="100"/>
                </a:cxn>
                <a:cxn ang="0">
                  <a:pos x="94" y="106"/>
                </a:cxn>
                <a:cxn ang="0">
                  <a:pos x="91" y="117"/>
                </a:cxn>
                <a:cxn ang="0">
                  <a:pos x="75" y="122"/>
                </a:cxn>
                <a:cxn ang="0">
                  <a:pos x="72" y="117"/>
                </a:cxn>
                <a:cxn ang="0">
                  <a:pos x="69" y="114"/>
                </a:cxn>
                <a:cxn ang="0">
                  <a:pos x="61" y="114"/>
                </a:cxn>
                <a:cxn ang="0">
                  <a:pos x="52" y="108"/>
                </a:cxn>
                <a:cxn ang="0">
                  <a:pos x="47" y="114"/>
                </a:cxn>
                <a:cxn ang="0">
                  <a:pos x="38" y="114"/>
                </a:cxn>
                <a:cxn ang="0">
                  <a:pos x="36" y="106"/>
                </a:cxn>
                <a:cxn ang="0">
                  <a:pos x="25" y="108"/>
                </a:cxn>
                <a:cxn ang="0">
                  <a:pos x="22" y="108"/>
                </a:cxn>
                <a:cxn ang="0">
                  <a:pos x="16" y="106"/>
                </a:cxn>
                <a:cxn ang="0">
                  <a:pos x="13" y="92"/>
                </a:cxn>
                <a:cxn ang="0">
                  <a:pos x="13" y="81"/>
                </a:cxn>
                <a:cxn ang="0">
                  <a:pos x="5" y="75"/>
                </a:cxn>
                <a:cxn ang="0">
                  <a:pos x="8" y="75"/>
                </a:cxn>
                <a:cxn ang="0">
                  <a:pos x="2" y="67"/>
                </a:cxn>
                <a:cxn ang="0">
                  <a:pos x="5" y="61"/>
                </a:cxn>
                <a:cxn ang="0">
                  <a:pos x="0" y="50"/>
                </a:cxn>
                <a:cxn ang="0">
                  <a:pos x="5" y="45"/>
                </a:cxn>
                <a:cxn ang="0">
                  <a:pos x="2" y="45"/>
                </a:cxn>
                <a:cxn ang="0">
                  <a:pos x="11" y="33"/>
                </a:cxn>
                <a:cxn ang="0">
                  <a:pos x="13" y="42"/>
                </a:cxn>
                <a:cxn ang="0">
                  <a:pos x="25" y="50"/>
                </a:cxn>
                <a:cxn ang="0">
                  <a:pos x="44" y="47"/>
                </a:cxn>
                <a:cxn ang="0">
                  <a:pos x="47" y="42"/>
                </a:cxn>
                <a:cxn ang="0">
                  <a:pos x="63" y="45"/>
                </a:cxn>
                <a:cxn ang="0">
                  <a:pos x="75" y="42"/>
                </a:cxn>
                <a:cxn ang="0">
                  <a:pos x="80" y="28"/>
                </a:cxn>
                <a:cxn ang="0">
                  <a:pos x="83" y="20"/>
                </a:cxn>
                <a:cxn ang="0">
                  <a:pos x="88" y="8"/>
                </a:cxn>
                <a:cxn ang="0">
                  <a:pos x="91" y="0"/>
                </a:cxn>
                <a:cxn ang="0">
                  <a:pos x="102" y="0"/>
                </a:cxn>
                <a:cxn ang="0">
                  <a:pos x="113" y="3"/>
                </a:cxn>
                <a:cxn ang="0">
                  <a:pos x="111" y="3"/>
                </a:cxn>
                <a:cxn ang="0">
                  <a:pos x="113" y="6"/>
                </a:cxn>
                <a:cxn ang="0">
                  <a:pos x="116" y="11"/>
                </a:cxn>
                <a:cxn ang="0">
                  <a:pos x="113" y="8"/>
                </a:cxn>
                <a:cxn ang="0">
                  <a:pos x="108" y="11"/>
                </a:cxn>
                <a:cxn ang="0">
                  <a:pos x="111" y="17"/>
                </a:cxn>
                <a:cxn ang="0">
                  <a:pos x="119" y="31"/>
                </a:cxn>
                <a:cxn ang="0">
                  <a:pos x="116" y="36"/>
                </a:cxn>
                <a:cxn ang="0">
                  <a:pos x="125" y="45"/>
                </a:cxn>
                <a:cxn ang="0">
                  <a:pos x="133" y="50"/>
                </a:cxn>
              </a:cxnLst>
              <a:rect l="0" t="0" r="r" b="b"/>
              <a:pathLst>
                <a:path w="133" h="122">
                  <a:moveTo>
                    <a:pt x="133" y="50"/>
                  </a:moveTo>
                  <a:lnTo>
                    <a:pt x="119" y="50"/>
                  </a:lnTo>
                  <a:lnTo>
                    <a:pt x="113" y="70"/>
                  </a:lnTo>
                  <a:lnTo>
                    <a:pt x="113" y="78"/>
                  </a:lnTo>
                  <a:lnTo>
                    <a:pt x="102" y="81"/>
                  </a:lnTo>
                  <a:lnTo>
                    <a:pt x="97" y="92"/>
                  </a:lnTo>
                  <a:lnTo>
                    <a:pt x="100" y="97"/>
                  </a:lnTo>
                  <a:lnTo>
                    <a:pt x="97" y="100"/>
                  </a:lnTo>
                  <a:lnTo>
                    <a:pt x="94" y="106"/>
                  </a:lnTo>
                  <a:lnTo>
                    <a:pt x="91" y="117"/>
                  </a:lnTo>
                  <a:lnTo>
                    <a:pt x="75" y="122"/>
                  </a:lnTo>
                  <a:lnTo>
                    <a:pt x="72" y="117"/>
                  </a:lnTo>
                  <a:lnTo>
                    <a:pt x="69" y="114"/>
                  </a:lnTo>
                  <a:lnTo>
                    <a:pt x="61" y="114"/>
                  </a:lnTo>
                  <a:lnTo>
                    <a:pt x="52" y="108"/>
                  </a:lnTo>
                  <a:lnTo>
                    <a:pt x="47" y="114"/>
                  </a:lnTo>
                  <a:lnTo>
                    <a:pt x="38" y="114"/>
                  </a:lnTo>
                  <a:lnTo>
                    <a:pt x="36" y="106"/>
                  </a:lnTo>
                  <a:lnTo>
                    <a:pt x="25" y="108"/>
                  </a:lnTo>
                  <a:lnTo>
                    <a:pt x="22" y="108"/>
                  </a:lnTo>
                  <a:lnTo>
                    <a:pt x="16" y="106"/>
                  </a:lnTo>
                  <a:lnTo>
                    <a:pt x="13" y="92"/>
                  </a:lnTo>
                  <a:lnTo>
                    <a:pt x="13" y="81"/>
                  </a:lnTo>
                  <a:lnTo>
                    <a:pt x="5" y="75"/>
                  </a:lnTo>
                  <a:lnTo>
                    <a:pt x="8" y="75"/>
                  </a:lnTo>
                  <a:lnTo>
                    <a:pt x="2" y="67"/>
                  </a:lnTo>
                  <a:lnTo>
                    <a:pt x="5" y="61"/>
                  </a:lnTo>
                  <a:lnTo>
                    <a:pt x="0" y="50"/>
                  </a:lnTo>
                  <a:lnTo>
                    <a:pt x="5" y="45"/>
                  </a:lnTo>
                  <a:lnTo>
                    <a:pt x="2" y="45"/>
                  </a:lnTo>
                  <a:lnTo>
                    <a:pt x="11" y="33"/>
                  </a:lnTo>
                  <a:lnTo>
                    <a:pt x="13" y="42"/>
                  </a:lnTo>
                  <a:lnTo>
                    <a:pt x="25" y="50"/>
                  </a:lnTo>
                  <a:lnTo>
                    <a:pt x="44" y="47"/>
                  </a:lnTo>
                  <a:lnTo>
                    <a:pt x="47" y="42"/>
                  </a:lnTo>
                  <a:lnTo>
                    <a:pt x="63" y="45"/>
                  </a:lnTo>
                  <a:lnTo>
                    <a:pt x="75" y="42"/>
                  </a:lnTo>
                  <a:lnTo>
                    <a:pt x="80" y="28"/>
                  </a:lnTo>
                  <a:lnTo>
                    <a:pt x="83" y="20"/>
                  </a:lnTo>
                  <a:lnTo>
                    <a:pt x="88" y="8"/>
                  </a:lnTo>
                  <a:lnTo>
                    <a:pt x="91" y="0"/>
                  </a:lnTo>
                  <a:lnTo>
                    <a:pt x="102" y="0"/>
                  </a:lnTo>
                  <a:lnTo>
                    <a:pt x="113" y="3"/>
                  </a:lnTo>
                  <a:lnTo>
                    <a:pt x="111" y="3"/>
                  </a:lnTo>
                  <a:lnTo>
                    <a:pt x="113" y="6"/>
                  </a:lnTo>
                  <a:lnTo>
                    <a:pt x="116" y="11"/>
                  </a:lnTo>
                  <a:lnTo>
                    <a:pt x="113" y="8"/>
                  </a:lnTo>
                  <a:lnTo>
                    <a:pt x="108" y="11"/>
                  </a:lnTo>
                  <a:lnTo>
                    <a:pt x="111" y="17"/>
                  </a:lnTo>
                  <a:lnTo>
                    <a:pt x="119" y="31"/>
                  </a:lnTo>
                  <a:lnTo>
                    <a:pt x="116" y="36"/>
                  </a:lnTo>
                  <a:lnTo>
                    <a:pt x="125" y="45"/>
                  </a:lnTo>
                  <a:lnTo>
                    <a:pt x="133" y="5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37" name="Freeform 9"/>
            <p:cNvSpPr>
              <a:spLocks/>
            </p:cNvSpPr>
            <p:nvPr/>
          </p:nvSpPr>
          <p:spPr bwMode="auto">
            <a:xfrm>
              <a:off x="4099" y="2610"/>
              <a:ext cx="189" cy="222"/>
            </a:xfrm>
            <a:custGeom>
              <a:avLst/>
              <a:gdLst/>
              <a:ahLst/>
              <a:cxnLst>
                <a:cxn ang="0">
                  <a:pos x="144" y="130"/>
                </a:cxn>
                <a:cxn ang="0">
                  <a:pos x="142" y="133"/>
                </a:cxn>
                <a:cxn ang="0">
                  <a:pos x="142" y="150"/>
                </a:cxn>
                <a:cxn ang="0">
                  <a:pos x="139" y="169"/>
                </a:cxn>
                <a:cxn ang="0">
                  <a:pos x="133" y="164"/>
                </a:cxn>
                <a:cxn ang="0">
                  <a:pos x="131" y="166"/>
                </a:cxn>
                <a:cxn ang="0">
                  <a:pos x="125" y="164"/>
                </a:cxn>
                <a:cxn ang="0">
                  <a:pos x="125" y="169"/>
                </a:cxn>
                <a:cxn ang="0">
                  <a:pos x="111" y="158"/>
                </a:cxn>
                <a:cxn ang="0">
                  <a:pos x="103" y="150"/>
                </a:cxn>
                <a:cxn ang="0">
                  <a:pos x="97" y="141"/>
                </a:cxn>
                <a:cxn ang="0">
                  <a:pos x="89" y="136"/>
                </a:cxn>
                <a:cxn ang="0">
                  <a:pos x="83" y="127"/>
                </a:cxn>
                <a:cxn ang="0">
                  <a:pos x="78" y="116"/>
                </a:cxn>
                <a:cxn ang="0">
                  <a:pos x="72" y="102"/>
                </a:cxn>
                <a:cxn ang="0">
                  <a:pos x="69" y="102"/>
                </a:cxn>
                <a:cxn ang="0">
                  <a:pos x="64" y="91"/>
                </a:cxn>
                <a:cxn ang="0">
                  <a:pos x="55" y="80"/>
                </a:cxn>
                <a:cxn ang="0">
                  <a:pos x="53" y="69"/>
                </a:cxn>
                <a:cxn ang="0">
                  <a:pos x="47" y="61"/>
                </a:cxn>
                <a:cxn ang="0">
                  <a:pos x="36" y="50"/>
                </a:cxn>
                <a:cxn ang="0">
                  <a:pos x="28" y="39"/>
                </a:cxn>
                <a:cxn ang="0">
                  <a:pos x="19" y="27"/>
                </a:cxn>
                <a:cxn ang="0">
                  <a:pos x="8" y="16"/>
                </a:cxn>
                <a:cxn ang="0">
                  <a:pos x="0" y="0"/>
                </a:cxn>
                <a:cxn ang="0">
                  <a:pos x="8" y="2"/>
                </a:cxn>
                <a:cxn ang="0">
                  <a:pos x="19" y="2"/>
                </a:cxn>
                <a:cxn ang="0">
                  <a:pos x="28" y="5"/>
                </a:cxn>
                <a:cxn ang="0">
                  <a:pos x="42" y="19"/>
                </a:cxn>
                <a:cxn ang="0">
                  <a:pos x="42" y="22"/>
                </a:cxn>
                <a:cxn ang="0">
                  <a:pos x="53" y="33"/>
                </a:cxn>
                <a:cxn ang="0">
                  <a:pos x="67" y="44"/>
                </a:cxn>
                <a:cxn ang="0">
                  <a:pos x="75" y="55"/>
                </a:cxn>
                <a:cxn ang="0">
                  <a:pos x="75" y="50"/>
                </a:cxn>
                <a:cxn ang="0">
                  <a:pos x="86" y="58"/>
                </a:cxn>
                <a:cxn ang="0">
                  <a:pos x="94" y="66"/>
                </a:cxn>
                <a:cxn ang="0">
                  <a:pos x="105" y="75"/>
                </a:cxn>
                <a:cxn ang="0">
                  <a:pos x="108" y="75"/>
                </a:cxn>
                <a:cxn ang="0">
                  <a:pos x="114" y="83"/>
                </a:cxn>
                <a:cxn ang="0">
                  <a:pos x="108" y="86"/>
                </a:cxn>
                <a:cxn ang="0">
                  <a:pos x="111" y="89"/>
                </a:cxn>
                <a:cxn ang="0">
                  <a:pos x="108" y="91"/>
                </a:cxn>
                <a:cxn ang="0">
                  <a:pos x="111" y="97"/>
                </a:cxn>
                <a:cxn ang="0">
                  <a:pos x="122" y="100"/>
                </a:cxn>
                <a:cxn ang="0">
                  <a:pos x="125" y="108"/>
                </a:cxn>
                <a:cxn ang="0">
                  <a:pos x="128" y="114"/>
                </a:cxn>
                <a:cxn ang="0">
                  <a:pos x="128" y="119"/>
                </a:cxn>
                <a:cxn ang="0">
                  <a:pos x="136" y="119"/>
                </a:cxn>
                <a:cxn ang="0">
                  <a:pos x="144" y="130"/>
                </a:cxn>
              </a:cxnLst>
              <a:rect l="0" t="0" r="r" b="b"/>
              <a:pathLst>
                <a:path w="144" h="169">
                  <a:moveTo>
                    <a:pt x="144" y="130"/>
                  </a:moveTo>
                  <a:lnTo>
                    <a:pt x="142" y="133"/>
                  </a:lnTo>
                  <a:lnTo>
                    <a:pt x="142" y="150"/>
                  </a:lnTo>
                  <a:lnTo>
                    <a:pt x="139" y="169"/>
                  </a:lnTo>
                  <a:lnTo>
                    <a:pt x="133" y="164"/>
                  </a:lnTo>
                  <a:lnTo>
                    <a:pt x="131" y="166"/>
                  </a:lnTo>
                  <a:lnTo>
                    <a:pt x="125" y="164"/>
                  </a:lnTo>
                  <a:lnTo>
                    <a:pt x="125" y="169"/>
                  </a:lnTo>
                  <a:lnTo>
                    <a:pt x="111" y="158"/>
                  </a:lnTo>
                  <a:lnTo>
                    <a:pt x="103" y="150"/>
                  </a:lnTo>
                  <a:lnTo>
                    <a:pt x="97" y="141"/>
                  </a:lnTo>
                  <a:lnTo>
                    <a:pt x="89" y="136"/>
                  </a:lnTo>
                  <a:lnTo>
                    <a:pt x="83" y="127"/>
                  </a:lnTo>
                  <a:lnTo>
                    <a:pt x="78" y="116"/>
                  </a:lnTo>
                  <a:lnTo>
                    <a:pt x="72" y="102"/>
                  </a:lnTo>
                  <a:lnTo>
                    <a:pt x="69" y="102"/>
                  </a:lnTo>
                  <a:lnTo>
                    <a:pt x="64" y="91"/>
                  </a:lnTo>
                  <a:lnTo>
                    <a:pt x="55" y="80"/>
                  </a:lnTo>
                  <a:lnTo>
                    <a:pt x="53" y="69"/>
                  </a:lnTo>
                  <a:lnTo>
                    <a:pt x="47" y="61"/>
                  </a:lnTo>
                  <a:lnTo>
                    <a:pt x="36" y="50"/>
                  </a:lnTo>
                  <a:lnTo>
                    <a:pt x="28" y="39"/>
                  </a:lnTo>
                  <a:lnTo>
                    <a:pt x="19" y="27"/>
                  </a:lnTo>
                  <a:lnTo>
                    <a:pt x="8" y="16"/>
                  </a:lnTo>
                  <a:lnTo>
                    <a:pt x="0" y="0"/>
                  </a:lnTo>
                  <a:lnTo>
                    <a:pt x="8" y="2"/>
                  </a:lnTo>
                  <a:lnTo>
                    <a:pt x="19" y="2"/>
                  </a:lnTo>
                  <a:lnTo>
                    <a:pt x="28" y="5"/>
                  </a:lnTo>
                  <a:lnTo>
                    <a:pt x="42" y="19"/>
                  </a:lnTo>
                  <a:lnTo>
                    <a:pt x="42" y="22"/>
                  </a:lnTo>
                  <a:lnTo>
                    <a:pt x="53" y="33"/>
                  </a:lnTo>
                  <a:lnTo>
                    <a:pt x="67" y="44"/>
                  </a:lnTo>
                  <a:lnTo>
                    <a:pt x="75" y="55"/>
                  </a:lnTo>
                  <a:lnTo>
                    <a:pt x="75" y="50"/>
                  </a:lnTo>
                  <a:lnTo>
                    <a:pt x="86" y="58"/>
                  </a:lnTo>
                  <a:lnTo>
                    <a:pt x="94" y="66"/>
                  </a:lnTo>
                  <a:lnTo>
                    <a:pt x="105" y="75"/>
                  </a:lnTo>
                  <a:lnTo>
                    <a:pt x="108" y="75"/>
                  </a:lnTo>
                  <a:lnTo>
                    <a:pt x="114" y="83"/>
                  </a:lnTo>
                  <a:lnTo>
                    <a:pt x="108" y="86"/>
                  </a:lnTo>
                  <a:lnTo>
                    <a:pt x="111" y="89"/>
                  </a:lnTo>
                  <a:lnTo>
                    <a:pt x="108" y="91"/>
                  </a:lnTo>
                  <a:lnTo>
                    <a:pt x="111" y="97"/>
                  </a:lnTo>
                  <a:lnTo>
                    <a:pt x="122" y="100"/>
                  </a:lnTo>
                  <a:lnTo>
                    <a:pt x="125" y="108"/>
                  </a:lnTo>
                  <a:lnTo>
                    <a:pt x="128" y="114"/>
                  </a:lnTo>
                  <a:lnTo>
                    <a:pt x="128" y="119"/>
                  </a:lnTo>
                  <a:lnTo>
                    <a:pt x="136" y="119"/>
                  </a:lnTo>
                  <a:lnTo>
                    <a:pt x="144" y="13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38" name="Freeform 10"/>
            <p:cNvSpPr>
              <a:spLocks/>
            </p:cNvSpPr>
            <p:nvPr/>
          </p:nvSpPr>
          <p:spPr bwMode="auto">
            <a:xfrm>
              <a:off x="4718" y="2727"/>
              <a:ext cx="172" cy="171"/>
            </a:xfrm>
            <a:custGeom>
              <a:avLst/>
              <a:gdLst/>
              <a:ahLst/>
              <a:cxnLst>
                <a:cxn ang="0">
                  <a:pos x="100" y="108"/>
                </a:cxn>
                <a:cxn ang="0">
                  <a:pos x="100" y="113"/>
                </a:cxn>
                <a:cxn ang="0">
                  <a:pos x="117" y="122"/>
                </a:cxn>
                <a:cxn ang="0">
                  <a:pos x="125" y="116"/>
                </a:cxn>
                <a:cxn ang="0">
                  <a:pos x="125" y="94"/>
                </a:cxn>
                <a:cxn ang="0">
                  <a:pos x="128" y="69"/>
                </a:cxn>
                <a:cxn ang="0">
                  <a:pos x="128" y="44"/>
                </a:cxn>
                <a:cxn ang="0">
                  <a:pos x="120" y="30"/>
                </a:cxn>
                <a:cxn ang="0">
                  <a:pos x="89" y="16"/>
                </a:cxn>
                <a:cxn ang="0">
                  <a:pos x="67" y="30"/>
                </a:cxn>
                <a:cxn ang="0">
                  <a:pos x="48" y="38"/>
                </a:cxn>
                <a:cxn ang="0">
                  <a:pos x="42" y="36"/>
                </a:cxn>
                <a:cxn ang="0">
                  <a:pos x="39" y="11"/>
                </a:cxn>
                <a:cxn ang="0">
                  <a:pos x="28" y="2"/>
                </a:cxn>
                <a:cxn ang="0">
                  <a:pos x="3" y="8"/>
                </a:cxn>
                <a:cxn ang="0">
                  <a:pos x="11" y="19"/>
                </a:cxn>
                <a:cxn ang="0">
                  <a:pos x="28" y="27"/>
                </a:cxn>
                <a:cxn ang="0">
                  <a:pos x="36" y="30"/>
                </a:cxn>
                <a:cxn ang="0">
                  <a:pos x="34" y="33"/>
                </a:cxn>
                <a:cxn ang="0">
                  <a:pos x="17" y="36"/>
                </a:cxn>
                <a:cxn ang="0">
                  <a:pos x="23" y="47"/>
                </a:cxn>
                <a:cxn ang="0">
                  <a:pos x="28" y="52"/>
                </a:cxn>
                <a:cxn ang="0">
                  <a:pos x="34" y="50"/>
                </a:cxn>
                <a:cxn ang="0">
                  <a:pos x="48" y="52"/>
                </a:cxn>
                <a:cxn ang="0">
                  <a:pos x="59" y="61"/>
                </a:cxn>
                <a:cxn ang="0">
                  <a:pos x="75" y="69"/>
                </a:cxn>
                <a:cxn ang="0">
                  <a:pos x="92" y="77"/>
                </a:cxn>
                <a:cxn ang="0">
                  <a:pos x="100" y="97"/>
                </a:cxn>
                <a:cxn ang="0">
                  <a:pos x="103" y="102"/>
                </a:cxn>
                <a:cxn ang="0">
                  <a:pos x="98" y="105"/>
                </a:cxn>
                <a:cxn ang="0">
                  <a:pos x="81" y="119"/>
                </a:cxn>
                <a:cxn ang="0">
                  <a:pos x="98" y="108"/>
                </a:cxn>
              </a:cxnLst>
              <a:rect l="0" t="0" r="r" b="b"/>
              <a:pathLst>
                <a:path w="131" h="130">
                  <a:moveTo>
                    <a:pt x="98" y="108"/>
                  </a:moveTo>
                  <a:lnTo>
                    <a:pt x="100" y="108"/>
                  </a:lnTo>
                  <a:lnTo>
                    <a:pt x="98" y="116"/>
                  </a:lnTo>
                  <a:lnTo>
                    <a:pt x="100" y="113"/>
                  </a:lnTo>
                  <a:lnTo>
                    <a:pt x="112" y="113"/>
                  </a:lnTo>
                  <a:lnTo>
                    <a:pt x="117" y="122"/>
                  </a:lnTo>
                  <a:lnTo>
                    <a:pt x="123" y="130"/>
                  </a:lnTo>
                  <a:lnTo>
                    <a:pt x="125" y="116"/>
                  </a:lnTo>
                  <a:lnTo>
                    <a:pt x="125" y="105"/>
                  </a:lnTo>
                  <a:lnTo>
                    <a:pt x="125" y="94"/>
                  </a:lnTo>
                  <a:lnTo>
                    <a:pt x="128" y="80"/>
                  </a:lnTo>
                  <a:lnTo>
                    <a:pt x="128" y="69"/>
                  </a:lnTo>
                  <a:lnTo>
                    <a:pt x="128" y="58"/>
                  </a:lnTo>
                  <a:lnTo>
                    <a:pt x="128" y="44"/>
                  </a:lnTo>
                  <a:lnTo>
                    <a:pt x="131" y="33"/>
                  </a:lnTo>
                  <a:lnTo>
                    <a:pt x="120" y="30"/>
                  </a:lnTo>
                  <a:lnTo>
                    <a:pt x="106" y="25"/>
                  </a:lnTo>
                  <a:lnTo>
                    <a:pt x="89" y="16"/>
                  </a:lnTo>
                  <a:lnTo>
                    <a:pt x="81" y="22"/>
                  </a:lnTo>
                  <a:lnTo>
                    <a:pt x="67" y="30"/>
                  </a:lnTo>
                  <a:lnTo>
                    <a:pt x="53" y="44"/>
                  </a:lnTo>
                  <a:lnTo>
                    <a:pt x="48" y="38"/>
                  </a:lnTo>
                  <a:lnTo>
                    <a:pt x="45" y="33"/>
                  </a:lnTo>
                  <a:lnTo>
                    <a:pt x="42" y="36"/>
                  </a:lnTo>
                  <a:lnTo>
                    <a:pt x="39" y="19"/>
                  </a:lnTo>
                  <a:lnTo>
                    <a:pt x="39" y="11"/>
                  </a:lnTo>
                  <a:lnTo>
                    <a:pt x="39" y="5"/>
                  </a:lnTo>
                  <a:lnTo>
                    <a:pt x="28" y="2"/>
                  </a:lnTo>
                  <a:lnTo>
                    <a:pt x="14" y="0"/>
                  </a:lnTo>
                  <a:lnTo>
                    <a:pt x="3" y="8"/>
                  </a:lnTo>
                  <a:lnTo>
                    <a:pt x="0" y="16"/>
                  </a:lnTo>
                  <a:lnTo>
                    <a:pt x="11" y="19"/>
                  </a:lnTo>
                  <a:lnTo>
                    <a:pt x="17" y="27"/>
                  </a:lnTo>
                  <a:lnTo>
                    <a:pt x="28" y="27"/>
                  </a:lnTo>
                  <a:lnTo>
                    <a:pt x="36" y="27"/>
                  </a:lnTo>
                  <a:lnTo>
                    <a:pt x="36" y="30"/>
                  </a:lnTo>
                  <a:lnTo>
                    <a:pt x="34" y="30"/>
                  </a:lnTo>
                  <a:lnTo>
                    <a:pt x="34" y="33"/>
                  </a:lnTo>
                  <a:lnTo>
                    <a:pt x="28" y="30"/>
                  </a:lnTo>
                  <a:lnTo>
                    <a:pt x="17" y="36"/>
                  </a:lnTo>
                  <a:lnTo>
                    <a:pt x="11" y="38"/>
                  </a:lnTo>
                  <a:lnTo>
                    <a:pt x="23" y="47"/>
                  </a:lnTo>
                  <a:lnTo>
                    <a:pt x="23" y="52"/>
                  </a:lnTo>
                  <a:lnTo>
                    <a:pt x="28" y="52"/>
                  </a:lnTo>
                  <a:lnTo>
                    <a:pt x="36" y="38"/>
                  </a:lnTo>
                  <a:lnTo>
                    <a:pt x="34" y="50"/>
                  </a:lnTo>
                  <a:lnTo>
                    <a:pt x="45" y="52"/>
                  </a:lnTo>
                  <a:lnTo>
                    <a:pt x="48" y="52"/>
                  </a:lnTo>
                  <a:lnTo>
                    <a:pt x="48" y="58"/>
                  </a:lnTo>
                  <a:lnTo>
                    <a:pt x="59" y="61"/>
                  </a:lnTo>
                  <a:lnTo>
                    <a:pt x="67" y="63"/>
                  </a:lnTo>
                  <a:lnTo>
                    <a:pt x="75" y="69"/>
                  </a:lnTo>
                  <a:lnTo>
                    <a:pt x="87" y="72"/>
                  </a:lnTo>
                  <a:lnTo>
                    <a:pt x="92" y="77"/>
                  </a:lnTo>
                  <a:lnTo>
                    <a:pt x="98" y="94"/>
                  </a:lnTo>
                  <a:lnTo>
                    <a:pt x="100" y="97"/>
                  </a:lnTo>
                  <a:lnTo>
                    <a:pt x="95" y="97"/>
                  </a:lnTo>
                  <a:lnTo>
                    <a:pt x="103" y="102"/>
                  </a:lnTo>
                  <a:lnTo>
                    <a:pt x="95" y="102"/>
                  </a:lnTo>
                  <a:lnTo>
                    <a:pt x="98" y="105"/>
                  </a:lnTo>
                  <a:lnTo>
                    <a:pt x="89" y="105"/>
                  </a:lnTo>
                  <a:lnTo>
                    <a:pt x="81" y="119"/>
                  </a:lnTo>
                  <a:lnTo>
                    <a:pt x="92" y="116"/>
                  </a:lnTo>
                  <a:lnTo>
                    <a:pt x="98" y="10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39" name="Freeform 11"/>
            <p:cNvSpPr>
              <a:spLocks/>
            </p:cNvSpPr>
            <p:nvPr/>
          </p:nvSpPr>
          <p:spPr bwMode="auto">
            <a:xfrm>
              <a:off x="4507" y="2686"/>
              <a:ext cx="110" cy="142"/>
            </a:xfrm>
            <a:custGeom>
              <a:avLst/>
              <a:gdLst/>
              <a:ahLst/>
              <a:cxnLst>
                <a:cxn ang="0">
                  <a:pos x="84" y="3"/>
                </a:cxn>
                <a:cxn ang="0">
                  <a:pos x="81" y="0"/>
                </a:cxn>
                <a:cxn ang="0">
                  <a:pos x="67" y="14"/>
                </a:cxn>
                <a:cxn ang="0">
                  <a:pos x="50" y="11"/>
                </a:cxn>
                <a:cxn ang="0">
                  <a:pos x="34" y="8"/>
                </a:cxn>
                <a:cxn ang="0">
                  <a:pos x="28" y="6"/>
                </a:cxn>
                <a:cxn ang="0">
                  <a:pos x="22" y="14"/>
                </a:cxn>
                <a:cxn ang="0">
                  <a:pos x="20" y="14"/>
                </a:cxn>
                <a:cxn ang="0">
                  <a:pos x="14" y="25"/>
                </a:cxn>
                <a:cxn ang="0">
                  <a:pos x="14" y="39"/>
                </a:cxn>
                <a:cxn ang="0">
                  <a:pos x="11" y="36"/>
                </a:cxn>
                <a:cxn ang="0">
                  <a:pos x="6" y="50"/>
                </a:cxn>
                <a:cxn ang="0">
                  <a:pos x="0" y="64"/>
                </a:cxn>
                <a:cxn ang="0">
                  <a:pos x="3" y="78"/>
                </a:cxn>
                <a:cxn ang="0">
                  <a:pos x="8" y="78"/>
                </a:cxn>
                <a:cxn ang="0">
                  <a:pos x="8" y="89"/>
                </a:cxn>
                <a:cxn ang="0">
                  <a:pos x="8" y="100"/>
                </a:cxn>
                <a:cxn ang="0">
                  <a:pos x="8" y="108"/>
                </a:cxn>
                <a:cxn ang="0">
                  <a:pos x="20" y="106"/>
                </a:cxn>
                <a:cxn ang="0">
                  <a:pos x="20" y="89"/>
                </a:cxn>
                <a:cxn ang="0">
                  <a:pos x="20" y="69"/>
                </a:cxn>
                <a:cxn ang="0">
                  <a:pos x="28" y="64"/>
                </a:cxn>
                <a:cxn ang="0">
                  <a:pos x="28" y="72"/>
                </a:cxn>
                <a:cxn ang="0">
                  <a:pos x="28" y="81"/>
                </a:cxn>
                <a:cxn ang="0">
                  <a:pos x="36" y="89"/>
                </a:cxn>
                <a:cxn ang="0">
                  <a:pos x="36" y="97"/>
                </a:cxn>
                <a:cxn ang="0">
                  <a:pos x="42" y="94"/>
                </a:cxn>
                <a:cxn ang="0">
                  <a:pos x="50" y="89"/>
                </a:cxn>
                <a:cxn ang="0">
                  <a:pos x="53" y="89"/>
                </a:cxn>
                <a:cxn ang="0">
                  <a:pos x="45" y="75"/>
                </a:cxn>
                <a:cxn ang="0">
                  <a:pos x="47" y="72"/>
                </a:cxn>
                <a:cxn ang="0">
                  <a:pos x="39" y="61"/>
                </a:cxn>
                <a:cxn ang="0">
                  <a:pos x="34" y="53"/>
                </a:cxn>
                <a:cxn ang="0">
                  <a:pos x="39" y="53"/>
                </a:cxn>
                <a:cxn ang="0">
                  <a:pos x="47" y="44"/>
                </a:cxn>
                <a:cxn ang="0">
                  <a:pos x="59" y="39"/>
                </a:cxn>
                <a:cxn ang="0">
                  <a:pos x="61" y="39"/>
                </a:cxn>
                <a:cxn ang="0">
                  <a:pos x="59" y="33"/>
                </a:cxn>
                <a:cxn ang="0">
                  <a:pos x="53" y="36"/>
                </a:cxn>
                <a:cxn ang="0">
                  <a:pos x="39" y="39"/>
                </a:cxn>
                <a:cxn ang="0">
                  <a:pos x="28" y="44"/>
                </a:cxn>
                <a:cxn ang="0">
                  <a:pos x="17" y="31"/>
                </a:cxn>
                <a:cxn ang="0">
                  <a:pos x="22" y="17"/>
                </a:cxn>
                <a:cxn ang="0">
                  <a:pos x="39" y="19"/>
                </a:cxn>
                <a:cxn ang="0">
                  <a:pos x="59" y="19"/>
                </a:cxn>
                <a:cxn ang="0">
                  <a:pos x="75" y="17"/>
                </a:cxn>
                <a:cxn ang="0">
                  <a:pos x="84" y="3"/>
                </a:cxn>
              </a:cxnLst>
              <a:rect l="0" t="0" r="r" b="b"/>
              <a:pathLst>
                <a:path w="84" h="108">
                  <a:moveTo>
                    <a:pt x="84" y="3"/>
                  </a:moveTo>
                  <a:lnTo>
                    <a:pt x="81" y="0"/>
                  </a:lnTo>
                  <a:lnTo>
                    <a:pt x="67" y="14"/>
                  </a:lnTo>
                  <a:lnTo>
                    <a:pt x="50" y="11"/>
                  </a:lnTo>
                  <a:lnTo>
                    <a:pt x="34" y="8"/>
                  </a:lnTo>
                  <a:lnTo>
                    <a:pt x="28" y="6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14" y="25"/>
                  </a:lnTo>
                  <a:lnTo>
                    <a:pt x="14" y="39"/>
                  </a:lnTo>
                  <a:lnTo>
                    <a:pt x="11" y="36"/>
                  </a:lnTo>
                  <a:lnTo>
                    <a:pt x="6" y="50"/>
                  </a:lnTo>
                  <a:lnTo>
                    <a:pt x="0" y="64"/>
                  </a:lnTo>
                  <a:lnTo>
                    <a:pt x="3" y="78"/>
                  </a:lnTo>
                  <a:lnTo>
                    <a:pt x="8" y="78"/>
                  </a:lnTo>
                  <a:lnTo>
                    <a:pt x="8" y="89"/>
                  </a:lnTo>
                  <a:lnTo>
                    <a:pt x="8" y="100"/>
                  </a:lnTo>
                  <a:lnTo>
                    <a:pt x="8" y="108"/>
                  </a:lnTo>
                  <a:lnTo>
                    <a:pt x="20" y="106"/>
                  </a:lnTo>
                  <a:lnTo>
                    <a:pt x="20" y="89"/>
                  </a:lnTo>
                  <a:lnTo>
                    <a:pt x="20" y="69"/>
                  </a:lnTo>
                  <a:lnTo>
                    <a:pt x="28" y="64"/>
                  </a:lnTo>
                  <a:lnTo>
                    <a:pt x="28" y="72"/>
                  </a:lnTo>
                  <a:lnTo>
                    <a:pt x="28" y="81"/>
                  </a:lnTo>
                  <a:lnTo>
                    <a:pt x="36" y="89"/>
                  </a:lnTo>
                  <a:lnTo>
                    <a:pt x="36" y="97"/>
                  </a:lnTo>
                  <a:lnTo>
                    <a:pt x="42" y="94"/>
                  </a:lnTo>
                  <a:lnTo>
                    <a:pt x="50" y="89"/>
                  </a:lnTo>
                  <a:lnTo>
                    <a:pt x="53" y="89"/>
                  </a:lnTo>
                  <a:lnTo>
                    <a:pt x="45" y="75"/>
                  </a:lnTo>
                  <a:lnTo>
                    <a:pt x="47" y="72"/>
                  </a:lnTo>
                  <a:lnTo>
                    <a:pt x="39" y="61"/>
                  </a:lnTo>
                  <a:lnTo>
                    <a:pt x="34" y="53"/>
                  </a:lnTo>
                  <a:lnTo>
                    <a:pt x="39" y="53"/>
                  </a:lnTo>
                  <a:lnTo>
                    <a:pt x="47" y="44"/>
                  </a:lnTo>
                  <a:lnTo>
                    <a:pt x="59" y="39"/>
                  </a:lnTo>
                  <a:lnTo>
                    <a:pt x="61" y="39"/>
                  </a:lnTo>
                  <a:lnTo>
                    <a:pt x="59" y="33"/>
                  </a:lnTo>
                  <a:lnTo>
                    <a:pt x="53" y="36"/>
                  </a:lnTo>
                  <a:lnTo>
                    <a:pt x="39" y="39"/>
                  </a:lnTo>
                  <a:lnTo>
                    <a:pt x="28" y="44"/>
                  </a:lnTo>
                  <a:lnTo>
                    <a:pt x="17" y="31"/>
                  </a:lnTo>
                  <a:lnTo>
                    <a:pt x="22" y="17"/>
                  </a:lnTo>
                  <a:lnTo>
                    <a:pt x="39" y="19"/>
                  </a:lnTo>
                  <a:lnTo>
                    <a:pt x="59" y="19"/>
                  </a:lnTo>
                  <a:lnTo>
                    <a:pt x="75" y="17"/>
                  </a:lnTo>
                  <a:lnTo>
                    <a:pt x="84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0" name="Freeform 12"/>
            <p:cNvSpPr>
              <a:spLocks/>
            </p:cNvSpPr>
            <p:nvPr/>
          </p:nvSpPr>
          <p:spPr bwMode="auto">
            <a:xfrm>
              <a:off x="4271" y="2836"/>
              <a:ext cx="156" cy="56"/>
            </a:xfrm>
            <a:custGeom>
              <a:avLst/>
              <a:gdLst/>
              <a:ahLst/>
              <a:cxnLst>
                <a:cxn ang="0">
                  <a:pos x="119" y="42"/>
                </a:cxn>
                <a:cxn ang="0">
                  <a:pos x="119" y="39"/>
                </a:cxn>
                <a:cxn ang="0">
                  <a:pos x="119" y="28"/>
                </a:cxn>
                <a:cxn ang="0">
                  <a:pos x="111" y="25"/>
                </a:cxn>
                <a:cxn ang="0">
                  <a:pos x="100" y="25"/>
                </a:cxn>
                <a:cxn ang="0">
                  <a:pos x="97" y="17"/>
                </a:cxn>
                <a:cxn ang="0">
                  <a:pos x="80" y="11"/>
                </a:cxn>
                <a:cxn ang="0">
                  <a:pos x="75" y="5"/>
                </a:cxn>
                <a:cxn ang="0">
                  <a:pos x="69" y="14"/>
                </a:cxn>
                <a:cxn ang="0">
                  <a:pos x="58" y="14"/>
                </a:cxn>
                <a:cxn ang="0">
                  <a:pos x="47" y="14"/>
                </a:cxn>
                <a:cxn ang="0">
                  <a:pos x="44" y="8"/>
                </a:cxn>
                <a:cxn ang="0">
                  <a:pos x="27" y="0"/>
                </a:cxn>
                <a:cxn ang="0">
                  <a:pos x="11" y="0"/>
                </a:cxn>
                <a:cxn ang="0">
                  <a:pos x="5" y="8"/>
                </a:cxn>
                <a:cxn ang="0">
                  <a:pos x="0" y="11"/>
                </a:cxn>
                <a:cxn ang="0">
                  <a:pos x="13" y="14"/>
                </a:cxn>
                <a:cxn ang="0">
                  <a:pos x="13" y="19"/>
                </a:cxn>
                <a:cxn ang="0">
                  <a:pos x="27" y="22"/>
                </a:cxn>
                <a:cxn ang="0">
                  <a:pos x="41" y="25"/>
                </a:cxn>
                <a:cxn ang="0">
                  <a:pos x="52" y="28"/>
                </a:cxn>
                <a:cxn ang="0">
                  <a:pos x="66" y="30"/>
                </a:cxn>
                <a:cxn ang="0">
                  <a:pos x="83" y="33"/>
                </a:cxn>
                <a:cxn ang="0">
                  <a:pos x="100" y="36"/>
                </a:cxn>
                <a:cxn ang="0">
                  <a:pos x="111" y="39"/>
                </a:cxn>
                <a:cxn ang="0">
                  <a:pos x="119" y="42"/>
                </a:cxn>
              </a:cxnLst>
              <a:rect l="0" t="0" r="r" b="b"/>
              <a:pathLst>
                <a:path w="119" h="42">
                  <a:moveTo>
                    <a:pt x="119" y="42"/>
                  </a:moveTo>
                  <a:lnTo>
                    <a:pt x="119" y="39"/>
                  </a:lnTo>
                  <a:lnTo>
                    <a:pt x="119" y="28"/>
                  </a:lnTo>
                  <a:lnTo>
                    <a:pt x="111" y="25"/>
                  </a:lnTo>
                  <a:lnTo>
                    <a:pt x="100" y="25"/>
                  </a:lnTo>
                  <a:lnTo>
                    <a:pt x="97" y="17"/>
                  </a:lnTo>
                  <a:lnTo>
                    <a:pt x="80" y="11"/>
                  </a:lnTo>
                  <a:lnTo>
                    <a:pt x="75" y="5"/>
                  </a:lnTo>
                  <a:lnTo>
                    <a:pt x="69" y="14"/>
                  </a:lnTo>
                  <a:lnTo>
                    <a:pt x="58" y="14"/>
                  </a:lnTo>
                  <a:lnTo>
                    <a:pt x="47" y="14"/>
                  </a:lnTo>
                  <a:lnTo>
                    <a:pt x="44" y="8"/>
                  </a:lnTo>
                  <a:lnTo>
                    <a:pt x="27" y="0"/>
                  </a:lnTo>
                  <a:lnTo>
                    <a:pt x="11" y="0"/>
                  </a:lnTo>
                  <a:lnTo>
                    <a:pt x="5" y="8"/>
                  </a:lnTo>
                  <a:lnTo>
                    <a:pt x="0" y="11"/>
                  </a:lnTo>
                  <a:lnTo>
                    <a:pt x="13" y="14"/>
                  </a:lnTo>
                  <a:lnTo>
                    <a:pt x="13" y="19"/>
                  </a:lnTo>
                  <a:lnTo>
                    <a:pt x="27" y="22"/>
                  </a:lnTo>
                  <a:lnTo>
                    <a:pt x="41" y="25"/>
                  </a:lnTo>
                  <a:lnTo>
                    <a:pt x="52" y="28"/>
                  </a:lnTo>
                  <a:lnTo>
                    <a:pt x="66" y="30"/>
                  </a:lnTo>
                  <a:lnTo>
                    <a:pt x="83" y="33"/>
                  </a:lnTo>
                  <a:lnTo>
                    <a:pt x="100" y="36"/>
                  </a:lnTo>
                  <a:lnTo>
                    <a:pt x="111" y="39"/>
                  </a:lnTo>
                  <a:lnTo>
                    <a:pt x="119" y="4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1" name="Freeform 13"/>
            <p:cNvSpPr>
              <a:spLocks/>
            </p:cNvSpPr>
            <p:nvPr/>
          </p:nvSpPr>
          <p:spPr bwMode="auto">
            <a:xfrm>
              <a:off x="4580" y="2883"/>
              <a:ext cx="66" cy="38"/>
            </a:xfrm>
            <a:custGeom>
              <a:avLst/>
              <a:gdLst/>
              <a:ahLst/>
              <a:cxnLst>
                <a:cxn ang="0">
                  <a:pos x="50" y="0"/>
                </a:cxn>
                <a:cxn ang="0">
                  <a:pos x="30" y="0"/>
                </a:cxn>
                <a:cxn ang="0">
                  <a:pos x="19" y="8"/>
                </a:cxn>
                <a:cxn ang="0">
                  <a:pos x="5" y="14"/>
                </a:cxn>
                <a:cxn ang="0">
                  <a:pos x="0" y="25"/>
                </a:cxn>
                <a:cxn ang="0">
                  <a:pos x="0" y="28"/>
                </a:cxn>
                <a:cxn ang="0">
                  <a:pos x="16" y="20"/>
                </a:cxn>
                <a:cxn ang="0">
                  <a:pos x="33" y="11"/>
                </a:cxn>
                <a:cxn ang="0">
                  <a:pos x="50" y="0"/>
                </a:cxn>
              </a:cxnLst>
              <a:rect l="0" t="0" r="r" b="b"/>
              <a:pathLst>
                <a:path w="50" h="28">
                  <a:moveTo>
                    <a:pt x="50" y="0"/>
                  </a:moveTo>
                  <a:lnTo>
                    <a:pt x="30" y="0"/>
                  </a:lnTo>
                  <a:lnTo>
                    <a:pt x="19" y="8"/>
                  </a:lnTo>
                  <a:lnTo>
                    <a:pt x="5" y="14"/>
                  </a:lnTo>
                  <a:lnTo>
                    <a:pt x="0" y="25"/>
                  </a:lnTo>
                  <a:lnTo>
                    <a:pt x="0" y="28"/>
                  </a:lnTo>
                  <a:lnTo>
                    <a:pt x="16" y="20"/>
                  </a:lnTo>
                  <a:lnTo>
                    <a:pt x="33" y="11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2" name="Freeform 14"/>
            <p:cNvSpPr>
              <a:spLocks/>
            </p:cNvSpPr>
            <p:nvPr/>
          </p:nvSpPr>
          <p:spPr bwMode="auto">
            <a:xfrm>
              <a:off x="4657" y="2679"/>
              <a:ext cx="25" cy="58"/>
            </a:xfrm>
            <a:custGeom>
              <a:avLst/>
              <a:gdLst/>
              <a:ahLst/>
              <a:cxnLst>
                <a:cxn ang="0">
                  <a:pos x="20" y="28"/>
                </a:cxn>
                <a:cxn ang="0">
                  <a:pos x="11" y="17"/>
                </a:cxn>
                <a:cxn ang="0">
                  <a:pos x="17" y="12"/>
                </a:cxn>
                <a:cxn ang="0">
                  <a:pos x="14" y="9"/>
                </a:cxn>
                <a:cxn ang="0">
                  <a:pos x="8" y="12"/>
                </a:cxn>
                <a:cxn ang="0">
                  <a:pos x="6" y="20"/>
                </a:cxn>
                <a:cxn ang="0">
                  <a:pos x="3" y="14"/>
                </a:cxn>
                <a:cxn ang="0">
                  <a:pos x="6" y="6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3" y="20"/>
                </a:cxn>
                <a:cxn ang="0">
                  <a:pos x="3" y="31"/>
                </a:cxn>
                <a:cxn ang="0">
                  <a:pos x="11" y="45"/>
                </a:cxn>
                <a:cxn ang="0">
                  <a:pos x="6" y="25"/>
                </a:cxn>
                <a:cxn ang="0">
                  <a:pos x="20" y="28"/>
                </a:cxn>
              </a:cxnLst>
              <a:rect l="0" t="0" r="r" b="b"/>
              <a:pathLst>
                <a:path w="20" h="45">
                  <a:moveTo>
                    <a:pt x="20" y="28"/>
                  </a:moveTo>
                  <a:lnTo>
                    <a:pt x="11" y="17"/>
                  </a:lnTo>
                  <a:lnTo>
                    <a:pt x="17" y="12"/>
                  </a:lnTo>
                  <a:lnTo>
                    <a:pt x="14" y="9"/>
                  </a:lnTo>
                  <a:lnTo>
                    <a:pt x="8" y="12"/>
                  </a:lnTo>
                  <a:lnTo>
                    <a:pt x="6" y="20"/>
                  </a:lnTo>
                  <a:lnTo>
                    <a:pt x="3" y="14"/>
                  </a:lnTo>
                  <a:lnTo>
                    <a:pt x="6" y="6"/>
                  </a:lnTo>
                  <a:lnTo>
                    <a:pt x="6" y="0"/>
                  </a:lnTo>
                  <a:lnTo>
                    <a:pt x="0" y="9"/>
                  </a:lnTo>
                  <a:lnTo>
                    <a:pt x="3" y="20"/>
                  </a:lnTo>
                  <a:lnTo>
                    <a:pt x="3" y="31"/>
                  </a:lnTo>
                  <a:lnTo>
                    <a:pt x="11" y="45"/>
                  </a:lnTo>
                  <a:lnTo>
                    <a:pt x="6" y="25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3" name="Freeform 15"/>
            <p:cNvSpPr>
              <a:spLocks/>
            </p:cNvSpPr>
            <p:nvPr/>
          </p:nvSpPr>
          <p:spPr bwMode="auto">
            <a:xfrm>
              <a:off x="4664" y="2774"/>
              <a:ext cx="52" cy="19"/>
            </a:xfrm>
            <a:custGeom>
              <a:avLst/>
              <a:gdLst/>
              <a:ahLst/>
              <a:cxnLst>
                <a:cxn ang="0">
                  <a:pos x="39" y="11"/>
                </a:cxn>
                <a:cxn ang="0">
                  <a:pos x="36" y="14"/>
                </a:cxn>
                <a:cxn ang="0">
                  <a:pos x="19" y="8"/>
                </a:cxn>
                <a:cxn ang="0">
                  <a:pos x="8" y="8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0" y="2"/>
                </a:cxn>
                <a:cxn ang="0">
                  <a:pos x="8" y="0"/>
                </a:cxn>
                <a:cxn ang="0">
                  <a:pos x="19" y="2"/>
                </a:cxn>
                <a:cxn ang="0">
                  <a:pos x="30" y="2"/>
                </a:cxn>
                <a:cxn ang="0">
                  <a:pos x="39" y="11"/>
                </a:cxn>
              </a:cxnLst>
              <a:rect l="0" t="0" r="r" b="b"/>
              <a:pathLst>
                <a:path w="39" h="14">
                  <a:moveTo>
                    <a:pt x="39" y="11"/>
                  </a:moveTo>
                  <a:lnTo>
                    <a:pt x="36" y="14"/>
                  </a:lnTo>
                  <a:lnTo>
                    <a:pt x="19" y="8"/>
                  </a:lnTo>
                  <a:lnTo>
                    <a:pt x="8" y="8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2"/>
                  </a:lnTo>
                  <a:lnTo>
                    <a:pt x="8" y="0"/>
                  </a:lnTo>
                  <a:lnTo>
                    <a:pt x="19" y="2"/>
                  </a:lnTo>
                  <a:lnTo>
                    <a:pt x="30" y="2"/>
                  </a:lnTo>
                  <a:lnTo>
                    <a:pt x="39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4" name="Freeform 16"/>
            <p:cNvSpPr>
              <a:spLocks/>
            </p:cNvSpPr>
            <p:nvPr/>
          </p:nvSpPr>
          <p:spPr bwMode="auto">
            <a:xfrm>
              <a:off x="4517" y="2880"/>
              <a:ext cx="56" cy="16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39" y="0"/>
                </a:cxn>
                <a:cxn ang="0">
                  <a:pos x="34" y="3"/>
                </a:cxn>
                <a:cxn ang="0">
                  <a:pos x="28" y="3"/>
                </a:cxn>
                <a:cxn ang="0">
                  <a:pos x="17" y="3"/>
                </a:cxn>
                <a:cxn ang="0">
                  <a:pos x="6" y="0"/>
                </a:cxn>
                <a:cxn ang="0">
                  <a:pos x="0" y="6"/>
                </a:cxn>
                <a:cxn ang="0">
                  <a:pos x="6" y="9"/>
                </a:cxn>
                <a:cxn ang="0">
                  <a:pos x="20" y="9"/>
                </a:cxn>
                <a:cxn ang="0">
                  <a:pos x="31" y="9"/>
                </a:cxn>
                <a:cxn ang="0">
                  <a:pos x="42" y="0"/>
                </a:cxn>
              </a:cxnLst>
              <a:rect l="0" t="0" r="r" b="b"/>
              <a:pathLst>
                <a:path w="42" h="9">
                  <a:moveTo>
                    <a:pt x="42" y="0"/>
                  </a:moveTo>
                  <a:lnTo>
                    <a:pt x="39" y="0"/>
                  </a:lnTo>
                  <a:lnTo>
                    <a:pt x="34" y="3"/>
                  </a:lnTo>
                  <a:lnTo>
                    <a:pt x="28" y="3"/>
                  </a:lnTo>
                  <a:lnTo>
                    <a:pt x="17" y="3"/>
                  </a:lnTo>
                  <a:lnTo>
                    <a:pt x="6" y="0"/>
                  </a:lnTo>
                  <a:lnTo>
                    <a:pt x="0" y="6"/>
                  </a:lnTo>
                  <a:lnTo>
                    <a:pt x="6" y="9"/>
                  </a:lnTo>
                  <a:lnTo>
                    <a:pt x="20" y="9"/>
                  </a:lnTo>
                  <a:lnTo>
                    <a:pt x="31" y="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5" name="Freeform 17"/>
            <p:cNvSpPr>
              <a:spLocks/>
            </p:cNvSpPr>
            <p:nvPr/>
          </p:nvSpPr>
          <p:spPr bwMode="auto">
            <a:xfrm>
              <a:off x="4273" y="2749"/>
              <a:ext cx="27" cy="28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20" y="22"/>
                </a:cxn>
                <a:cxn ang="0">
                  <a:pos x="9" y="17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6" y="3"/>
                </a:cxn>
                <a:cxn ang="0">
                  <a:pos x="9" y="0"/>
                </a:cxn>
                <a:cxn ang="0">
                  <a:pos x="14" y="14"/>
                </a:cxn>
                <a:cxn ang="0">
                  <a:pos x="20" y="17"/>
                </a:cxn>
              </a:cxnLst>
              <a:rect l="0" t="0" r="r" b="b"/>
              <a:pathLst>
                <a:path w="20" h="22">
                  <a:moveTo>
                    <a:pt x="20" y="17"/>
                  </a:moveTo>
                  <a:lnTo>
                    <a:pt x="20" y="22"/>
                  </a:lnTo>
                  <a:lnTo>
                    <a:pt x="9" y="17"/>
                  </a:lnTo>
                  <a:lnTo>
                    <a:pt x="3" y="9"/>
                  </a:lnTo>
                  <a:lnTo>
                    <a:pt x="0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14" y="14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6" name="Freeform 18"/>
            <p:cNvSpPr>
              <a:spLocks/>
            </p:cNvSpPr>
            <p:nvPr/>
          </p:nvSpPr>
          <p:spPr bwMode="auto">
            <a:xfrm>
              <a:off x="4463" y="2875"/>
              <a:ext cx="44" cy="19"/>
            </a:xfrm>
            <a:custGeom>
              <a:avLst/>
              <a:gdLst/>
              <a:ahLst/>
              <a:cxnLst>
                <a:cxn ang="0">
                  <a:pos x="33" y="9"/>
                </a:cxn>
                <a:cxn ang="0">
                  <a:pos x="30" y="6"/>
                </a:cxn>
                <a:cxn ang="0">
                  <a:pos x="28" y="6"/>
                </a:cxn>
                <a:cxn ang="0">
                  <a:pos x="16" y="0"/>
                </a:cxn>
                <a:cxn ang="0">
                  <a:pos x="22" y="9"/>
                </a:cxn>
                <a:cxn ang="0">
                  <a:pos x="14" y="9"/>
                </a:cxn>
                <a:cxn ang="0">
                  <a:pos x="3" y="9"/>
                </a:cxn>
                <a:cxn ang="0">
                  <a:pos x="0" y="14"/>
                </a:cxn>
                <a:cxn ang="0">
                  <a:pos x="11" y="12"/>
                </a:cxn>
                <a:cxn ang="0">
                  <a:pos x="22" y="12"/>
                </a:cxn>
                <a:cxn ang="0">
                  <a:pos x="28" y="12"/>
                </a:cxn>
                <a:cxn ang="0">
                  <a:pos x="33" y="9"/>
                </a:cxn>
              </a:cxnLst>
              <a:rect l="0" t="0" r="r" b="b"/>
              <a:pathLst>
                <a:path w="33" h="14">
                  <a:moveTo>
                    <a:pt x="33" y="9"/>
                  </a:moveTo>
                  <a:lnTo>
                    <a:pt x="30" y="6"/>
                  </a:lnTo>
                  <a:lnTo>
                    <a:pt x="28" y="6"/>
                  </a:lnTo>
                  <a:lnTo>
                    <a:pt x="16" y="0"/>
                  </a:lnTo>
                  <a:lnTo>
                    <a:pt x="22" y="9"/>
                  </a:lnTo>
                  <a:lnTo>
                    <a:pt x="14" y="9"/>
                  </a:lnTo>
                  <a:lnTo>
                    <a:pt x="3" y="9"/>
                  </a:lnTo>
                  <a:lnTo>
                    <a:pt x="0" y="14"/>
                  </a:lnTo>
                  <a:lnTo>
                    <a:pt x="11" y="12"/>
                  </a:lnTo>
                  <a:lnTo>
                    <a:pt x="22" y="12"/>
                  </a:lnTo>
                  <a:lnTo>
                    <a:pt x="28" y="12"/>
                  </a:lnTo>
                  <a:lnTo>
                    <a:pt x="33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7" name="Freeform 19"/>
            <p:cNvSpPr>
              <a:spLocks/>
            </p:cNvSpPr>
            <p:nvPr/>
          </p:nvSpPr>
          <p:spPr bwMode="auto">
            <a:xfrm>
              <a:off x="4503" y="2902"/>
              <a:ext cx="30" cy="17"/>
            </a:xfrm>
            <a:custGeom>
              <a:avLst/>
              <a:gdLst/>
              <a:ahLst/>
              <a:cxnLst>
                <a:cxn ang="0">
                  <a:pos x="23" y="11"/>
                </a:cxn>
                <a:cxn ang="0">
                  <a:pos x="14" y="14"/>
                </a:cxn>
                <a:cxn ang="0">
                  <a:pos x="3" y="6"/>
                </a:cxn>
                <a:cxn ang="0">
                  <a:pos x="0" y="0"/>
                </a:cxn>
                <a:cxn ang="0">
                  <a:pos x="14" y="3"/>
                </a:cxn>
                <a:cxn ang="0">
                  <a:pos x="23" y="11"/>
                </a:cxn>
              </a:cxnLst>
              <a:rect l="0" t="0" r="r" b="b"/>
              <a:pathLst>
                <a:path w="23" h="14">
                  <a:moveTo>
                    <a:pt x="23" y="11"/>
                  </a:moveTo>
                  <a:lnTo>
                    <a:pt x="14" y="14"/>
                  </a:lnTo>
                  <a:lnTo>
                    <a:pt x="3" y="6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3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8" name="Freeform 20"/>
            <p:cNvSpPr>
              <a:spLocks/>
            </p:cNvSpPr>
            <p:nvPr/>
          </p:nvSpPr>
          <p:spPr bwMode="auto">
            <a:xfrm>
              <a:off x="4632" y="2777"/>
              <a:ext cx="20" cy="16"/>
            </a:xfrm>
            <a:custGeom>
              <a:avLst/>
              <a:gdLst/>
              <a:ahLst/>
              <a:cxnLst>
                <a:cxn ang="0">
                  <a:pos x="16" y="6"/>
                </a:cxn>
                <a:cxn ang="0">
                  <a:pos x="8" y="12"/>
                </a:cxn>
                <a:cxn ang="0">
                  <a:pos x="0" y="6"/>
                </a:cxn>
                <a:cxn ang="0">
                  <a:pos x="5" y="0"/>
                </a:cxn>
                <a:cxn ang="0">
                  <a:pos x="16" y="6"/>
                </a:cxn>
              </a:cxnLst>
              <a:rect l="0" t="0" r="r" b="b"/>
              <a:pathLst>
                <a:path w="16" h="12">
                  <a:moveTo>
                    <a:pt x="16" y="6"/>
                  </a:moveTo>
                  <a:lnTo>
                    <a:pt x="8" y="12"/>
                  </a:lnTo>
                  <a:lnTo>
                    <a:pt x="0" y="6"/>
                  </a:lnTo>
                  <a:lnTo>
                    <a:pt x="5" y="0"/>
                  </a:lnTo>
                  <a:lnTo>
                    <a:pt x="16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49" name="Freeform 21"/>
            <p:cNvSpPr>
              <a:spLocks/>
            </p:cNvSpPr>
            <p:nvPr/>
          </p:nvSpPr>
          <p:spPr bwMode="auto">
            <a:xfrm>
              <a:off x="4427" y="2875"/>
              <a:ext cx="22" cy="11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14" y="3"/>
                </a:cxn>
                <a:cxn ang="0">
                  <a:pos x="0" y="0"/>
                </a:cxn>
                <a:cxn ang="0">
                  <a:pos x="8" y="9"/>
                </a:cxn>
                <a:cxn ang="0">
                  <a:pos x="17" y="6"/>
                </a:cxn>
              </a:cxnLst>
              <a:rect l="0" t="0" r="r" b="b"/>
              <a:pathLst>
                <a:path w="17" h="9">
                  <a:moveTo>
                    <a:pt x="17" y="6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8" y="9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0" name="Freeform 22"/>
            <p:cNvSpPr>
              <a:spLocks/>
            </p:cNvSpPr>
            <p:nvPr/>
          </p:nvSpPr>
          <p:spPr bwMode="auto">
            <a:xfrm>
              <a:off x="4135" y="2690"/>
              <a:ext cx="11" cy="19"/>
            </a:xfrm>
            <a:custGeom>
              <a:avLst/>
              <a:gdLst/>
              <a:ahLst/>
              <a:cxnLst>
                <a:cxn ang="0">
                  <a:pos x="8" y="8"/>
                </a:cxn>
                <a:cxn ang="0">
                  <a:pos x="8" y="14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8" y="8"/>
                </a:cxn>
              </a:cxnLst>
              <a:rect l="0" t="0" r="r" b="b"/>
              <a:pathLst>
                <a:path w="8" h="14">
                  <a:moveTo>
                    <a:pt x="8" y="8"/>
                  </a:moveTo>
                  <a:lnTo>
                    <a:pt x="8" y="14"/>
                  </a:lnTo>
                  <a:lnTo>
                    <a:pt x="0" y="3"/>
                  </a:lnTo>
                  <a:lnTo>
                    <a:pt x="2" y="0"/>
                  </a:lnTo>
                  <a:lnTo>
                    <a:pt x="8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1" name="Freeform 23"/>
            <p:cNvSpPr>
              <a:spLocks/>
            </p:cNvSpPr>
            <p:nvPr/>
          </p:nvSpPr>
          <p:spPr bwMode="auto">
            <a:xfrm>
              <a:off x="4451" y="2880"/>
              <a:ext cx="12" cy="16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6" y="0"/>
                </a:cxn>
                <a:cxn ang="0">
                  <a:pos x="0" y="9"/>
                </a:cxn>
                <a:cxn ang="0">
                  <a:pos x="6" y="11"/>
                </a:cxn>
                <a:cxn ang="0">
                  <a:pos x="9" y="3"/>
                </a:cxn>
              </a:cxnLst>
              <a:rect l="0" t="0" r="r" b="b"/>
              <a:pathLst>
                <a:path w="9" h="11">
                  <a:moveTo>
                    <a:pt x="9" y="3"/>
                  </a:moveTo>
                  <a:lnTo>
                    <a:pt x="6" y="0"/>
                  </a:lnTo>
                  <a:lnTo>
                    <a:pt x="0" y="9"/>
                  </a:lnTo>
                  <a:lnTo>
                    <a:pt x="6" y="11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2" name="Freeform 24"/>
            <p:cNvSpPr>
              <a:spLocks/>
            </p:cNvSpPr>
            <p:nvPr/>
          </p:nvSpPr>
          <p:spPr bwMode="auto">
            <a:xfrm>
              <a:off x="4314" y="2772"/>
              <a:ext cx="10" cy="9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5" y="8"/>
                </a:cxn>
                <a:cxn ang="0">
                  <a:pos x="0" y="8"/>
                </a:cxn>
                <a:cxn ang="0">
                  <a:pos x="0" y="0"/>
                </a:cxn>
                <a:cxn ang="0">
                  <a:pos x="8" y="3"/>
                </a:cxn>
              </a:cxnLst>
              <a:rect l="0" t="0" r="r" b="b"/>
              <a:pathLst>
                <a:path w="8" h="8">
                  <a:moveTo>
                    <a:pt x="8" y="3"/>
                  </a:moveTo>
                  <a:lnTo>
                    <a:pt x="5" y="8"/>
                  </a:lnTo>
                  <a:lnTo>
                    <a:pt x="0" y="8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3" name="Freeform 25"/>
            <p:cNvSpPr>
              <a:spLocks/>
            </p:cNvSpPr>
            <p:nvPr/>
          </p:nvSpPr>
          <p:spPr bwMode="auto">
            <a:xfrm>
              <a:off x="4568" y="2808"/>
              <a:ext cx="12" cy="20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9" y="2"/>
                </a:cxn>
                <a:cxn ang="0">
                  <a:pos x="9" y="0"/>
                </a:cxn>
                <a:cxn ang="0">
                  <a:pos x="0" y="16"/>
                </a:cxn>
                <a:cxn ang="0">
                  <a:pos x="9" y="11"/>
                </a:cxn>
              </a:cxnLst>
              <a:rect l="0" t="0" r="r" b="b"/>
              <a:pathLst>
                <a:path w="9" h="16">
                  <a:moveTo>
                    <a:pt x="9" y="11"/>
                  </a:moveTo>
                  <a:lnTo>
                    <a:pt x="9" y="2"/>
                  </a:lnTo>
                  <a:lnTo>
                    <a:pt x="9" y="0"/>
                  </a:lnTo>
                  <a:lnTo>
                    <a:pt x="0" y="16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4" name="Rectangle 26"/>
            <p:cNvSpPr>
              <a:spLocks noChangeArrowheads="1"/>
            </p:cNvSpPr>
            <p:nvPr/>
          </p:nvSpPr>
          <p:spPr bwMode="auto">
            <a:xfrm>
              <a:off x="4769" y="2829"/>
              <a:ext cx="8" cy="8"/>
            </a:xfrm>
            <a:prstGeom prst="rect">
              <a:avLst/>
            </a:prstGeom>
            <a:solidFill>
              <a:srgbClr val="E1E93D"/>
            </a:solidFill>
            <a:ln w="9525">
              <a:solidFill>
                <a:srgbClr val="94949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5" name="Freeform 27"/>
            <p:cNvSpPr>
              <a:spLocks/>
            </p:cNvSpPr>
            <p:nvPr/>
          </p:nvSpPr>
          <p:spPr bwMode="auto">
            <a:xfrm>
              <a:off x="4160" y="2738"/>
              <a:ext cx="11" cy="16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8" y="11"/>
                </a:cxn>
              </a:cxnLst>
              <a:rect l="0" t="0" r="r" b="b"/>
              <a:pathLst>
                <a:path w="8" h="11">
                  <a:moveTo>
                    <a:pt x="8" y="11"/>
                  </a:moveTo>
                  <a:lnTo>
                    <a:pt x="3" y="11"/>
                  </a:lnTo>
                  <a:lnTo>
                    <a:pt x="0" y="0"/>
                  </a:lnTo>
                  <a:lnTo>
                    <a:pt x="8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6" name="Freeform 28"/>
            <p:cNvSpPr>
              <a:spLocks/>
            </p:cNvSpPr>
            <p:nvPr/>
          </p:nvSpPr>
          <p:spPr bwMode="auto">
            <a:xfrm>
              <a:off x="4566" y="2810"/>
              <a:ext cx="7" cy="1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5" y="0"/>
                </a:cxn>
                <a:cxn ang="0">
                  <a:pos x="2" y="0"/>
                </a:cxn>
                <a:cxn ang="0">
                  <a:pos x="0" y="12"/>
                </a:cxn>
                <a:cxn ang="0">
                  <a:pos x="5" y="3"/>
                </a:cxn>
              </a:cxnLst>
              <a:rect l="0" t="0" r="r" b="b"/>
              <a:pathLst>
                <a:path w="5" h="12">
                  <a:moveTo>
                    <a:pt x="5" y="3"/>
                  </a:moveTo>
                  <a:lnTo>
                    <a:pt x="5" y="0"/>
                  </a:lnTo>
                  <a:lnTo>
                    <a:pt x="2" y="0"/>
                  </a:lnTo>
                  <a:lnTo>
                    <a:pt x="0" y="12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7" name="Freeform 29"/>
            <p:cNvSpPr>
              <a:spLocks/>
            </p:cNvSpPr>
            <p:nvPr/>
          </p:nvSpPr>
          <p:spPr bwMode="auto">
            <a:xfrm>
              <a:off x="4602" y="2752"/>
              <a:ext cx="18" cy="1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14" y="3"/>
                </a:cxn>
              </a:cxnLst>
              <a:rect l="0" t="0" r="r" b="b"/>
              <a:pathLst>
                <a:path w="14" h="3">
                  <a:moveTo>
                    <a:pt x="14" y="3"/>
                  </a:moveTo>
                  <a:lnTo>
                    <a:pt x="6" y="0"/>
                  </a:lnTo>
                  <a:lnTo>
                    <a:pt x="0" y="3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8" name="Freeform 30"/>
            <p:cNvSpPr>
              <a:spLocks/>
            </p:cNvSpPr>
            <p:nvPr/>
          </p:nvSpPr>
          <p:spPr bwMode="auto">
            <a:xfrm>
              <a:off x="4765" y="2843"/>
              <a:ext cx="9" cy="1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6" y="3"/>
                </a:cxn>
              </a:cxnLst>
              <a:rect l="0" t="0" r="r" b="b"/>
              <a:pathLst>
                <a:path w="6" h="9">
                  <a:moveTo>
                    <a:pt x="6" y="3"/>
                  </a:moveTo>
                  <a:lnTo>
                    <a:pt x="3" y="9"/>
                  </a:ln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59" name="Freeform 31"/>
            <p:cNvSpPr>
              <a:spLocks/>
            </p:cNvSpPr>
            <p:nvPr/>
          </p:nvSpPr>
          <p:spPr bwMode="auto">
            <a:xfrm>
              <a:off x="4398" y="2855"/>
              <a:ext cx="25" cy="3"/>
            </a:xfrm>
            <a:custGeom>
              <a:avLst/>
              <a:gdLst/>
              <a:ahLst/>
              <a:cxnLst>
                <a:cxn ang="0">
                  <a:pos x="19" y="0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19" y="0"/>
                </a:cxn>
              </a:cxnLst>
              <a:rect l="0" t="0" r="r" b="b"/>
              <a:pathLst>
                <a:path w="19" h="3">
                  <a:moveTo>
                    <a:pt x="19" y="0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0" name="Freeform 32"/>
            <p:cNvSpPr>
              <a:spLocks/>
            </p:cNvSpPr>
            <p:nvPr/>
          </p:nvSpPr>
          <p:spPr bwMode="auto">
            <a:xfrm>
              <a:off x="4423" y="2625"/>
              <a:ext cx="19" cy="14"/>
            </a:xfrm>
            <a:custGeom>
              <a:avLst/>
              <a:gdLst/>
              <a:ahLst/>
              <a:cxnLst>
                <a:cxn ang="0">
                  <a:pos x="9" y="11"/>
                </a:cxn>
                <a:cxn ang="0">
                  <a:pos x="0" y="5"/>
                </a:cxn>
                <a:cxn ang="0">
                  <a:pos x="14" y="0"/>
                </a:cxn>
                <a:cxn ang="0">
                  <a:pos x="11" y="5"/>
                </a:cxn>
                <a:cxn ang="0">
                  <a:pos x="9" y="11"/>
                </a:cxn>
              </a:cxnLst>
              <a:rect l="0" t="0" r="r" b="b"/>
              <a:pathLst>
                <a:path w="14" h="11">
                  <a:moveTo>
                    <a:pt x="9" y="11"/>
                  </a:moveTo>
                  <a:lnTo>
                    <a:pt x="0" y="5"/>
                  </a:lnTo>
                  <a:lnTo>
                    <a:pt x="14" y="0"/>
                  </a:lnTo>
                  <a:lnTo>
                    <a:pt x="11" y="5"/>
                  </a:lnTo>
                  <a:lnTo>
                    <a:pt x="9" y="11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1" name="Rectangle 33"/>
            <p:cNvSpPr>
              <a:spLocks noChangeArrowheads="1"/>
            </p:cNvSpPr>
            <p:nvPr/>
          </p:nvSpPr>
          <p:spPr bwMode="auto">
            <a:xfrm>
              <a:off x="5179" y="2584"/>
              <a:ext cx="3" cy="6"/>
            </a:xfrm>
            <a:prstGeom prst="rect">
              <a:avLst/>
            </a:prstGeom>
            <a:solidFill>
              <a:srgbClr val="E1E93D"/>
            </a:solidFill>
            <a:ln w="9525">
              <a:solidFill>
                <a:srgbClr val="94949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2" name="Freeform 34"/>
            <p:cNvSpPr>
              <a:spLocks/>
            </p:cNvSpPr>
            <p:nvPr/>
          </p:nvSpPr>
          <p:spPr bwMode="auto">
            <a:xfrm>
              <a:off x="5262" y="2614"/>
              <a:ext cx="4" cy="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3" name="Freeform 35"/>
            <p:cNvSpPr>
              <a:spLocks/>
            </p:cNvSpPr>
            <p:nvPr/>
          </p:nvSpPr>
          <p:spPr bwMode="auto">
            <a:xfrm>
              <a:off x="4829" y="2532"/>
              <a:ext cx="4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4" name="Freeform 36"/>
            <p:cNvSpPr>
              <a:spLocks/>
            </p:cNvSpPr>
            <p:nvPr/>
          </p:nvSpPr>
          <p:spPr bwMode="auto">
            <a:xfrm>
              <a:off x="4350" y="2584"/>
              <a:ext cx="165" cy="117"/>
            </a:xfrm>
            <a:custGeom>
              <a:avLst/>
              <a:gdLst/>
              <a:ahLst/>
              <a:cxnLst>
                <a:cxn ang="0">
                  <a:pos x="91" y="0"/>
                </a:cxn>
                <a:cxn ang="0">
                  <a:pos x="100" y="6"/>
                </a:cxn>
                <a:cxn ang="0">
                  <a:pos x="100" y="14"/>
                </a:cxn>
                <a:cxn ang="0">
                  <a:pos x="105" y="14"/>
                </a:cxn>
                <a:cxn ang="0">
                  <a:pos x="105" y="17"/>
                </a:cxn>
                <a:cxn ang="0">
                  <a:pos x="108" y="17"/>
                </a:cxn>
                <a:cxn ang="0">
                  <a:pos x="125" y="25"/>
                </a:cxn>
                <a:cxn ang="0">
                  <a:pos x="111" y="28"/>
                </a:cxn>
                <a:cxn ang="0">
                  <a:pos x="114" y="36"/>
                </a:cxn>
                <a:cxn ang="0">
                  <a:pos x="105" y="39"/>
                </a:cxn>
                <a:cxn ang="0">
                  <a:pos x="102" y="42"/>
                </a:cxn>
                <a:cxn ang="0">
                  <a:pos x="91" y="39"/>
                </a:cxn>
                <a:cxn ang="0">
                  <a:pos x="80" y="39"/>
                </a:cxn>
                <a:cxn ang="0">
                  <a:pos x="77" y="47"/>
                </a:cxn>
                <a:cxn ang="0">
                  <a:pos x="72" y="59"/>
                </a:cxn>
                <a:cxn ang="0">
                  <a:pos x="69" y="67"/>
                </a:cxn>
                <a:cxn ang="0">
                  <a:pos x="64" y="81"/>
                </a:cxn>
                <a:cxn ang="0">
                  <a:pos x="52" y="84"/>
                </a:cxn>
                <a:cxn ang="0">
                  <a:pos x="36" y="81"/>
                </a:cxn>
                <a:cxn ang="0">
                  <a:pos x="33" y="86"/>
                </a:cxn>
                <a:cxn ang="0">
                  <a:pos x="14" y="89"/>
                </a:cxn>
                <a:cxn ang="0">
                  <a:pos x="2" y="81"/>
                </a:cxn>
                <a:cxn ang="0">
                  <a:pos x="0" y="72"/>
                </a:cxn>
                <a:cxn ang="0">
                  <a:pos x="11" y="78"/>
                </a:cxn>
                <a:cxn ang="0">
                  <a:pos x="19" y="84"/>
                </a:cxn>
                <a:cxn ang="0">
                  <a:pos x="16" y="81"/>
                </a:cxn>
                <a:cxn ang="0">
                  <a:pos x="19" y="78"/>
                </a:cxn>
                <a:cxn ang="0">
                  <a:pos x="22" y="72"/>
                </a:cxn>
                <a:cxn ang="0">
                  <a:pos x="22" y="67"/>
                </a:cxn>
                <a:cxn ang="0">
                  <a:pos x="22" y="64"/>
                </a:cxn>
                <a:cxn ang="0">
                  <a:pos x="30" y="61"/>
                </a:cxn>
                <a:cxn ang="0">
                  <a:pos x="41" y="56"/>
                </a:cxn>
                <a:cxn ang="0">
                  <a:pos x="47" y="45"/>
                </a:cxn>
                <a:cxn ang="0">
                  <a:pos x="55" y="36"/>
                </a:cxn>
                <a:cxn ang="0">
                  <a:pos x="64" y="42"/>
                </a:cxn>
                <a:cxn ang="0">
                  <a:pos x="66" y="36"/>
                </a:cxn>
                <a:cxn ang="0">
                  <a:pos x="69" y="31"/>
                </a:cxn>
                <a:cxn ang="0">
                  <a:pos x="72" y="39"/>
                </a:cxn>
                <a:cxn ang="0">
                  <a:pos x="72" y="34"/>
                </a:cxn>
                <a:cxn ang="0">
                  <a:pos x="75" y="28"/>
                </a:cxn>
                <a:cxn ang="0">
                  <a:pos x="72" y="25"/>
                </a:cxn>
                <a:cxn ang="0">
                  <a:pos x="75" y="20"/>
                </a:cxn>
                <a:cxn ang="0">
                  <a:pos x="83" y="11"/>
                </a:cxn>
                <a:cxn ang="0">
                  <a:pos x="89" y="0"/>
                </a:cxn>
                <a:cxn ang="0">
                  <a:pos x="89" y="3"/>
                </a:cxn>
                <a:cxn ang="0">
                  <a:pos x="91" y="0"/>
                </a:cxn>
              </a:cxnLst>
              <a:rect l="0" t="0" r="r" b="b"/>
              <a:pathLst>
                <a:path w="125" h="89">
                  <a:moveTo>
                    <a:pt x="91" y="0"/>
                  </a:moveTo>
                  <a:lnTo>
                    <a:pt x="100" y="6"/>
                  </a:lnTo>
                  <a:lnTo>
                    <a:pt x="100" y="14"/>
                  </a:lnTo>
                  <a:lnTo>
                    <a:pt x="105" y="14"/>
                  </a:lnTo>
                  <a:lnTo>
                    <a:pt x="105" y="17"/>
                  </a:lnTo>
                  <a:lnTo>
                    <a:pt x="108" y="17"/>
                  </a:lnTo>
                  <a:lnTo>
                    <a:pt x="125" y="25"/>
                  </a:lnTo>
                  <a:lnTo>
                    <a:pt x="111" y="28"/>
                  </a:lnTo>
                  <a:lnTo>
                    <a:pt x="114" y="36"/>
                  </a:lnTo>
                  <a:lnTo>
                    <a:pt x="105" y="39"/>
                  </a:lnTo>
                  <a:lnTo>
                    <a:pt x="102" y="42"/>
                  </a:lnTo>
                  <a:lnTo>
                    <a:pt x="91" y="39"/>
                  </a:lnTo>
                  <a:lnTo>
                    <a:pt x="80" y="39"/>
                  </a:lnTo>
                  <a:lnTo>
                    <a:pt x="77" y="47"/>
                  </a:lnTo>
                  <a:lnTo>
                    <a:pt x="72" y="59"/>
                  </a:lnTo>
                  <a:lnTo>
                    <a:pt x="69" y="67"/>
                  </a:lnTo>
                  <a:lnTo>
                    <a:pt x="64" y="81"/>
                  </a:lnTo>
                  <a:lnTo>
                    <a:pt x="52" y="84"/>
                  </a:lnTo>
                  <a:lnTo>
                    <a:pt x="36" y="81"/>
                  </a:lnTo>
                  <a:lnTo>
                    <a:pt x="33" y="86"/>
                  </a:lnTo>
                  <a:lnTo>
                    <a:pt x="14" y="89"/>
                  </a:lnTo>
                  <a:lnTo>
                    <a:pt x="2" y="81"/>
                  </a:lnTo>
                  <a:lnTo>
                    <a:pt x="0" y="72"/>
                  </a:lnTo>
                  <a:lnTo>
                    <a:pt x="11" y="78"/>
                  </a:lnTo>
                  <a:lnTo>
                    <a:pt x="19" y="84"/>
                  </a:lnTo>
                  <a:lnTo>
                    <a:pt x="16" y="81"/>
                  </a:lnTo>
                  <a:lnTo>
                    <a:pt x="19" y="78"/>
                  </a:lnTo>
                  <a:lnTo>
                    <a:pt x="22" y="72"/>
                  </a:lnTo>
                  <a:lnTo>
                    <a:pt x="22" y="67"/>
                  </a:lnTo>
                  <a:lnTo>
                    <a:pt x="22" y="64"/>
                  </a:lnTo>
                  <a:lnTo>
                    <a:pt x="30" y="61"/>
                  </a:lnTo>
                  <a:lnTo>
                    <a:pt x="41" y="56"/>
                  </a:lnTo>
                  <a:lnTo>
                    <a:pt x="47" y="45"/>
                  </a:lnTo>
                  <a:lnTo>
                    <a:pt x="55" y="36"/>
                  </a:lnTo>
                  <a:lnTo>
                    <a:pt x="64" y="42"/>
                  </a:lnTo>
                  <a:lnTo>
                    <a:pt x="66" y="36"/>
                  </a:lnTo>
                  <a:lnTo>
                    <a:pt x="69" y="31"/>
                  </a:lnTo>
                  <a:lnTo>
                    <a:pt x="72" y="39"/>
                  </a:lnTo>
                  <a:lnTo>
                    <a:pt x="72" y="34"/>
                  </a:lnTo>
                  <a:lnTo>
                    <a:pt x="75" y="28"/>
                  </a:lnTo>
                  <a:lnTo>
                    <a:pt x="72" y="25"/>
                  </a:lnTo>
                  <a:lnTo>
                    <a:pt x="75" y="20"/>
                  </a:lnTo>
                  <a:lnTo>
                    <a:pt x="83" y="11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9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5" name="Freeform 37"/>
            <p:cNvSpPr>
              <a:spLocks/>
            </p:cNvSpPr>
            <p:nvPr/>
          </p:nvSpPr>
          <p:spPr bwMode="auto">
            <a:xfrm>
              <a:off x="4183" y="2592"/>
              <a:ext cx="72" cy="105"/>
            </a:xfrm>
            <a:custGeom>
              <a:avLst/>
              <a:gdLst/>
              <a:ahLst/>
              <a:cxnLst>
                <a:cxn ang="0">
                  <a:pos x="47" y="78"/>
                </a:cxn>
                <a:cxn ang="0">
                  <a:pos x="33" y="66"/>
                </a:cxn>
                <a:cxn ang="0">
                  <a:pos x="16" y="55"/>
                </a:cxn>
                <a:cxn ang="0">
                  <a:pos x="11" y="39"/>
                </a:cxn>
                <a:cxn ang="0">
                  <a:pos x="5" y="19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11" y="5"/>
                </a:cxn>
                <a:cxn ang="0">
                  <a:pos x="11" y="11"/>
                </a:cxn>
                <a:cxn ang="0">
                  <a:pos x="19" y="11"/>
                </a:cxn>
                <a:cxn ang="0">
                  <a:pos x="25" y="5"/>
                </a:cxn>
                <a:cxn ang="0">
                  <a:pos x="33" y="14"/>
                </a:cxn>
                <a:cxn ang="0">
                  <a:pos x="41" y="22"/>
                </a:cxn>
                <a:cxn ang="0">
                  <a:pos x="44" y="36"/>
                </a:cxn>
                <a:cxn ang="0">
                  <a:pos x="44" y="50"/>
                </a:cxn>
                <a:cxn ang="0">
                  <a:pos x="50" y="64"/>
                </a:cxn>
                <a:cxn ang="0">
                  <a:pos x="55" y="75"/>
                </a:cxn>
                <a:cxn ang="0">
                  <a:pos x="53" y="72"/>
                </a:cxn>
                <a:cxn ang="0">
                  <a:pos x="47" y="78"/>
                </a:cxn>
              </a:cxnLst>
              <a:rect l="0" t="0" r="r" b="b"/>
              <a:pathLst>
                <a:path w="55" h="78">
                  <a:moveTo>
                    <a:pt x="47" y="78"/>
                  </a:moveTo>
                  <a:lnTo>
                    <a:pt x="33" y="66"/>
                  </a:lnTo>
                  <a:lnTo>
                    <a:pt x="16" y="55"/>
                  </a:lnTo>
                  <a:lnTo>
                    <a:pt x="11" y="39"/>
                  </a:lnTo>
                  <a:lnTo>
                    <a:pt x="5" y="19"/>
                  </a:lnTo>
                  <a:lnTo>
                    <a:pt x="0" y="3"/>
                  </a:lnTo>
                  <a:lnTo>
                    <a:pt x="0" y="0"/>
                  </a:lnTo>
                  <a:lnTo>
                    <a:pt x="11" y="5"/>
                  </a:lnTo>
                  <a:lnTo>
                    <a:pt x="11" y="11"/>
                  </a:lnTo>
                  <a:lnTo>
                    <a:pt x="19" y="11"/>
                  </a:lnTo>
                  <a:lnTo>
                    <a:pt x="25" y="5"/>
                  </a:lnTo>
                  <a:lnTo>
                    <a:pt x="33" y="14"/>
                  </a:lnTo>
                  <a:lnTo>
                    <a:pt x="41" y="22"/>
                  </a:lnTo>
                  <a:lnTo>
                    <a:pt x="44" y="36"/>
                  </a:lnTo>
                  <a:lnTo>
                    <a:pt x="44" y="50"/>
                  </a:lnTo>
                  <a:lnTo>
                    <a:pt x="50" y="64"/>
                  </a:lnTo>
                  <a:lnTo>
                    <a:pt x="55" y="75"/>
                  </a:lnTo>
                  <a:lnTo>
                    <a:pt x="53" y="72"/>
                  </a:lnTo>
                  <a:lnTo>
                    <a:pt x="47" y="7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6" name="Freeform 38"/>
            <p:cNvSpPr>
              <a:spLocks/>
            </p:cNvSpPr>
            <p:nvPr/>
          </p:nvSpPr>
          <p:spPr bwMode="auto">
            <a:xfrm>
              <a:off x="5364" y="2569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7" name="Freeform 39"/>
            <p:cNvSpPr>
              <a:spLocks/>
            </p:cNvSpPr>
            <p:nvPr/>
          </p:nvSpPr>
          <p:spPr bwMode="auto">
            <a:xfrm>
              <a:off x="5336" y="2730"/>
              <a:ext cx="3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8" name="Freeform 40"/>
            <p:cNvSpPr>
              <a:spLocks/>
            </p:cNvSpPr>
            <p:nvPr/>
          </p:nvSpPr>
          <p:spPr bwMode="auto">
            <a:xfrm>
              <a:off x="4769" y="2569"/>
              <a:ext cx="5" cy="9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0"/>
                </a:cxn>
                <a:cxn ang="0">
                  <a:pos x="3" y="3"/>
                </a:cxn>
                <a:cxn ang="0">
                  <a:pos x="3" y="6"/>
                </a:cxn>
                <a:cxn ang="0">
                  <a:pos x="0" y="3"/>
                </a:cxn>
                <a:cxn ang="0">
                  <a:pos x="3" y="3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3" y="0"/>
                  </a:lnTo>
                  <a:lnTo>
                    <a:pt x="3" y="3"/>
                  </a:lnTo>
                  <a:lnTo>
                    <a:pt x="3" y="6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69" name="Freeform 41"/>
            <p:cNvSpPr>
              <a:spLocks/>
            </p:cNvSpPr>
            <p:nvPr/>
          </p:nvSpPr>
          <p:spPr bwMode="auto">
            <a:xfrm>
              <a:off x="4769" y="2578"/>
              <a:ext cx="5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0" name="Freeform 42"/>
            <p:cNvSpPr>
              <a:spLocks/>
            </p:cNvSpPr>
            <p:nvPr/>
          </p:nvSpPr>
          <p:spPr bwMode="auto">
            <a:xfrm>
              <a:off x="4765" y="2581"/>
              <a:ext cx="4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1" name="Freeform 43"/>
            <p:cNvSpPr>
              <a:spLocks/>
            </p:cNvSpPr>
            <p:nvPr/>
          </p:nvSpPr>
          <p:spPr bwMode="auto">
            <a:xfrm>
              <a:off x="4880" y="2772"/>
              <a:ext cx="167" cy="157"/>
            </a:xfrm>
            <a:custGeom>
              <a:avLst/>
              <a:gdLst/>
              <a:ahLst/>
              <a:cxnLst>
                <a:cxn ang="0">
                  <a:pos x="127" y="114"/>
                </a:cxn>
                <a:cxn ang="0">
                  <a:pos x="122" y="117"/>
                </a:cxn>
                <a:cxn ang="0">
                  <a:pos x="125" y="119"/>
                </a:cxn>
                <a:cxn ang="0">
                  <a:pos x="116" y="117"/>
                </a:cxn>
                <a:cxn ang="0">
                  <a:pos x="102" y="114"/>
                </a:cxn>
                <a:cxn ang="0">
                  <a:pos x="91" y="111"/>
                </a:cxn>
                <a:cxn ang="0">
                  <a:pos x="83" y="103"/>
                </a:cxn>
                <a:cxn ang="0">
                  <a:pos x="77" y="97"/>
                </a:cxn>
                <a:cxn ang="0">
                  <a:pos x="72" y="89"/>
                </a:cxn>
                <a:cxn ang="0">
                  <a:pos x="64" y="78"/>
                </a:cxn>
                <a:cxn ang="0">
                  <a:pos x="47" y="72"/>
                </a:cxn>
                <a:cxn ang="0">
                  <a:pos x="47" y="75"/>
                </a:cxn>
                <a:cxn ang="0">
                  <a:pos x="39" y="72"/>
                </a:cxn>
                <a:cxn ang="0">
                  <a:pos x="39" y="80"/>
                </a:cxn>
                <a:cxn ang="0">
                  <a:pos x="33" y="80"/>
                </a:cxn>
                <a:cxn ang="0">
                  <a:pos x="36" y="83"/>
                </a:cxn>
                <a:cxn ang="0">
                  <a:pos x="19" y="83"/>
                </a:cxn>
                <a:cxn ang="0">
                  <a:pos x="33" y="92"/>
                </a:cxn>
                <a:cxn ang="0">
                  <a:pos x="25" y="97"/>
                </a:cxn>
                <a:cxn ang="0">
                  <a:pos x="14" y="97"/>
                </a:cxn>
                <a:cxn ang="0">
                  <a:pos x="0" y="97"/>
                </a:cxn>
                <a:cxn ang="0">
                  <a:pos x="2" y="83"/>
                </a:cxn>
                <a:cxn ang="0">
                  <a:pos x="2" y="72"/>
                </a:cxn>
                <a:cxn ang="0">
                  <a:pos x="2" y="61"/>
                </a:cxn>
                <a:cxn ang="0">
                  <a:pos x="5" y="47"/>
                </a:cxn>
                <a:cxn ang="0">
                  <a:pos x="5" y="36"/>
                </a:cxn>
                <a:cxn ang="0">
                  <a:pos x="5" y="25"/>
                </a:cxn>
                <a:cxn ang="0">
                  <a:pos x="5" y="11"/>
                </a:cxn>
                <a:cxn ang="0">
                  <a:pos x="8" y="0"/>
                </a:cxn>
                <a:cxn ang="0">
                  <a:pos x="19" y="5"/>
                </a:cxn>
                <a:cxn ang="0">
                  <a:pos x="33" y="11"/>
                </a:cxn>
                <a:cxn ang="0">
                  <a:pos x="44" y="17"/>
                </a:cxn>
                <a:cxn ang="0">
                  <a:pos x="58" y="22"/>
                </a:cxn>
                <a:cxn ang="0">
                  <a:pos x="69" y="36"/>
                </a:cxn>
                <a:cxn ang="0">
                  <a:pos x="69" y="42"/>
                </a:cxn>
                <a:cxn ang="0">
                  <a:pos x="80" y="47"/>
                </a:cxn>
                <a:cxn ang="0">
                  <a:pos x="91" y="53"/>
                </a:cxn>
                <a:cxn ang="0">
                  <a:pos x="94" y="61"/>
                </a:cxn>
                <a:cxn ang="0">
                  <a:pos x="80" y="64"/>
                </a:cxn>
                <a:cxn ang="0">
                  <a:pos x="89" y="75"/>
                </a:cxn>
                <a:cxn ang="0">
                  <a:pos x="97" y="83"/>
                </a:cxn>
                <a:cxn ang="0">
                  <a:pos x="102" y="97"/>
                </a:cxn>
                <a:cxn ang="0">
                  <a:pos x="111" y="97"/>
                </a:cxn>
                <a:cxn ang="0">
                  <a:pos x="108" y="103"/>
                </a:cxn>
                <a:cxn ang="0">
                  <a:pos x="116" y="106"/>
                </a:cxn>
                <a:cxn ang="0">
                  <a:pos x="116" y="108"/>
                </a:cxn>
                <a:cxn ang="0">
                  <a:pos x="127" y="114"/>
                </a:cxn>
              </a:cxnLst>
              <a:rect l="0" t="0" r="r" b="b"/>
              <a:pathLst>
                <a:path w="127" h="119">
                  <a:moveTo>
                    <a:pt x="127" y="114"/>
                  </a:moveTo>
                  <a:lnTo>
                    <a:pt x="122" y="117"/>
                  </a:lnTo>
                  <a:lnTo>
                    <a:pt x="125" y="119"/>
                  </a:lnTo>
                  <a:lnTo>
                    <a:pt x="116" y="117"/>
                  </a:lnTo>
                  <a:lnTo>
                    <a:pt x="102" y="114"/>
                  </a:lnTo>
                  <a:lnTo>
                    <a:pt x="91" y="111"/>
                  </a:lnTo>
                  <a:lnTo>
                    <a:pt x="83" y="103"/>
                  </a:lnTo>
                  <a:lnTo>
                    <a:pt x="77" y="97"/>
                  </a:lnTo>
                  <a:lnTo>
                    <a:pt x="72" y="89"/>
                  </a:lnTo>
                  <a:lnTo>
                    <a:pt x="64" y="78"/>
                  </a:lnTo>
                  <a:lnTo>
                    <a:pt x="47" y="72"/>
                  </a:lnTo>
                  <a:lnTo>
                    <a:pt x="47" y="75"/>
                  </a:lnTo>
                  <a:lnTo>
                    <a:pt x="39" y="72"/>
                  </a:lnTo>
                  <a:lnTo>
                    <a:pt x="39" y="80"/>
                  </a:lnTo>
                  <a:lnTo>
                    <a:pt x="33" y="80"/>
                  </a:lnTo>
                  <a:lnTo>
                    <a:pt x="36" y="83"/>
                  </a:lnTo>
                  <a:lnTo>
                    <a:pt x="19" y="83"/>
                  </a:lnTo>
                  <a:lnTo>
                    <a:pt x="33" y="92"/>
                  </a:lnTo>
                  <a:lnTo>
                    <a:pt x="25" y="97"/>
                  </a:lnTo>
                  <a:lnTo>
                    <a:pt x="14" y="97"/>
                  </a:lnTo>
                  <a:lnTo>
                    <a:pt x="0" y="97"/>
                  </a:lnTo>
                  <a:lnTo>
                    <a:pt x="2" y="83"/>
                  </a:lnTo>
                  <a:lnTo>
                    <a:pt x="2" y="72"/>
                  </a:lnTo>
                  <a:lnTo>
                    <a:pt x="2" y="61"/>
                  </a:lnTo>
                  <a:lnTo>
                    <a:pt x="5" y="47"/>
                  </a:lnTo>
                  <a:lnTo>
                    <a:pt x="5" y="36"/>
                  </a:lnTo>
                  <a:lnTo>
                    <a:pt x="5" y="25"/>
                  </a:lnTo>
                  <a:lnTo>
                    <a:pt x="5" y="11"/>
                  </a:lnTo>
                  <a:lnTo>
                    <a:pt x="8" y="0"/>
                  </a:lnTo>
                  <a:lnTo>
                    <a:pt x="19" y="5"/>
                  </a:lnTo>
                  <a:lnTo>
                    <a:pt x="33" y="11"/>
                  </a:lnTo>
                  <a:lnTo>
                    <a:pt x="44" y="17"/>
                  </a:lnTo>
                  <a:lnTo>
                    <a:pt x="58" y="22"/>
                  </a:lnTo>
                  <a:lnTo>
                    <a:pt x="69" y="36"/>
                  </a:lnTo>
                  <a:lnTo>
                    <a:pt x="69" y="42"/>
                  </a:lnTo>
                  <a:lnTo>
                    <a:pt x="80" y="47"/>
                  </a:lnTo>
                  <a:lnTo>
                    <a:pt x="91" y="53"/>
                  </a:lnTo>
                  <a:lnTo>
                    <a:pt x="94" y="61"/>
                  </a:lnTo>
                  <a:lnTo>
                    <a:pt x="80" y="64"/>
                  </a:lnTo>
                  <a:lnTo>
                    <a:pt x="89" y="75"/>
                  </a:lnTo>
                  <a:lnTo>
                    <a:pt x="97" y="83"/>
                  </a:lnTo>
                  <a:lnTo>
                    <a:pt x="102" y="97"/>
                  </a:lnTo>
                  <a:lnTo>
                    <a:pt x="111" y="97"/>
                  </a:lnTo>
                  <a:lnTo>
                    <a:pt x="108" y="103"/>
                  </a:lnTo>
                  <a:lnTo>
                    <a:pt x="116" y="106"/>
                  </a:lnTo>
                  <a:lnTo>
                    <a:pt x="116" y="108"/>
                  </a:lnTo>
                  <a:lnTo>
                    <a:pt x="127" y="1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2" name="Freeform 44"/>
            <p:cNvSpPr>
              <a:spLocks/>
            </p:cNvSpPr>
            <p:nvPr/>
          </p:nvSpPr>
          <p:spPr bwMode="auto">
            <a:xfrm>
              <a:off x="5014" y="2803"/>
              <a:ext cx="69" cy="40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50" y="11"/>
                </a:cxn>
                <a:cxn ang="0">
                  <a:pos x="48" y="14"/>
                </a:cxn>
                <a:cxn ang="0">
                  <a:pos x="48" y="17"/>
                </a:cxn>
                <a:cxn ang="0">
                  <a:pos x="39" y="22"/>
                </a:cxn>
                <a:cxn ang="0">
                  <a:pos x="20" y="30"/>
                </a:cxn>
                <a:cxn ang="0">
                  <a:pos x="12" y="28"/>
                </a:cxn>
                <a:cxn ang="0">
                  <a:pos x="3" y="22"/>
                </a:cxn>
                <a:cxn ang="0">
                  <a:pos x="0" y="17"/>
                </a:cxn>
                <a:cxn ang="0">
                  <a:pos x="17" y="19"/>
                </a:cxn>
                <a:cxn ang="0">
                  <a:pos x="23" y="11"/>
                </a:cxn>
                <a:cxn ang="0">
                  <a:pos x="23" y="14"/>
                </a:cxn>
                <a:cxn ang="0">
                  <a:pos x="28" y="19"/>
                </a:cxn>
                <a:cxn ang="0">
                  <a:pos x="42" y="8"/>
                </a:cxn>
                <a:cxn ang="0">
                  <a:pos x="42" y="0"/>
                </a:cxn>
                <a:cxn ang="0">
                  <a:pos x="48" y="0"/>
                </a:cxn>
                <a:cxn ang="0">
                  <a:pos x="53" y="0"/>
                </a:cxn>
              </a:cxnLst>
              <a:rect l="0" t="0" r="r" b="b"/>
              <a:pathLst>
                <a:path w="53" h="30">
                  <a:moveTo>
                    <a:pt x="53" y="0"/>
                  </a:moveTo>
                  <a:lnTo>
                    <a:pt x="50" y="11"/>
                  </a:lnTo>
                  <a:lnTo>
                    <a:pt x="48" y="14"/>
                  </a:lnTo>
                  <a:lnTo>
                    <a:pt x="48" y="17"/>
                  </a:lnTo>
                  <a:lnTo>
                    <a:pt x="39" y="22"/>
                  </a:lnTo>
                  <a:lnTo>
                    <a:pt x="20" y="30"/>
                  </a:lnTo>
                  <a:lnTo>
                    <a:pt x="12" y="28"/>
                  </a:lnTo>
                  <a:lnTo>
                    <a:pt x="3" y="22"/>
                  </a:lnTo>
                  <a:lnTo>
                    <a:pt x="0" y="17"/>
                  </a:lnTo>
                  <a:lnTo>
                    <a:pt x="17" y="19"/>
                  </a:lnTo>
                  <a:lnTo>
                    <a:pt x="23" y="11"/>
                  </a:lnTo>
                  <a:lnTo>
                    <a:pt x="23" y="14"/>
                  </a:lnTo>
                  <a:lnTo>
                    <a:pt x="28" y="19"/>
                  </a:lnTo>
                  <a:lnTo>
                    <a:pt x="42" y="8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3" name="Freeform 45"/>
            <p:cNvSpPr>
              <a:spLocks/>
            </p:cNvSpPr>
            <p:nvPr/>
          </p:nvSpPr>
          <p:spPr bwMode="auto">
            <a:xfrm>
              <a:off x="5124" y="2826"/>
              <a:ext cx="19" cy="27"/>
            </a:xfrm>
            <a:custGeom>
              <a:avLst/>
              <a:gdLst/>
              <a:ahLst/>
              <a:cxnLst>
                <a:cxn ang="0">
                  <a:pos x="14" y="19"/>
                </a:cxn>
                <a:cxn ang="0">
                  <a:pos x="11" y="22"/>
                </a:cxn>
                <a:cxn ang="0">
                  <a:pos x="3" y="11"/>
                </a:cxn>
                <a:cxn ang="0">
                  <a:pos x="0" y="0"/>
                </a:cxn>
                <a:cxn ang="0">
                  <a:pos x="5" y="8"/>
                </a:cxn>
                <a:cxn ang="0">
                  <a:pos x="14" y="19"/>
                </a:cxn>
              </a:cxnLst>
              <a:rect l="0" t="0" r="r" b="b"/>
              <a:pathLst>
                <a:path w="14" h="22">
                  <a:moveTo>
                    <a:pt x="14" y="19"/>
                  </a:moveTo>
                  <a:lnTo>
                    <a:pt x="11" y="22"/>
                  </a:lnTo>
                  <a:lnTo>
                    <a:pt x="3" y="11"/>
                  </a:lnTo>
                  <a:lnTo>
                    <a:pt x="0" y="0"/>
                  </a:lnTo>
                  <a:lnTo>
                    <a:pt x="5" y="8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4" name="Freeform 46"/>
            <p:cNvSpPr>
              <a:spLocks/>
            </p:cNvSpPr>
            <p:nvPr/>
          </p:nvSpPr>
          <p:spPr bwMode="auto">
            <a:xfrm>
              <a:off x="5059" y="2772"/>
              <a:ext cx="36" cy="41"/>
            </a:xfrm>
            <a:custGeom>
              <a:avLst/>
              <a:gdLst/>
              <a:ahLst/>
              <a:cxnLst>
                <a:cxn ang="0">
                  <a:pos x="28" y="25"/>
                </a:cxn>
                <a:cxn ang="0">
                  <a:pos x="25" y="30"/>
                </a:cxn>
                <a:cxn ang="0">
                  <a:pos x="16" y="14"/>
                </a:cxn>
                <a:cxn ang="0">
                  <a:pos x="8" y="8"/>
                </a:cxn>
                <a:cxn ang="0">
                  <a:pos x="0" y="0"/>
                </a:cxn>
                <a:cxn ang="0">
                  <a:pos x="11" y="8"/>
                </a:cxn>
                <a:cxn ang="0">
                  <a:pos x="22" y="17"/>
                </a:cxn>
                <a:cxn ang="0">
                  <a:pos x="28" y="25"/>
                </a:cxn>
              </a:cxnLst>
              <a:rect l="0" t="0" r="r" b="b"/>
              <a:pathLst>
                <a:path w="28" h="30">
                  <a:moveTo>
                    <a:pt x="28" y="25"/>
                  </a:moveTo>
                  <a:lnTo>
                    <a:pt x="25" y="30"/>
                  </a:lnTo>
                  <a:lnTo>
                    <a:pt x="16" y="14"/>
                  </a:lnTo>
                  <a:lnTo>
                    <a:pt x="8" y="8"/>
                  </a:lnTo>
                  <a:lnTo>
                    <a:pt x="0" y="0"/>
                  </a:lnTo>
                  <a:lnTo>
                    <a:pt x="11" y="8"/>
                  </a:lnTo>
                  <a:lnTo>
                    <a:pt x="22" y="17"/>
                  </a:lnTo>
                  <a:lnTo>
                    <a:pt x="28" y="2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5" name="Freeform 47"/>
            <p:cNvSpPr>
              <a:spLocks/>
            </p:cNvSpPr>
            <p:nvPr/>
          </p:nvSpPr>
          <p:spPr bwMode="auto">
            <a:xfrm>
              <a:off x="5050" y="2910"/>
              <a:ext cx="4" cy="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6" name="Rectangle 48"/>
            <p:cNvSpPr>
              <a:spLocks noChangeArrowheads="1"/>
            </p:cNvSpPr>
            <p:nvPr/>
          </p:nvSpPr>
          <p:spPr bwMode="auto">
            <a:xfrm>
              <a:off x="4946" y="2419"/>
              <a:ext cx="2" cy="5"/>
            </a:xfrm>
            <a:prstGeom prst="rect">
              <a:avLst/>
            </a:prstGeom>
            <a:solidFill>
              <a:srgbClr val="E1E93D"/>
            </a:solidFill>
            <a:ln w="9525">
              <a:solidFill>
                <a:srgbClr val="94949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7" name="Freeform 49"/>
            <p:cNvSpPr>
              <a:spLocks/>
            </p:cNvSpPr>
            <p:nvPr/>
          </p:nvSpPr>
          <p:spPr bwMode="auto">
            <a:xfrm>
              <a:off x="4946" y="2424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8" name="Freeform 50"/>
            <p:cNvSpPr>
              <a:spLocks/>
            </p:cNvSpPr>
            <p:nvPr/>
          </p:nvSpPr>
          <p:spPr bwMode="auto">
            <a:xfrm>
              <a:off x="4937" y="2442"/>
              <a:ext cx="4" cy="7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79" name="Freeform 51"/>
            <p:cNvSpPr>
              <a:spLocks/>
            </p:cNvSpPr>
            <p:nvPr/>
          </p:nvSpPr>
          <p:spPr bwMode="auto">
            <a:xfrm>
              <a:off x="4934" y="2365"/>
              <a:ext cx="3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0" name="Freeform 52"/>
            <p:cNvSpPr>
              <a:spLocks/>
            </p:cNvSpPr>
            <p:nvPr/>
          </p:nvSpPr>
          <p:spPr bwMode="auto">
            <a:xfrm>
              <a:off x="4931" y="2350"/>
              <a:ext cx="1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1" name="Freeform 53"/>
            <p:cNvSpPr>
              <a:spLocks/>
            </p:cNvSpPr>
            <p:nvPr/>
          </p:nvSpPr>
          <p:spPr bwMode="auto">
            <a:xfrm>
              <a:off x="3939" y="2201"/>
              <a:ext cx="83" cy="107"/>
            </a:xfrm>
            <a:custGeom>
              <a:avLst/>
              <a:gdLst/>
              <a:ahLst/>
              <a:cxnLst>
                <a:cxn ang="0">
                  <a:pos x="22" y="70"/>
                </a:cxn>
                <a:cxn ang="0">
                  <a:pos x="22" y="73"/>
                </a:cxn>
                <a:cxn ang="0">
                  <a:pos x="19" y="67"/>
                </a:cxn>
                <a:cxn ang="0">
                  <a:pos x="19" y="70"/>
                </a:cxn>
                <a:cxn ang="0">
                  <a:pos x="13" y="59"/>
                </a:cxn>
                <a:cxn ang="0">
                  <a:pos x="11" y="48"/>
                </a:cxn>
                <a:cxn ang="0">
                  <a:pos x="11" y="39"/>
                </a:cxn>
                <a:cxn ang="0">
                  <a:pos x="0" y="31"/>
                </a:cxn>
                <a:cxn ang="0">
                  <a:pos x="2" y="23"/>
                </a:cxn>
                <a:cxn ang="0">
                  <a:pos x="8" y="20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1" y="9"/>
                </a:cxn>
                <a:cxn ang="0">
                  <a:pos x="16" y="6"/>
                </a:cxn>
                <a:cxn ang="0">
                  <a:pos x="19" y="17"/>
                </a:cxn>
                <a:cxn ang="0">
                  <a:pos x="33" y="20"/>
                </a:cxn>
                <a:cxn ang="0">
                  <a:pos x="47" y="20"/>
                </a:cxn>
                <a:cxn ang="0">
                  <a:pos x="55" y="25"/>
                </a:cxn>
                <a:cxn ang="0">
                  <a:pos x="52" y="31"/>
                </a:cxn>
                <a:cxn ang="0">
                  <a:pos x="44" y="39"/>
                </a:cxn>
                <a:cxn ang="0">
                  <a:pos x="44" y="50"/>
                </a:cxn>
                <a:cxn ang="0">
                  <a:pos x="47" y="53"/>
                </a:cxn>
                <a:cxn ang="0">
                  <a:pos x="52" y="42"/>
                </a:cxn>
                <a:cxn ang="0">
                  <a:pos x="58" y="56"/>
                </a:cxn>
                <a:cxn ang="0">
                  <a:pos x="64" y="70"/>
                </a:cxn>
                <a:cxn ang="0">
                  <a:pos x="64" y="78"/>
                </a:cxn>
                <a:cxn ang="0">
                  <a:pos x="61" y="81"/>
                </a:cxn>
                <a:cxn ang="0">
                  <a:pos x="64" y="84"/>
                </a:cxn>
                <a:cxn ang="0">
                  <a:pos x="55" y="70"/>
                </a:cxn>
                <a:cxn ang="0">
                  <a:pos x="47" y="56"/>
                </a:cxn>
                <a:cxn ang="0">
                  <a:pos x="38" y="56"/>
                </a:cxn>
                <a:cxn ang="0">
                  <a:pos x="33" y="48"/>
                </a:cxn>
                <a:cxn ang="0">
                  <a:pos x="22" y="39"/>
                </a:cxn>
                <a:cxn ang="0">
                  <a:pos x="16" y="39"/>
                </a:cxn>
                <a:cxn ang="0">
                  <a:pos x="33" y="48"/>
                </a:cxn>
                <a:cxn ang="0">
                  <a:pos x="36" y="56"/>
                </a:cxn>
                <a:cxn ang="0">
                  <a:pos x="36" y="59"/>
                </a:cxn>
                <a:cxn ang="0">
                  <a:pos x="33" y="70"/>
                </a:cxn>
                <a:cxn ang="0">
                  <a:pos x="30" y="67"/>
                </a:cxn>
                <a:cxn ang="0">
                  <a:pos x="27" y="67"/>
                </a:cxn>
                <a:cxn ang="0">
                  <a:pos x="25" y="70"/>
                </a:cxn>
                <a:cxn ang="0">
                  <a:pos x="22" y="70"/>
                </a:cxn>
              </a:cxnLst>
              <a:rect l="0" t="0" r="r" b="b"/>
              <a:pathLst>
                <a:path w="64" h="84">
                  <a:moveTo>
                    <a:pt x="22" y="70"/>
                  </a:moveTo>
                  <a:lnTo>
                    <a:pt x="22" y="73"/>
                  </a:lnTo>
                  <a:lnTo>
                    <a:pt x="19" y="67"/>
                  </a:lnTo>
                  <a:lnTo>
                    <a:pt x="19" y="70"/>
                  </a:lnTo>
                  <a:lnTo>
                    <a:pt x="13" y="59"/>
                  </a:lnTo>
                  <a:lnTo>
                    <a:pt x="11" y="48"/>
                  </a:lnTo>
                  <a:lnTo>
                    <a:pt x="11" y="39"/>
                  </a:lnTo>
                  <a:lnTo>
                    <a:pt x="0" y="31"/>
                  </a:lnTo>
                  <a:lnTo>
                    <a:pt x="2" y="23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0" y="0"/>
                  </a:lnTo>
                  <a:lnTo>
                    <a:pt x="8" y="3"/>
                  </a:lnTo>
                  <a:lnTo>
                    <a:pt x="11" y="9"/>
                  </a:lnTo>
                  <a:lnTo>
                    <a:pt x="16" y="6"/>
                  </a:lnTo>
                  <a:lnTo>
                    <a:pt x="19" y="17"/>
                  </a:lnTo>
                  <a:lnTo>
                    <a:pt x="33" y="20"/>
                  </a:lnTo>
                  <a:lnTo>
                    <a:pt x="47" y="20"/>
                  </a:lnTo>
                  <a:lnTo>
                    <a:pt x="55" y="25"/>
                  </a:lnTo>
                  <a:lnTo>
                    <a:pt x="52" y="31"/>
                  </a:lnTo>
                  <a:lnTo>
                    <a:pt x="44" y="39"/>
                  </a:lnTo>
                  <a:lnTo>
                    <a:pt x="44" y="50"/>
                  </a:lnTo>
                  <a:lnTo>
                    <a:pt x="47" y="53"/>
                  </a:lnTo>
                  <a:lnTo>
                    <a:pt x="52" y="42"/>
                  </a:lnTo>
                  <a:lnTo>
                    <a:pt x="58" y="56"/>
                  </a:lnTo>
                  <a:lnTo>
                    <a:pt x="64" y="70"/>
                  </a:lnTo>
                  <a:lnTo>
                    <a:pt x="64" y="78"/>
                  </a:lnTo>
                  <a:lnTo>
                    <a:pt x="61" y="81"/>
                  </a:lnTo>
                  <a:lnTo>
                    <a:pt x="64" y="84"/>
                  </a:lnTo>
                  <a:lnTo>
                    <a:pt x="55" y="70"/>
                  </a:lnTo>
                  <a:lnTo>
                    <a:pt x="47" y="56"/>
                  </a:lnTo>
                  <a:lnTo>
                    <a:pt x="38" y="56"/>
                  </a:lnTo>
                  <a:lnTo>
                    <a:pt x="33" y="48"/>
                  </a:lnTo>
                  <a:lnTo>
                    <a:pt x="22" y="39"/>
                  </a:lnTo>
                  <a:lnTo>
                    <a:pt x="16" y="39"/>
                  </a:lnTo>
                  <a:lnTo>
                    <a:pt x="33" y="48"/>
                  </a:lnTo>
                  <a:lnTo>
                    <a:pt x="36" y="56"/>
                  </a:lnTo>
                  <a:lnTo>
                    <a:pt x="36" y="59"/>
                  </a:lnTo>
                  <a:lnTo>
                    <a:pt x="33" y="70"/>
                  </a:lnTo>
                  <a:lnTo>
                    <a:pt x="30" y="67"/>
                  </a:lnTo>
                  <a:lnTo>
                    <a:pt x="27" y="67"/>
                  </a:lnTo>
                  <a:lnTo>
                    <a:pt x="25" y="70"/>
                  </a:lnTo>
                  <a:lnTo>
                    <a:pt x="22" y="7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2" name="Freeform 54"/>
            <p:cNvSpPr>
              <a:spLocks/>
            </p:cNvSpPr>
            <p:nvPr/>
          </p:nvSpPr>
          <p:spPr bwMode="auto">
            <a:xfrm>
              <a:off x="3941" y="2168"/>
              <a:ext cx="54" cy="33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9" y="0"/>
                </a:cxn>
                <a:cxn ang="0">
                  <a:pos x="0" y="14"/>
                </a:cxn>
                <a:cxn ang="0">
                  <a:pos x="3" y="20"/>
                </a:cxn>
                <a:cxn ang="0">
                  <a:pos x="17" y="23"/>
                </a:cxn>
                <a:cxn ang="0">
                  <a:pos x="31" y="20"/>
                </a:cxn>
                <a:cxn ang="0">
                  <a:pos x="42" y="20"/>
                </a:cxn>
                <a:cxn ang="0">
                  <a:pos x="36" y="11"/>
                </a:cxn>
                <a:cxn ang="0">
                  <a:pos x="34" y="9"/>
                </a:cxn>
                <a:cxn ang="0">
                  <a:pos x="28" y="3"/>
                </a:cxn>
              </a:cxnLst>
              <a:rect l="0" t="0" r="r" b="b"/>
              <a:pathLst>
                <a:path w="42" h="23">
                  <a:moveTo>
                    <a:pt x="28" y="3"/>
                  </a:moveTo>
                  <a:lnTo>
                    <a:pt x="9" y="0"/>
                  </a:lnTo>
                  <a:lnTo>
                    <a:pt x="0" y="14"/>
                  </a:lnTo>
                  <a:lnTo>
                    <a:pt x="3" y="20"/>
                  </a:lnTo>
                  <a:lnTo>
                    <a:pt x="17" y="23"/>
                  </a:lnTo>
                  <a:lnTo>
                    <a:pt x="31" y="20"/>
                  </a:lnTo>
                  <a:lnTo>
                    <a:pt x="42" y="20"/>
                  </a:lnTo>
                  <a:lnTo>
                    <a:pt x="36" y="11"/>
                  </a:lnTo>
                  <a:lnTo>
                    <a:pt x="34" y="9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3" name="Freeform 55"/>
            <p:cNvSpPr>
              <a:spLocks/>
            </p:cNvSpPr>
            <p:nvPr/>
          </p:nvSpPr>
          <p:spPr bwMode="auto">
            <a:xfrm>
              <a:off x="4212" y="2430"/>
              <a:ext cx="88" cy="84"/>
            </a:xfrm>
            <a:custGeom>
              <a:avLst/>
              <a:gdLst/>
              <a:ahLst/>
              <a:cxnLst>
                <a:cxn ang="0">
                  <a:pos x="47" y="48"/>
                </a:cxn>
                <a:cxn ang="0">
                  <a:pos x="50" y="59"/>
                </a:cxn>
                <a:cxn ang="0">
                  <a:pos x="42" y="59"/>
                </a:cxn>
                <a:cxn ang="0">
                  <a:pos x="39" y="59"/>
                </a:cxn>
                <a:cxn ang="0">
                  <a:pos x="31" y="64"/>
                </a:cxn>
                <a:cxn ang="0">
                  <a:pos x="22" y="64"/>
                </a:cxn>
                <a:cxn ang="0">
                  <a:pos x="19" y="62"/>
                </a:cxn>
                <a:cxn ang="0">
                  <a:pos x="17" y="53"/>
                </a:cxn>
                <a:cxn ang="0">
                  <a:pos x="11" y="59"/>
                </a:cxn>
                <a:cxn ang="0">
                  <a:pos x="8" y="48"/>
                </a:cxn>
                <a:cxn ang="0">
                  <a:pos x="3" y="34"/>
                </a:cxn>
                <a:cxn ang="0">
                  <a:pos x="0" y="23"/>
                </a:cxn>
                <a:cxn ang="0">
                  <a:pos x="8" y="9"/>
                </a:cxn>
                <a:cxn ang="0">
                  <a:pos x="19" y="6"/>
                </a:cxn>
                <a:cxn ang="0">
                  <a:pos x="33" y="6"/>
                </a:cxn>
                <a:cxn ang="0">
                  <a:pos x="45" y="14"/>
                </a:cxn>
                <a:cxn ang="0">
                  <a:pos x="45" y="9"/>
                </a:cxn>
                <a:cxn ang="0">
                  <a:pos x="50" y="6"/>
                </a:cxn>
                <a:cxn ang="0">
                  <a:pos x="56" y="6"/>
                </a:cxn>
                <a:cxn ang="0">
                  <a:pos x="64" y="0"/>
                </a:cxn>
                <a:cxn ang="0">
                  <a:pos x="64" y="14"/>
                </a:cxn>
                <a:cxn ang="0">
                  <a:pos x="67" y="25"/>
                </a:cxn>
                <a:cxn ang="0">
                  <a:pos x="67" y="39"/>
                </a:cxn>
                <a:cxn ang="0">
                  <a:pos x="56" y="45"/>
                </a:cxn>
                <a:cxn ang="0">
                  <a:pos x="47" y="48"/>
                </a:cxn>
              </a:cxnLst>
              <a:rect l="0" t="0" r="r" b="b"/>
              <a:pathLst>
                <a:path w="67" h="64">
                  <a:moveTo>
                    <a:pt x="47" y="48"/>
                  </a:moveTo>
                  <a:lnTo>
                    <a:pt x="50" y="59"/>
                  </a:lnTo>
                  <a:lnTo>
                    <a:pt x="42" y="59"/>
                  </a:lnTo>
                  <a:lnTo>
                    <a:pt x="39" y="59"/>
                  </a:lnTo>
                  <a:lnTo>
                    <a:pt x="31" y="64"/>
                  </a:lnTo>
                  <a:lnTo>
                    <a:pt x="22" y="64"/>
                  </a:lnTo>
                  <a:lnTo>
                    <a:pt x="19" y="62"/>
                  </a:lnTo>
                  <a:lnTo>
                    <a:pt x="17" y="53"/>
                  </a:lnTo>
                  <a:lnTo>
                    <a:pt x="11" y="59"/>
                  </a:lnTo>
                  <a:lnTo>
                    <a:pt x="8" y="48"/>
                  </a:lnTo>
                  <a:lnTo>
                    <a:pt x="3" y="34"/>
                  </a:lnTo>
                  <a:lnTo>
                    <a:pt x="0" y="23"/>
                  </a:lnTo>
                  <a:lnTo>
                    <a:pt x="8" y="9"/>
                  </a:lnTo>
                  <a:lnTo>
                    <a:pt x="19" y="6"/>
                  </a:lnTo>
                  <a:lnTo>
                    <a:pt x="33" y="6"/>
                  </a:lnTo>
                  <a:lnTo>
                    <a:pt x="45" y="14"/>
                  </a:lnTo>
                  <a:lnTo>
                    <a:pt x="45" y="9"/>
                  </a:lnTo>
                  <a:lnTo>
                    <a:pt x="50" y="6"/>
                  </a:lnTo>
                  <a:lnTo>
                    <a:pt x="56" y="6"/>
                  </a:lnTo>
                  <a:lnTo>
                    <a:pt x="64" y="0"/>
                  </a:lnTo>
                  <a:lnTo>
                    <a:pt x="64" y="14"/>
                  </a:lnTo>
                  <a:lnTo>
                    <a:pt x="67" y="25"/>
                  </a:lnTo>
                  <a:lnTo>
                    <a:pt x="67" y="39"/>
                  </a:lnTo>
                  <a:lnTo>
                    <a:pt x="56" y="45"/>
                  </a:lnTo>
                  <a:lnTo>
                    <a:pt x="47" y="4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4" name="Freeform 56"/>
            <p:cNvSpPr>
              <a:spLocks/>
            </p:cNvSpPr>
            <p:nvPr/>
          </p:nvSpPr>
          <p:spPr bwMode="auto">
            <a:xfrm>
              <a:off x="4934" y="2453"/>
              <a:ext cx="3" cy="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0" y="6"/>
                </a:cxn>
              </a:cxnLst>
              <a:rect l="0" t="0" r="r" b="b"/>
              <a:pathLst>
                <a:path w="3" h="6">
                  <a:moveTo>
                    <a:pt x="0" y="6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5" name="Freeform 57"/>
            <p:cNvSpPr>
              <a:spLocks/>
            </p:cNvSpPr>
            <p:nvPr/>
          </p:nvSpPr>
          <p:spPr bwMode="auto">
            <a:xfrm>
              <a:off x="4379" y="2284"/>
              <a:ext cx="5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6" name="Freeform 58"/>
            <p:cNvSpPr>
              <a:spLocks/>
            </p:cNvSpPr>
            <p:nvPr/>
          </p:nvSpPr>
          <p:spPr bwMode="auto">
            <a:xfrm>
              <a:off x="4154" y="2282"/>
              <a:ext cx="141" cy="166"/>
            </a:xfrm>
            <a:custGeom>
              <a:avLst/>
              <a:gdLst/>
              <a:ahLst/>
              <a:cxnLst>
                <a:cxn ang="0">
                  <a:pos x="61" y="33"/>
                </a:cxn>
                <a:cxn ang="0">
                  <a:pos x="58" y="27"/>
                </a:cxn>
                <a:cxn ang="0">
                  <a:pos x="50" y="22"/>
                </a:cxn>
                <a:cxn ang="0">
                  <a:pos x="44" y="25"/>
                </a:cxn>
                <a:cxn ang="0">
                  <a:pos x="33" y="16"/>
                </a:cxn>
                <a:cxn ang="0">
                  <a:pos x="30" y="11"/>
                </a:cxn>
                <a:cxn ang="0">
                  <a:pos x="22" y="0"/>
                </a:cxn>
                <a:cxn ang="0">
                  <a:pos x="16" y="0"/>
                </a:cxn>
                <a:cxn ang="0">
                  <a:pos x="19" y="19"/>
                </a:cxn>
                <a:cxn ang="0">
                  <a:pos x="13" y="16"/>
                </a:cxn>
                <a:cxn ang="0">
                  <a:pos x="11" y="13"/>
                </a:cxn>
                <a:cxn ang="0">
                  <a:pos x="5" y="22"/>
                </a:cxn>
                <a:cxn ang="0">
                  <a:pos x="0" y="30"/>
                </a:cxn>
                <a:cxn ang="0">
                  <a:pos x="5" y="33"/>
                </a:cxn>
                <a:cxn ang="0">
                  <a:pos x="5" y="41"/>
                </a:cxn>
                <a:cxn ang="0">
                  <a:pos x="16" y="41"/>
                </a:cxn>
                <a:cxn ang="0">
                  <a:pos x="16" y="58"/>
                </a:cxn>
                <a:cxn ang="0">
                  <a:pos x="19" y="72"/>
                </a:cxn>
                <a:cxn ang="0">
                  <a:pos x="30" y="63"/>
                </a:cxn>
                <a:cxn ang="0">
                  <a:pos x="38" y="66"/>
                </a:cxn>
                <a:cxn ang="0">
                  <a:pos x="44" y="63"/>
                </a:cxn>
                <a:cxn ang="0">
                  <a:pos x="50" y="61"/>
                </a:cxn>
                <a:cxn ang="0">
                  <a:pos x="66" y="72"/>
                </a:cxn>
                <a:cxn ang="0">
                  <a:pos x="66" y="83"/>
                </a:cxn>
                <a:cxn ang="0">
                  <a:pos x="80" y="100"/>
                </a:cxn>
                <a:cxn ang="0">
                  <a:pos x="83" y="111"/>
                </a:cxn>
                <a:cxn ang="0">
                  <a:pos x="77" y="119"/>
                </a:cxn>
                <a:cxn ang="0">
                  <a:pos x="89" y="127"/>
                </a:cxn>
                <a:cxn ang="0">
                  <a:pos x="89" y="122"/>
                </a:cxn>
                <a:cxn ang="0">
                  <a:pos x="94" y="119"/>
                </a:cxn>
                <a:cxn ang="0">
                  <a:pos x="100" y="119"/>
                </a:cxn>
                <a:cxn ang="0">
                  <a:pos x="108" y="113"/>
                </a:cxn>
                <a:cxn ang="0">
                  <a:pos x="105" y="102"/>
                </a:cxn>
                <a:cxn ang="0">
                  <a:pos x="102" y="97"/>
                </a:cxn>
                <a:cxn ang="0">
                  <a:pos x="102" y="94"/>
                </a:cxn>
                <a:cxn ang="0">
                  <a:pos x="91" y="86"/>
                </a:cxn>
                <a:cxn ang="0">
                  <a:pos x="86" y="77"/>
                </a:cxn>
                <a:cxn ang="0">
                  <a:pos x="77" y="66"/>
                </a:cxn>
                <a:cxn ang="0">
                  <a:pos x="69" y="58"/>
                </a:cxn>
                <a:cxn ang="0">
                  <a:pos x="52" y="44"/>
                </a:cxn>
                <a:cxn ang="0">
                  <a:pos x="55" y="41"/>
                </a:cxn>
                <a:cxn ang="0">
                  <a:pos x="63" y="38"/>
                </a:cxn>
                <a:cxn ang="0">
                  <a:pos x="61" y="33"/>
                </a:cxn>
              </a:cxnLst>
              <a:rect l="0" t="0" r="r" b="b"/>
              <a:pathLst>
                <a:path w="108" h="127">
                  <a:moveTo>
                    <a:pt x="61" y="33"/>
                  </a:moveTo>
                  <a:lnTo>
                    <a:pt x="58" y="27"/>
                  </a:lnTo>
                  <a:lnTo>
                    <a:pt x="50" y="22"/>
                  </a:lnTo>
                  <a:lnTo>
                    <a:pt x="44" y="25"/>
                  </a:lnTo>
                  <a:lnTo>
                    <a:pt x="33" y="16"/>
                  </a:lnTo>
                  <a:lnTo>
                    <a:pt x="30" y="11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19" y="19"/>
                  </a:lnTo>
                  <a:lnTo>
                    <a:pt x="13" y="16"/>
                  </a:lnTo>
                  <a:lnTo>
                    <a:pt x="11" y="13"/>
                  </a:lnTo>
                  <a:lnTo>
                    <a:pt x="5" y="22"/>
                  </a:lnTo>
                  <a:lnTo>
                    <a:pt x="0" y="30"/>
                  </a:lnTo>
                  <a:lnTo>
                    <a:pt x="5" y="33"/>
                  </a:lnTo>
                  <a:lnTo>
                    <a:pt x="5" y="41"/>
                  </a:lnTo>
                  <a:lnTo>
                    <a:pt x="16" y="41"/>
                  </a:lnTo>
                  <a:lnTo>
                    <a:pt x="16" y="58"/>
                  </a:lnTo>
                  <a:lnTo>
                    <a:pt x="19" y="72"/>
                  </a:lnTo>
                  <a:lnTo>
                    <a:pt x="30" y="63"/>
                  </a:lnTo>
                  <a:lnTo>
                    <a:pt x="38" y="66"/>
                  </a:lnTo>
                  <a:lnTo>
                    <a:pt x="44" y="63"/>
                  </a:lnTo>
                  <a:lnTo>
                    <a:pt x="50" y="61"/>
                  </a:lnTo>
                  <a:lnTo>
                    <a:pt x="66" y="72"/>
                  </a:lnTo>
                  <a:lnTo>
                    <a:pt x="66" y="83"/>
                  </a:lnTo>
                  <a:lnTo>
                    <a:pt x="80" y="100"/>
                  </a:lnTo>
                  <a:lnTo>
                    <a:pt x="83" y="111"/>
                  </a:lnTo>
                  <a:lnTo>
                    <a:pt x="77" y="119"/>
                  </a:lnTo>
                  <a:lnTo>
                    <a:pt x="89" y="127"/>
                  </a:lnTo>
                  <a:lnTo>
                    <a:pt x="89" y="122"/>
                  </a:lnTo>
                  <a:lnTo>
                    <a:pt x="94" y="119"/>
                  </a:lnTo>
                  <a:lnTo>
                    <a:pt x="100" y="119"/>
                  </a:lnTo>
                  <a:lnTo>
                    <a:pt x="108" y="113"/>
                  </a:lnTo>
                  <a:lnTo>
                    <a:pt x="105" y="102"/>
                  </a:lnTo>
                  <a:lnTo>
                    <a:pt x="102" y="97"/>
                  </a:lnTo>
                  <a:lnTo>
                    <a:pt x="102" y="94"/>
                  </a:lnTo>
                  <a:lnTo>
                    <a:pt x="91" y="86"/>
                  </a:lnTo>
                  <a:lnTo>
                    <a:pt x="86" y="77"/>
                  </a:lnTo>
                  <a:lnTo>
                    <a:pt x="77" y="66"/>
                  </a:lnTo>
                  <a:lnTo>
                    <a:pt x="69" y="58"/>
                  </a:lnTo>
                  <a:lnTo>
                    <a:pt x="52" y="44"/>
                  </a:lnTo>
                  <a:lnTo>
                    <a:pt x="55" y="41"/>
                  </a:lnTo>
                  <a:lnTo>
                    <a:pt x="63" y="38"/>
                  </a:lnTo>
                  <a:lnTo>
                    <a:pt x="61" y="3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7" name="Freeform 59"/>
            <p:cNvSpPr>
              <a:spLocks/>
            </p:cNvSpPr>
            <p:nvPr/>
          </p:nvSpPr>
          <p:spPr bwMode="auto">
            <a:xfrm>
              <a:off x="4018" y="2160"/>
              <a:ext cx="151" cy="364"/>
            </a:xfrm>
            <a:custGeom>
              <a:avLst/>
              <a:gdLst/>
              <a:ahLst/>
              <a:cxnLst>
                <a:cxn ang="0">
                  <a:pos x="64" y="69"/>
                </a:cxn>
                <a:cxn ang="0">
                  <a:pos x="61" y="55"/>
                </a:cxn>
                <a:cxn ang="0">
                  <a:pos x="69" y="39"/>
                </a:cxn>
                <a:cxn ang="0">
                  <a:pos x="64" y="14"/>
                </a:cxn>
                <a:cxn ang="0">
                  <a:pos x="47" y="0"/>
                </a:cxn>
                <a:cxn ang="0">
                  <a:pos x="44" y="14"/>
                </a:cxn>
                <a:cxn ang="0">
                  <a:pos x="44" y="22"/>
                </a:cxn>
                <a:cxn ang="0">
                  <a:pos x="22" y="33"/>
                </a:cxn>
                <a:cxn ang="0">
                  <a:pos x="22" y="53"/>
                </a:cxn>
                <a:cxn ang="0">
                  <a:pos x="8" y="69"/>
                </a:cxn>
                <a:cxn ang="0">
                  <a:pos x="8" y="97"/>
                </a:cxn>
                <a:cxn ang="0">
                  <a:pos x="3" y="100"/>
                </a:cxn>
                <a:cxn ang="0">
                  <a:pos x="0" y="111"/>
                </a:cxn>
                <a:cxn ang="0">
                  <a:pos x="11" y="122"/>
                </a:cxn>
                <a:cxn ang="0">
                  <a:pos x="16" y="130"/>
                </a:cxn>
                <a:cxn ang="0">
                  <a:pos x="25" y="136"/>
                </a:cxn>
                <a:cxn ang="0">
                  <a:pos x="25" y="144"/>
                </a:cxn>
                <a:cxn ang="0">
                  <a:pos x="33" y="150"/>
                </a:cxn>
                <a:cxn ang="0">
                  <a:pos x="36" y="175"/>
                </a:cxn>
                <a:cxn ang="0">
                  <a:pos x="41" y="180"/>
                </a:cxn>
                <a:cxn ang="0">
                  <a:pos x="44" y="189"/>
                </a:cxn>
                <a:cxn ang="0">
                  <a:pos x="50" y="189"/>
                </a:cxn>
                <a:cxn ang="0">
                  <a:pos x="61" y="178"/>
                </a:cxn>
                <a:cxn ang="0">
                  <a:pos x="69" y="169"/>
                </a:cxn>
                <a:cxn ang="0">
                  <a:pos x="80" y="180"/>
                </a:cxn>
                <a:cxn ang="0">
                  <a:pos x="91" y="222"/>
                </a:cxn>
                <a:cxn ang="0">
                  <a:pos x="94" y="228"/>
                </a:cxn>
                <a:cxn ang="0">
                  <a:pos x="100" y="250"/>
                </a:cxn>
                <a:cxn ang="0">
                  <a:pos x="100" y="275"/>
                </a:cxn>
                <a:cxn ang="0">
                  <a:pos x="108" y="261"/>
                </a:cxn>
                <a:cxn ang="0">
                  <a:pos x="108" y="239"/>
                </a:cxn>
                <a:cxn ang="0">
                  <a:pos x="97" y="217"/>
                </a:cxn>
                <a:cxn ang="0">
                  <a:pos x="91" y="197"/>
                </a:cxn>
                <a:cxn ang="0">
                  <a:pos x="97" y="183"/>
                </a:cxn>
                <a:cxn ang="0">
                  <a:pos x="83" y="167"/>
                </a:cxn>
                <a:cxn ang="0">
                  <a:pos x="75" y="150"/>
                </a:cxn>
                <a:cxn ang="0">
                  <a:pos x="89" y="130"/>
                </a:cxn>
                <a:cxn ang="0">
                  <a:pos x="103" y="122"/>
                </a:cxn>
                <a:cxn ang="0">
                  <a:pos x="114" y="105"/>
                </a:cxn>
                <a:cxn ang="0">
                  <a:pos x="100" y="105"/>
                </a:cxn>
                <a:cxn ang="0">
                  <a:pos x="86" y="94"/>
                </a:cxn>
                <a:cxn ang="0">
                  <a:pos x="80" y="78"/>
                </a:cxn>
                <a:cxn ang="0">
                  <a:pos x="75" y="67"/>
                </a:cxn>
              </a:cxnLst>
              <a:rect l="0" t="0" r="r" b="b"/>
              <a:pathLst>
                <a:path w="114" h="275">
                  <a:moveTo>
                    <a:pt x="75" y="67"/>
                  </a:moveTo>
                  <a:lnTo>
                    <a:pt x="64" y="69"/>
                  </a:lnTo>
                  <a:lnTo>
                    <a:pt x="61" y="61"/>
                  </a:lnTo>
                  <a:lnTo>
                    <a:pt x="61" y="55"/>
                  </a:lnTo>
                  <a:lnTo>
                    <a:pt x="66" y="44"/>
                  </a:lnTo>
                  <a:lnTo>
                    <a:pt x="69" y="39"/>
                  </a:lnTo>
                  <a:lnTo>
                    <a:pt x="66" y="28"/>
                  </a:lnTo>
                  <a:lnTo>
                    <a:pt x="64" y="14"/>
                  </a:lnTo>
                  <a:lnTo>
                    <a:pt x="58" y="11"/>
                  </a:lnTo>
                  <a:lnTo>
                    <a:pt x="47" y="0"/>
                  </a:lnTo>
                  <a:lnTo>
                    <a:pt x="47" y="5"/>
                  </a:lnTo>
                  <a:lnTo>
                    <a:pt x="44" y="14"/>
                  </a:lnTo>
                  <a:lnTo>
                    <a:pt x="41" y="16"/>
                  </a:lnTo>
                  <a:lnTo>
                    <a:pt x="44" y="22"/>
                  </a:lnTo>
                  <a:lnTo>
                    <a:pt x="36" y="19"/>
                  </a:lnTo>
                  <a:lnTo>
                    <a:pt x="22" y="33"/>
                  </a:lnTo>
                  <a:lnTo>
                    <a:pt x="22" y="44"/>
                  </a:lnTo>
                  <a:lnTo>
                    <a:pt x="22" y="53"/>
                  </a:lnTo>
                  <a:lnTo>
                    <a:pt x="16" y="69"/>
                  </a:lnTo>
                  <a:lnTo>
                    <a:pt x="8" y="69"/>
                  </a:lnTo>
                  <a:lnTo>
                    <a:pt x="8" y="83"/>
                  </a:lnTo>
                  <a:lnTo>
                    <a:pt x="8" y="97"/>
                  </a:lnTo>
                  <a:lnTo>
                    <a:pt x="3" y="97"/>
                  </a:lnTo>
                  <a:lnTo>
                    <a:pt x="3" y="100"/>
                  </a:lnTo>
                  <a:lnTo>
                    <a:pt x="3" y="108"/>
                  </a:lnTo>
                  <a:lnTo>
                    <a:pt x="0" y="111"/>
                  </a:lnTo>
                  <a:lnTo>
                    <a:pt x="8" y="125"/>
                  </a:lnTo>
                  <a:lnTo>
                    <a:pt x="11" y="122"/>
                  </a:lnTo>
                  <a:lnTo>
                    <a:pt x="14" y="130"/>
                  </a:lnTo>
                  <a:lnTo>
                    <a:pt x="16" y="130"/>
                  </a:lnTo>
                  <a:lnTo>
                    <a:pt x="22" y="130"/>
                  </a:lnTo>
                  <a:lnTo>
                    <a:pt x="25" y="136"/>
                  </a:lnTo>
                  <a:lnTo>
                    <a:pt x="22" y="139"/>
                  </a:lnTo>
                  <a:lnTo>
                    <a:pt x="25" y="144"/>
                  </a:lnTo>
                  <a:lnTo>
                    <a:pt x="28" y="139"/>
                  </a:lnTo>
                  <a:lnTo>
                    <a:pt x="33" y="150"/>
                  </a:lnTo>
                  <a:lnTo>
                    <a:pt x="36" y="161"/>
                  </a:lnTo>
                  <a:lnTo>
                    <a:pt x="36" y="175"/>
                  </a:lnTo>
                  <a:lnTo>
                    <a:pt x="36" y="186"/>
                  </a:lnTo>
                  <a:lnTo>
                    <a:pt x="41" y="180"/>
                  </a:lnTo>
                  <a:lnTo>
                    <a:pt x="41" y="186"/>
                  </a:lnTo>
                  <a:lnTo>
                    <a:pt x="44" y="189"/>
                  </a:lnTo>
                  <a:lnTo>
                    <a:pt x="47" y="189"/>
                  </a:lnTo>
                  <a:lnTo>
                    <a:pt x="50" y="189"/>
                  </a:lnTo>
                  <a:lnTo>
                    <a:pt x="58" y="183"/>
                  </a:lnTo>
                  <a:lnTo>
                    <a:pt x="61" y="178"/>
                  </a:lnTo>
                  <a:lnTo>
                    <a:pt x="64" y="180"/>
                  </a:lnTo>
                  <a:lnTo>
                    <a:pt x="69" y="169"/>
                  </a:lnTo>
                  <a:lnTo>
                    <a:pt x="72" y="175"/>
                  </a:lnTo>
                  <a:lnTo>
                    <a:pt x="80" y="180"/>
                  </a:lnTo>
                  <a:lnTo>
                    <a:pt x="86" y="200"/>
                  </a:lnTo>
                  <a:lnTo>
                    <a:pt x="91" y="222"/>
                  </a:lnTo>
                  <a:lnTo>
                    <a:pt x="91" y="219"/>
                  </a:lnTo>
                  <a:lnTo>
                    <a:pt x="94" y="228"/>
                  </a:lnTo>
                  <a:lnTo>
                    <a:pt x="97" y="239"/>
                  </a:lnTo>
                  <a:lnTo>
                    <a:pt x="100" y="250"/>
                  </a:lnTo>
                  <a:lnTo>
                    <a:pt x="100" y="264"/>
                  </a:lnTo>
                  <a:lnTo>
                    <a:pt x="100" y="275"/>
                  </a:lnTo>
                  <a:lnTo>
                    <a:pt x="103" y="272"/>
                  </a:lnTo>
                  <a:lnTo>
                    <a:pt x="108" y="261"/>
                  </a:lnTo>
                  <a:lnTo>
                    <a:pt x="111" y="253"/>
                  </a:lnTo>
                  <a:lnTo>
                    <a:pt x="108" y="239"/>
                  </a:lnTo>
                  <a:lnTo>
                    <a:pt x="105" y="225"/>
                  </a:lnTo>
                  <a:lnTo>
                    <a:pt x="97" y="217"/>
                  </a:lnTo>
                  <a:lnTo>
                    <a:pt x="91" y="205"/>
                  </a:lnTo>
                  <a:lnTo>
                    <a:pt x="91" y="197"/>
                  </a:lnTo>
                  <a:lnTo>
                    <a:pt x="91" y="192"/>
                  </a:lnTo>
                  <a:lnTo>
                    <a:pt x="97" y="183"/>
                  </a:lnTo>
                  <a:lnTo>
                    <a:pt x="91" y="180"/>
                  </a:lnTo>
                  <a:lnTo>
                    <a:pt x="83" y="167"/>
                  </a:lnTo>
                  <a:lnTo>
                    <a:pt x="72" y="150"/>
                  </a:lnTo>
                  <a:lnTo>
                    <a:pt x="75" y="150"/>
                  </a:lnTo>
                  <a:lnTo>
                    <a:pt x="78" y="133"/>
                  </a:lnTo>
                  <a:lnTo>
                    <a:pt x="89" y="130"/>
                  </a:lnTo>
                  <a:lnTo>
                    <a:pt x="97" y="125"/>
                  </a:lnTo>
                  <a:lnTo>
                    <a:pt x="103" y="122"/>
                  </a:lnTo>
                  <a:lnTo>
                    <a:pt x="108" y="114"/>
                  </a:lnTo>
                  <a:lnTo>
                    <a:pt x="114" y="105"/>
                  </a:lnTo>
                  <a:lnTo>
                    <a:pt x="111" y="103"/>
                  </a:lnTo>
                  <a:lnTo>
                    <a:pt x="100" y="105"/>
                  </a:lnTo>
                  <a:lnTo>
                    <a:pt x="94" y="97"/>
                  </a:lnTo>
                  <a:lnTo>
                    <a:pt x="86" y="94"/>
                  </a:lnTo>
                  <a:lnTo>
                    <a:pt x="89" y="83"/>
                  </a:lnTo>
                  <a:lnTo>
                    <a:pt x="80" y="78"/>
                  </a:lnTo>
                  <a:lnTo>
                    <a:pt x="78" y="69"/>
                  </a:lnTo>
                  <a:lnTo>
                    <a:pt x="75" y="6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8" name="Freeform 60"/>
            <p:cNvSpPr>
              <a:spLocks/>
            </p:cNvSpPr>
            <p:nvPr/>
          </p:nvSpPr>
          <p:spPr bwMode="auto">
            <a:xfrm>
              <a:off x="4503" y="2354"/>
              <a:ext cx="82" cy="118"/>
            </a:xfrm>
            <a:custGeom>
              <a:avLst/>
              <a:gdLst/>
              <a:ahLst/>
              <a:cxnLst>
                <a:cxn ang="0">
                  <a:pos x="11" y="58"/>
                </a:cxn>
                <a:cxn ang="0">
                  <a:pos x="11" y="64"/>
                </a:cxn>
                <a:cxn ang="0">
                  <a:pos x="0" y="47"/>
                </a:cxn>
                <a:cxn ang="0">
                  <a:pos x="0" y="36"/>
                </a:cxn>
                <a:cxn ang="0">
                  <a:pos x="6" y="39"/>
                </a:cxn>
                <a:cxn ang="0">
                  <a:pos x="3" y="22"/>
                </a:cxn>
                <a:cxn ang="0">
                  <a:pos x="3" y="8"/>
                </a:cxn>
                <a:cxn ang="0">
                  <a:pos x="6" y="0"/>
                </a:cxn>
                <a:cxn ang="0">
                  <a:pos x="23" y="6"/>
                </a:cxn>
                <a:cxn ang="0">
                  <a:pos x="25" y="8"/>
                </a:cxn>
                <a:cxn ang="0">
                  <a:pos x="28" y="20"/>
                </a:cxn>
                <a:cxn ang="0">
                  <a:pos x="31" y="28"/>
                </a:cxn>
                <a:cxn ang="0">
                  <a:pos x="28" y="39"/>
                </a:cxn>
                <a:cxn ang="0">
                  <a:pos x="23" y="45"/>
                </a:cxn>
                <a:cxn ang="0">
                  <a:pos x="23" y="53"/>
                </a:cxn>
                <a:cxn ang="0">
                  <a:pos x="31" y="70"/>
                </a:cxn>
                <a:cxn ang="0">
                  <a:pos x="34" y="70"/>
                </a:cxn>
                <a:cxn ang="0">
                  <a:pos x="34" y="67"/>
                </a:cxn>
                <a:cxn ang="0">
                  <a:pos x="42" y="67"/>
                </a:cxn>
                <a:cxn ang="0">
                  <a:pos x="48" y="75"/>
                </a:cxn>
                <a:cxn ang="0">
                  <a:pos x="50" y="70"/>
                </a:cxn>
                <a:cxn ang="0">
                  <a:pos x="56" y="75"/>
                </a:cxn>
                <a:cxn ang="0">
                  <a:pos x="53" y="75"/>
                </a:cxn>
                <a:cxn ang="0">
                  <a:pos x="59" y="83"/>
                </a:cxn>
                <a:cxn ang="0">
                  <a:pos x="62" y="83"/>
                </a:cxn>
                <a:cxn ang="0">
                  <a:pos x="59" y="92"/>
                </a:cxn>
                <a:cxn ang="0">
                  <a:pos x="59" y="86"/>
                </a:cxn>
                <a:cxn ang="0">
                  <a:pos x="50" y="81"/>
                </a:cxn>
                <a:cxn ang="0">
                  <a:pos x="42" y="75"/>
                </a:cxn>
                <a:cxn ang="0">
                  <a:pos x="39" y="72"/>
                </a:cxn>
                <a:cxn ang="0">
                  <a:pos x="39" y="83"/>
                </a:cxn>
                <a:cxn ang="0">
                  <a:pos x="28" y="72"/>
                </a:cxn>
                <a:cxn ang="0">
                  <a:pos x="20" y="75"/>
                </a:cxn>
                <a:cxn ang="0">
                  <a:pos x="14" y="72"/>
                </a:cxn>
                <a:cxn ang="0">
                  <a:pos x="14" y="67"/>
                </a:cxn>
                <a:cxn ang="0">
                  <a:pos x="17" y="58"/>
                </a:cxn>
                <a:cxn ang="0">
                  <a:pos x="11" y="58"/>
                </a:cxn>
              </a:cxnLst>
              <a:rect l="0" t="0" r="r" b="b"/>
              <a:pathLst>
                <a:path w="62" h="92">
                  <a:moveTo>
                    <a:pt x="11" y="58"/>
                  </a:moveTo>
                  <a:lnTo>
                    <a:pt x="11" y="64"/>
                  </a:lnTo>
                  <a:lnTo>
                    <a:pt x="0" y="47"/>
                  </a:lnTo>
                  <a:lnTo>
                    <a:pt x="0" y="36"/>
                  </a:lnTo>
                  <a:lnTo>
                    <a:pt x="6" y="39"/>
                  </a:lnTo>
                  <a:lnTo>
                    <a:pt x="3" y="22"/>
                  </a:lnTo>
                  <a:lnTo>
                    <a:pt x="3" y="8"/>
                  </a:lnTo>
                  <a:lnTo>
                    <a:pt x="6" y="0"/>
                  </a:lnTo>
                  <a:lnTo>
                    <a:pt x="23" y="6"/>
                  </a:lnTo>
                  <a:lnTo>
                    <a:pt x="25" y="8"/>
                  </a:lnTo>
                  <a:lnTo>
                    <a:pt x="28" y="20"/>
                  </a:lnTo>
                  <a:lnTo>
                    <a:pt x="31" y="28"/>
                  </a:lnTo>
                  <a:lnTo>
                    <a:pt x="28" y="39"/>
                  </a:lnTo>
                  <a:lnTo>
                    <a:pt x="23" y="45"/>
                  </a:lnTo>
                  <a:lnTo>
                    <a:pt x="23" y="53"/>
                  </a:lnTo>
                  <a:lnTo>
                    <a:pt x="31" y="70"/>
                  </a:lnTo>
                  <a:lnTo>
                    <a:pt x="34" y="70"/>
                  </a:lnTo>
                  <a:lnTo>
                    <a:pt x="34" y="67"/>
                  </a:lnTo>
                  <a:lnTo>
                    <a:pt x="42" y="67"/>
                  </a:lnTo>
                  <a:lnTo>
                    <a:pt x="48" y="75"/>
                  </a:lnTo>
                  <a:lnTo>
                    <a:pt x="50" y="70"/>
                  </a:lnTo>
                  <a:lnTo>
                    <a:pt x="56" y="75"/>
                  </a:lnTo>
                  <a:lnTo>
                    <a:pt x="53" y="75"/>
                  </a:lnTo>
                  <a:lnTo>
                    <a:pt x="59" y="83"/>
                  </a:lnTo>
                  <a:lnTo>
                    <a:pt x="62" y="83"/>
                  </a:lnTo>
                  <a:lnTo>
                    <a:pt x="59" y="92"/>
                  </a:lnTo>
                  <a:lnTo>
                    <a:pt x="59" y="86"/>
                  </a:lnTo>
                  <a:lnTo>
                    <a:pt x="50" y="81"/>
                  </a:lnTo>
                  <a:lnTo>
                    <a:pt x="42" y="75"/>
                  </a:lnTo>
                  <a:lnTo>
                    <a:pt x="39" y="72"/>
                  </a:lnTo>
                  <a:lnTo>
                    <a:pt x="39" y="83"/>
                  </a:lnTo>
                  <a:lnTo>
                    <a:pt x="28" y="72"/>
                  </a:lnTo>
                  <a:lnTo>
                    <a:pt x="20" y="75"/>
                  </a:lnTo>
                  <a:lnTo>
                    <a:pt x="14" y="72"/>
                  </a:lnTo>
                  <a:lnTo>
                    <a:pt x="14" y="67"/>
                  </a:lnTo>
                  <a:lnTo>
                    <a:pt x="17" y="58"/>
                  </a:lnTo>
                  <a:lnTo>
                    <a:pt x="11" y="58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89" name="Freeform 61"/>
            <p:cNvSpPr>
              <a:spLocks/>
            </p:cNvSpPr>
            <p:nvPr/>
          </p:nvSpPr>
          <p:spPr bwMode="auto">
            <a:xfrm>
              <a:off x="4560" y="2545"/>
              <a:ext cx="76" cy="81"/>
            </a:xfrm>
            <a:custGeom>
              <a:avLst/>
              <a:gdLst/>
              <a:ahLst/>
              <a:cxnLst>
                <a:cxn ang="0">
                  <a:pos x="45" y="62"/>
                </a:cxn>
                <a:cxn ang="0">
                  <a:pos x="45" y="56"/>
                </a:cxn>
                <a:cxn ang="0">
                  <a:pos x="42" y="59"/>
                </a:cxn>
                <a:cxn ang="0">
                  <a:pos x="28" y="51"/>
                </a:cxn>
                <a:cxn ang="0">
                  <a:pos x="28" y="37"/>
                </a:cxn>
                <a:cxn ang="0">
                  <a:pos x="20" y="28"/>
                </a:cxn>
                <a:cxn ang="0">
                  <a:pos x="17" y="34"/>
                </a:cxn>
                <a:cxn ang="0">
                  <a:pos x="14" y="31"/>
                </a:cxn>
                <a:cxn ang="0">
                  <a:pos x="11" y="34"/>
                </a:cxn>
                <a:cxn ang="0">
                  <a:pos x="8" y="31"/>
                </a:cxn>
                <a:cxn ang="0">
                  <a:pos x="3" y="39"/>
                </a:cxn>
                <a:cxn ang="0">
                  <a:pos x="0" y="42"/>
                </a:cxn>
                <a:cxn ang="0">
                  <a:pos x="0" y="31"/>
                </a:cxn>
                <a:cxn ang="0">
                  <a:pos x="11" y="23"/>
                </a:cxn>
                <a:cxn ang="0">
                  <a:pos x="20" y="17"/>
                </a:cxn>
                <a:cxn ang="0">
                  <a:pos x="22" y="26"/>
                </a:cxn>
                <a:cxn ang="0">
                  <a:pos x="28" y="23"/>
                </a:cxn>
                <a:cxn ang="0">
                  <a:pos x="31" y="17"/>
                </a:cxn>
                <a:cxn ang="0">
                  <a:pos x="33" y="12"/>
                </a:cxn>
                <a:cxn ang="0">
                  <a:pos x="39" y="12"/>
                </a:cxn>
                <a:cxn ang="0">
                  <a:pos x="42" y="12"/>
                </a:cxn>
                <a:cxn ang="0">
                  <a:pos x="42" y="0"/>
                </a:cxn>
                <a:cxn ang="0">
                  <a:pos x="50" y="9"/>
                </a:cxn>
                <a:cxn ang="0">
                  <a:pos x="53" y="17"/>
                </a:cxn>
                <a:cxn ang="0">
                  <a:pos x="58" y="37"/>
                </a:cxn>
                <a:cxn ang="0">
                  <a:pos x="56" y="45"/>
                </a:cxn>
                <a:cxn ang="0">
                  <a:pos x="56" y="51"/>
                </a:cxn>
                <a:cxn ang="0">
                  <a:pos x="50" y="37"/>
                </a:cxn>
                <a:cxn ang="0">
                  <a:pos x="45" y="42"/>
                </a:cxn>
                <a:cxn ang="0">
                  <a:pos x="47" y="51"/>
                </a:cxn>
                <a:cxn ang="0">
                  <a:pos x="45" y="62"/>
                </a:cxn>
              </a:cxnLst>
              <a:rect l="0" t="0" r="r" b="b"/>
              <a:pathLst>
                <a:path w="58" h="62">
                  <a:moveTo>
                    <a:pt x="45" y="62"/>
                  </a:moveTo>
                  <a:lnTo>
                    <a:pt x="45" y="56"/>
                  </a:lnTo>
                  <a:lnTo>
                    <a:pt x="42" y="59"/>
                  </a:lnTo>
                  <a:lnTo>
                    <a:pt x="28" y="51"/>
                  </a:lnTo>
                  <a:lnTo>
                    <a:pt x="28" y="37"/>
                  </a:lnTo>
                  <a:lnTo>
                    <a:pt x="20" y="28"/>
                  </a:lnTo>
                  <a:lnTo>
                    <a:pt x="17" y="34"/>
                  </a:lnTo>
                  <a:lnTo>
                    <a:pt x="14" y="31"/>
                  </a:lnTo>
                  <a:lnTo>
                    <a:pt x="11" y="34"/>
                  </a:lnTo>
                  <a:lnTo>
                    <a:pt x="8" y="31"/>
                  </a:lnTo>
                  <a:lnTo>
                    <a:pt x="3" y="39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11" y="23"/>
                  </a:lnTo>
                  <a:lnTo>
                    <a:pt x="20" y="17"/>
                  </a:lnTo>
                  <a:lnTo>
                    <a:pt x="22" y="26"/>
                  </a:lnTo>
                  <a:lnTo>
                    <a:pt x="28" y="23"/>
                  </a:lnTo>
                  <a:lnTo>
                    <a:pt x="31" y="17"/>
                  </a:lnTo>
                  <a:lnTo>
                    <a:pt x="33" y="12"/>
                  </a:lnTo>
                  <a:lnTo>
                    <a:pt x="39" y="12"/>
                  </a:lnTo>
                  <a:lnTo>
                    <a:pt x="42" y="12"/>
                  </a:lnTo>
                  <a:lnTo>
                    <a:pt x="42" y="0"/>
                  </a:lnTo>
                  <a:lnTo>
                    <a:pt x="50" y="9"/>
                  </a:lnTo>
                  <a:lnTo>
                    <a:pt x="53" y="17"/>
                  </a:lnTo>
                  <a:lnTo>
                    <a:pt x="58" y="37"/>
                  </a:lnTo>
                  <a:lnTo>
                    <a:pt x="56" y="45"/>
                  </a:lnTo>
                  <a:lnTo>
                    <a:pt x="56" y="51"/>
                  </a:lnTo>
                  <a:lnTo>
                    <a:pt x="50" y="37"/>
                  </a:lnTo>
                  <a:lnTo>
                    <a:pt x="45" y="42"/>
                  </a:lnTo>
                  <a:lnTo>
                    <a:pt x="47" y="51"/>
                  </a:lnTo>
                  <a:lnTo>
                    <a:pt x="45" y="62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0" name="Freeform 62"/>
            <p:cNvSpPr>
              <a:spLocks/>
            </p:cNvSpPr>
            <p:nvPr/>
          </p:nvSpPr>
          <p:spPr bwMode="auto">
            <a:xfrm>
              <a:off x="4562" y="2508"/>
              <a:ext cx="18" cy="36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8" y="19"/>
                </a:cxn>
                <a:cxn ang="0">
                  <a:pos x="8" y="28"/>
                </a:cxn>
                <a:cxn ang="0">
                  <a:pos x="0" y="16"/>
                </a:cxn>
                <a:cxn ang="0">
                  <a:pos x="3" y="14"/>
                </a:cxn>
                <a:cxn ang="0">
                  <a:pos x="5" y="0"/>
                </a:cxn>
                <a:cxn ang="0">
                  <a:pos x="14" y="0"/>
                </a:cxn>
              </a:cxnLst>
              <a:rect l="0" t="0" r="r" b="b"/>
              <a:pathLst>
                <a:path w="14" h="28">
                  <a:moveTo>
                    <a:pt x="14" y="0"/>
                  </a:moveTo>
                  <a:lnTo>
                    <a:pt x="8" y="19"/>
                  </a:lnTo>
                  <a:lnTo>
                    <a:pt x="8" y="28"/>
                  </a:lnTo>
                  <a:lnTo>
                    <a:pt x="0" y="16"/>
                  </a:lnTo>
                  <a:lnTo>
                    <a:pt x="3" y="14"/>
                  </a:lnTo>
                  <a:lnTo>
                    <a:pt x="5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FF9966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1" name="Freeform 63"/>
            <p:cNvSpPr>
              <a:spLocks/>
            </p:cNvSpPr>
            <p:nvPr/>
          </p:nvSpPr>
          <p:spPr bwMode="auto">
            <a:xfrm>
              <a:off x="4587" y="2474"/>
              <a:ext cx="30" cy="33"/>
            </a:xfrm>
            <a:custGeom>
              <a:avLst/>
              <a:gdLst/>
              <a:ahLst/>
              <a:cxnLst>
                <a:cxn ang="0">
                  <a:pos x="17" y="22"/>
                </a:cxn>
                <a:cxn ang="0">
                  <a:pos x="11" y="14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17" y="8"/>
                </a:cxn>
                <a:cxn ang="0">
                  <a:pos x="23" y="22"/>
                </a:cxn>
                <a:cxn ang="0">
                  <a:pos x="17" y="22"/>
                </a:cxn>
              </a:cxnLst>
              <a:rect l="0" t="0" r="r" b="b"/>
              <a:pathLst>
                <a:path w="23" h="22">
                  <a:moveTo>
                    <a:pt x="17" y="22"/>
                  </a:moveTo>
                  <a:lnTo>
                    <a:pt x="11" y="14"/>
                  </a:lnTo>
                  <a:lnTo>
                    <a:pt x="0" y="3"/>
                  </a:lnTo>
                  <a:lnTo>
                    <a:pt x="11" y="0"/>
                  </a:lnTo>
                  <a:lnTo>
                    <a:pt x="17" y="8"/>
                  </a:lnTo>
                  <a:lnTo>
                    <a:pt x="23" y="22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FF9966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2" name="Freeform 64"/>
            <p:cNvSpPr>
              <a:spLocks/>
            </p:cNvSpPr>
            <p:nvPr/>
          </p:nvSpPr>
          <p:spPr bwMode="auto">
            <a:xfrm>
              <a:off x="4548" y="2490"/>
              <a:ext cx="20" cy="25"/>
            </a:xfrm>
            <a:custGeom>
              <a:avLst/>
              <a:gdLst/>
              <a:ahLst/>
              <a:cxnLst>
                <a:cxn ang="0">
                  <a:pos x="16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5" y="19"/>
                </a:cxn>
                <a:cxn ang="0">
                  <a:pos x="16" y="8"/>
                </a:cxn>
                <a:cxn ang="0">
                  <a:pos x="16" y="5"/>
                </a:cxn>
                <a:cxn ang="0">
                  <a:pos x="16" y="3"/>
                </a:cxn>
              </a:cxnLst>
              <a:rect l="0" t="0" r="r" b="b"/>
              <a:pathLst>
                <a:path w="16" h="19">
                  <a:moveTo>
                    <a:pt x="16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5" y="19"/>
                  </a:lnTo>
                  <a:lnTo>
                    <a:pt x="16" y="8"/>
                  </a:lnTo>
                  <a:lnTo>
                    <a:pt x="16" y="5"/>
                  </a:lnTo>
                  <a:lnTo>
                    <a:pt x="16" y="3"/>
                  </a:lnTo>
                  <a:close/>
                </a:path>
              </a:pathLst>
            </a:custGeom>
            <a:solidFill>
              <a:srgbClr val="FF9966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3" name="Freeform 65"/>
            <p:cNvSpPr>
              <a:spLocks/>
            </p:cNvSpPr>
            <p:nvPr/>
          </p:nvSpPr>
          <p:spPr bwMode="auto">
            <a:xfrm>
              <a:off x="4474" y="2500"/>
              <a:ext cx="41" cy="57"/>
            </a:xfrm>
            <a:custGeom>
              <a:avLst/>
              <a:gdLst/>
              <a:ahLst/>
              <a:cxnLst>
                <a:cxn ang="0">
                  <a:pos x="31" y="11"/>
                </a:cxn>
                <a:cxn ang="0">
                  <a:pos x="17" y="22"/>
                </a:cxn>
                <a:cxn ang="0">
                  <a:pos x="8" y="34"/>
                </a:cxn>
                <a:cxn ang="0">
                  <a:pos x="0" y="42"/>
                </a:cxn>
                <a:cxn ang="0">
                  <a:pos x="0" y="39"/>
                </a:cxn>
                <a:cxn ang="0">
                  <a:pos x="8" y="28"/>
                </a:cxn>
                <a:cxn ang="0">
                  <a:pos x="20" y="17"/>
                </a:cxn>
                <a:cxn ang="0">
                  <a:pos x="22" y="6"/>
                </a:cxn>
                <a:cxn ang="0">
                  <a:pos x="25" y="6"/>
                </a:cxn>
                <a:cxn ang="0">
                  <a:pos x="25" y="0"/>
                </a:cxn>
                <a:cxn ang="0">
                  <a:pos x="31" y="11"/>
                </a:cxn>
              </a:cxnLst>
              <a:rect l="0" t="0" r="r" b="b"/>
              <a:pathLst>
                <a:path w="31" h="42">
                  <a:moveTo>
                    <a:pt x="31" y="11"/>
                  </a:moveTo>
                  <a:lnTo>
                    <a:pt x="17" y="22"/>
                  </a:lnTo>
                  <a:lnTo>
                    <a:pt x="8" y="34"/>
                  </a:lnTo>
                  <a:lnTo>
                    <a:pt x="0" y="42"/>
                  </a:lnTo>
                  <a:lnTo>
                    <a:pt x="0" y="39"/>
                  </a:lnTo>
                  <a:lnTo>
                    <a:pt x="8" y="28"/>
                  </a:lnTo>
                  <a:lnTo>
                    <a:pt x="20" y="17"/>
                  </a:lnTo>
                  <a:lnTo>
                    <a:pt x="22" y="6"/>
                  </a:lnTo>
                  <a:lnTo>
                    <a:pt x="25" y="6"/>
                  </a:lnTo>
                  <a:lnTo>
                    <a:pt x="25" y="0"/>
                  </a:lnTo>
                  <a:lnTo>
                    <a:pt x="31" y="11"/>
                  </a:lnTo>
                  <a:close/>
                </a:path>
              </a:pathLst>
            </a:custGeom>
            <a:solidFill>
              <a:srgbClr val="FF9966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4" name="Freeform 66"/>
            <p:cNvSpPr>
              <a:spLocks/>
            </p:cNvSpPr>
            <p:nvPr/>
          </p:nvSpPr>
          <p:spPr bwMode="auto">
            <a:xfrm>
              <a:off x="4517" y="2457"/>
              <a:ext cx="22" cy="25"/>
            </a:xfrm>
            <a:custGeom>
              <a:avLst/>
              <a:gdLst/>
              <a:ahLst/>
              <a:cxnLst>
                <a:cxn ang="0">
                  <a:pos x="17" y="14"/>
                </a:cxn>
                <a:cxn ang="0">
                  <a:pos x="14" y="17"/>
                </a:cxn>
                <a:cxn ang="0">
                  <a:pos x="6" y="8"/>
                </a:cxn>
                <a:cxn ang="0">
                  <a:pos x="0" y="0"/>
                </a:cxn>
                <a:cxn ang="0">
                  <a:pos x="12" y="3"/>
                </a:cxn>
                <a:cxn ang="0">
                  <a:pos x="17" y="14"/>
                </a:cxn>
              </a:cxnLst>
              <a:rect l="0" t="0" r="r" b="b"/>
              <a:pathLst>
                <a:path w="17" h="17">
                  <a:moveTo>
                    <a:pt x="17" y="14"/>
                  </a:moveTo>
                  <a:lnTo>
                    <a:pt x="14" y="17"/>
                  </a:lnTo>
                  <a:lnTo>
                    <a:pt x="6" y="8"/>
                  </a:lnTo>
                  <a:lnTo>
                    <a:pt x="0" y="0"/>
                  </a:lnTo>
                  <a:lnTo>
                    <a:pt x="12" y="3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FF9966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5" name="Freeform 67"/>
            <p:cNvSpPr>
              <a:spLocks/>
            </p:cNvSpPr>
            <p:nvPr/>
          </p:nvSpPr>
          <p:spPr bwMode="auto">
            <a:xfrm>
              <a:off x="4591" y="2496"/>
              <a:ext cx="18" cy="26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14" y="17"/>
                </a:cxn>
                <a:cxn ang="0">
                  <a:pos x="11" y="17"/>
                </a:cxn>
                <a:cxn ang="0">
                  <a:pos x="8" y="20"/>
                </a:cxn>
                <a:cxn ang="0">
                  <a:pos x="3" y="9"/>
                </a:cxn>
                <a:cxn ang="0">
                  <a:pos x="0" y="0"/>
                </a:cxn>
                <a:cxn ang="0">
                  <a:pos x="8" y="3"/>
                </a:cxn>
              </a:cxnLst>
              <a:rect l="0" t="0" r="r" b="b"/>
              <a:pathLst>
                <a:path w="14" h="20">
                  <a:moveTo>
                    <a:pt x="8" y="3"/>
                  </a:moveTo>
                  <a:lnTo>
                    <a:pt x="14" y="17"/>
                  </a:lnTo>
                  <a:lnTo>
                    <a:pt x="11" y="17"/>
                  </a:lnTo>
                  <a:lnTo>
                    <a:pt x="8" y="20"/>
                  </a:lnTo>
                  <a:lnTo>
                    <a:pt x="3" y="9"/>
                  </a:lnTo>
                  <a:lnTo>
                    <a:pt x="0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FF9966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6" name="Freeform 68"/>
            <p:cNvSpPr>
              <a:spLocks/>
            </p:cNvSpPr>
            <p:nvPr/>
          </p:nvSpPr>
          <p:spPr bwMode="auto">
            <a:xfrm>
              <a:off x="4568" y="2479"/>
              <a:ext cx="17" cy="10"/>
            </a:xfrm>
            <a:custGeom>
              <a:avLst/>
              <a:gdLst/>
              <a:ahLst/>
              <a:cxnLst>
                <a:cxn ang="0">
                  <a:pos x="12" y="8"/>
                </a:cxn>
                <a:cxn ang="0">
                  <a:pos x="3" y="2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12" y="8"/>
                </a:cxn>
              </a:cxnLst>
              <a:rect l="0" t="0" r="r" b="b"/>
              <a:pathLst>
                <a:path w="12" h="8">
                  <a:moveTo>
                    <a:pt x="12" y="8"/>
                  </a:moveTo>
                  <a:lnTo>
                    <a:pt x="3" y="2"/>
                  </a:lnTo>
                  <a:lnTo>
                    <a:pt x="0" y="5"/>
                  </a:lnTo>
                  <a:lnTo>
                    <a:pt x="0" y="0"/>
                  </a:lnTo>
                  <a:lnTo>
                    <a:pt x="12" y="8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7" name="Freeform 69"/>
            <p:cNvSpPr>
              <a:spLocks/>
            </p:cNvSpPr>
            <p:nvPr/>
          </p:nvSpPr>
          <p:spPr bwMode="auto">
            <a:xfrm>
              <a:off x="4585" y="2522"/>
              <a:ext cx="14" cy="7"/>
            </a:xfrm>
            <a:custGeom>
              <a:avLst/>
              <a:gdLst/>
              <a:ahLst/>
              <a:cxnLst>
                <a:cxn ang="0">
                  <a:pos x="11" y="5"/>
                </a:cxn>
                <a:cxn ang="0">
                  <a:pos x="8" y="0"/>
                </a:cxn>
                <a:cxn ang="0">
                  <a:pos x="0" y="5"/>
                </a:cxn>
                <a:cxn ang="0">
                  <a:pos x="11" y="5"/>
                </a:cxn>
              </a:cxnLst>
              <a:rect l="0" t="0" r="r" b="b"/>
              <a:pathLst>
                <a:path w="11" h="5">
                  <a:moveTo>
                    <a:pt x="11" y="5"/>
                  </a:moveTo>
                  <a:lnTo>
                    <a:pt x="8" y="0"/>
                  </a:lnTo>
                  <a:lnTo>
                    <a:pt x="0" y="5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FF9966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8" name="Freeform 70"/>
            <p:cNvSpPr>
              <a:spLocks/>
            </p:cNvSpPr>
            <p:nvPr/>
          </p:nvSpPr>
          <p:spPr bwMode="auto">
            <a:xfrm>
              <a:off x="4576" y="2500"/>
              <a:ext cx="11" cy="40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8" y="9"/>
                </a:cxn>
                <a:cxn ang="0">
                  <a:pos x="3" y="17"/>
                </a:cxn>
                <a:cxn ang="0">
                  <a:pos x="0" y="28"/>
                </a:cxn>
                <a:cxn ang="0">
                  <a:pos x="3" y="14"/>
                </a:cxn>
                <a:cxn ang="0">
                  <a:pos x="8" y="0"/>
                </a:cxn>
              </a:cxnLst>
              <a:rect l="0" t="0" r="r" b="b"/>
              <a:pathLst>
                <a:path w="8" h="28">
                  <a:moveTo>
                    <a:pt x="8" y="0"/>
                  </a:moveTo>
                  <a:lnTo>
                    <a:pt x="8" y="9"/>
                  </a:lnTo>
                  <a:lnTo>
                    <a:pt x="3" y="17"/>
                  </a:lnTo>
                  <a:lnTo>
                    <a:pt x="0" y="28"/>
                  </a:lnTo>
                  <a:lnTo>
                    <a:pt x="3" y="14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599" name="Freeform 71"/>
            <p:cNvSpPr>
              <a:spLocks/>
            </p:cNvSpPr>
            <p:nvPr/>
          </p:nvSpPr>
          <p:spPr bwMode="auto">
            <a:xfrm>
              <a:off x="4113" y="2321"/>
              <a:ext cx="149" cy="286"/>
            </a:xfrm>
            <a:custGeom>
              <a:avLst/>
              <a:gdLst/>
              <a:ahLst/>
              <a:cxnLst>
                <a:cxn ang="0">
                  <a:pos x="36" y="156"/>
                </a:cxn>
                <a:cxn ang="0">
                  <a:pos x="42" y="128"/>
                </a:cxn>
                <a:cxn ang="0">
                  <a:pos x="44" y="106"/>
                </a:cxn>
                <a:cxn ang="0">
                  <a:pos x="56" y="114"/>
                </a:cxn>
                <a:cxn ang="0">
                  <a:pos x="78" y="125"/>
                </a:cxn>
                <a:cxn ang="0">
                  <a:pos x="78" y="117"/>
                </a:cxn>
                <a:cxn ang="0">
                  <a:pos x="83" y="92"/>
                </a:cxn>
                <a:cxn ang="0">
                  <a:pos x="108" y="89"/>
                </a:cxn>
                <a:cxn ang="0">
                  <a:pos x="111" y="70"/>
                </a:cxn>
                <a:cxn ang="0">
                  <a:pos x="97" y="42"/>
                </a:cxn>
                <a:cxn ang="0">
                  <a:pos x="75" y="33"/>
                </a:cxn>
                <a:cxn ang="0">
                  <a:pos x="61" y="33"/>
                </a:cxn>
                <a:cxn ang="0">
                  <a:pos x="47" y="28"/>
                </a:cxn>
                <a:cxn ang="0">
                  <a:pos x="36" y="11"/>
                </a:cxn>
                <a:cxn ang="0">
                  <a:pos x="31" y="0"/>
                </a:cxn>
                <a:cxn ang="0">
                  <a:pos x="17" y="8"/>
                </a:cxn>
                <a:cxn ang="0">
                  <a:pos x="3" y="28"/>
                </a:cxn>
                <a:cxn ang="0">
                  <a:pos x="11" y="45"/>
                </a:cxn>
                <a:cxn ang="0">
                  <a:pos x="25" y="61"/>
                </a:cxn>
                <a:cxn ang="0">
                  <a:pos x="19" y="75"/>
                </a:cxn>
                <a:cxn ang="0">
                  <a:pos x="25" y="95"/>
                </a:cxn>
                <a:cxn ang="0">
                  <a:pos x="36" y="117"/>
                </a:cxn>
                <a:cxn ang="0">
                  <a:pos x="36" y="139"/>
                </a:cxn>
                <a:cxn ang="0">
                  <a:pos x="31" y="153"/>
                </a:cxn>
                <a:cxn ang="0">
                  <a:pos x="28" y="181"/>
                </a:cxn>
                <a:cxn ang="0">
                  <a:pos x="36" y="186"/>
                </a:cxn>
                <a:cxn ang="0">
                  <a:pos x="47" y="197"/>
                </a:cxn>
                <a:cxn ang="0">
                  <a:pos x="53" y="206"/>
                </a:cxn>
                <a:cxn ang="0">
                  <a:pos x="64" y="217"/>
                </a:cxn>
                <a:cxn ang="0">
                  <a:pos x="78" y="211"/>
                </a:cxn>
                <a:cxn ang="0">
                  <a:pos x="61" y="200"/>
                </a:cxn>
                <a:cxn ang="0">
                  <a:pos x="50" y="181"/>
                </a:cxn>
                <a:cxn ang="0">
                  <a:pos x="39" y="167"/>
                </a:cxn>
              </a:cxnLst>
              <a:rect l="0" t="0" r="r" b="b"/>
              <a:pathLst>
                <a:path w="114" h="217">
                  <a:moveTo>
                    <a:pt x="39" y="167"/>
                  </a:moveTo>
                  <a:lnTo>
                    <a:pt x="36" y="156"/>
                  </a:lnTo>
                  <a:lnTo>
                    <a:pt x="39" y="142"/>
                  </a:lnTo>
                  <a:lnTo>
                    <a:pt x="42" y="128"/>
                  </a:lnTo>
                  <a:lnTo>
                    <a:pt x="42" y="117"/>
                  </a:lnTo>
                  <a:lnTo>
                    <a:pt x="44" y="106"/>
                  </a:lnTo>
                  <a:lnTo>
                    <a:pt x="56" y="103"/>
                  </a:lnTo>
                  <a:lnTo>
                    <a:pt x="56" y="114"/>
                  </a:lnTo>
                  <a:lnTo>
                    <a:pt x="67" y="114"/>
                  </a:lnTo>
                  <a:lnTo>
                    <a:pt x="78" y="125"/>
                  </a:lnTo>
                  <a:lnTo>
                    <a:pt x="83" y="131"/>
                  </a:lnTo>
                  <a:lnTo>
                    <a:pt x="78" y="117"/>
                  </a:lnTo>
                  <a:lnTo>
                    <a:pt x="75" y="106"/>
                  </a:lnTo>
                  <a:lnTo>
                    <a:pt x="83" y="92"/>
                  </a:lnTo>
                  <a:lnTo>
                    <a:pt x="94" y="89"/>
                  </a:lnTo>
                  <a:lnTo>
                    <a:pt x="108" y="89"/>
                  </a:lnTo>
                  <a:lnTo>
                    <a:pt x="114" y="81"/>
                  </a:lnTo>
                  <a:lnTo>
                    <a:pt x="111" y="70"/>
                  </a:lnTo>
                  <a:lnTo>
                    <a:pt x="97" y="53"/>
                  </a:lnTo>
                  <a:lnTo>
                    <a:pt x="97" y="42"/>
                  </a:lnTo>
                  <a:lnTo>
                    <a:pt x="81" y="31"/>
                  </a:lnTo>
                  <a:lnTo>
                    <a:pt x="75" y="33"/>
                  </a:lnTo>
                  <a:lnTo>
                    <a:pt x="69" y="36"/>
                  </a:lnTo>
                  <a:lnTo>
                    <a:pt x="61" y="33"/>
                  </a:lnTo>
                  <a:lnTo>
                    <a:pt x="50" y="42"/>
                  </a:lnTo>
                  <a:lnTo>
                    <a:pt x="47" y="28"/>
                  </a:lnTo>
                  <a:lnTo>
                    <a:pt x="47" y="11"/>
                  </a:lnTo>
                  <a:lnTo>
                    <a:pt x="36" y="11"/>
                  </a:lnTo>
                  <a:lnTo>
                    <a:pt x="36" y="3"/>
                  </a:lnTo>
                  <a:lnTo>
                    <a:pt x="31" y="0"/>
                  </a:lnTo>
                  <a:lnTo>
                    <a:pt x="25" y="3"/>
                  </a:lnTo>
                  <a:lnTo>
                    <a:pt x="17" y="8"/>
                  </a:lnTo>
                  <a:lnTo>
                    <a:pt x="6" y="11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11" y="45"/>
                  </a:lnTo>
                  <a:lnTo>
                    <a:pt x="19" y="58"/>
                  </a:lnTo>
                  <a:lnTo>
                    <a:pt x="25" y="61"/>
                  </a:lnTo>
                  <a:lnTo>
                    <a:pt x="19" y="70"/>
                  </a:lnTo>
                  <a:lnTo>
                    <a:pt x="19" y="75"/>
                  </a:lnTo>
                  <a:lnTo>
                    <a:pt x="19" y="83"/>
                  </a:lnTo>
                  <a:lnTo>
                    <a:pt x="25" y="95"/>
                  </a:lnTo>
                  <a:lnTo>
                    <a:pt x="33" y="103"/>
                  </a:lnTo>
                  <a:lnTo>
                    <a:pt x="36" y="117"/>
                  </a:lnTo>
                  <a:lnTo>
                    <a:pt x="39" y="131"/>
                  </a:lnTo>
                  <a:lnTo>
                    <a:pt x="36" y="139"/>
                  </a:lnTo>
                  <a:lnTo>
                    <a:pt x="31" y="150"/>
                  </a:lnTo>
                  <a:lnTo>
                    <a:pt x="31" y="153"/>
                  </a:lnTo>
                  <a:lnTo>
                    <a:pt x="28" y="167"/>
                  </a:lnTo>
                  <a:lnTo>
                    <a:pt x="28" y="181"/>
                  </a:lnTo>
                  <a:lnTo>
                    <a:pt x="28" y="178"/>
                  </a:lnTo>
                  <a:lnTo>
                    <a:pt x="36" y="186"/>
                  </a:lnTo>
                  <a:lnTo>
                    <a:pt x="44" y="195"/>
                  </a:lnTo>
                  <a:lnTo>
                    <a:pt x="47" y="197"/>
                  </a:lnTo>
                  <a:lnTo>
                    <a:pt x="53" y="209"/>
                  </a:lnTo>
                  <a:lnTo>
                    <a:pt x="53" y="206"/>
                  </a:lnTo>
                  <a:lnTo>
                    <a:pt x="64" y="211"/>
                  </a:lnTo>
                  <a:lnTo>
                    <a:pt x="64" y="217"/>
                  </a:lnTo>
                  <a:lnTo>
                    <a:pt x="72" y="217"/>
                  </a:lnTo>
                  <a:lnTo>
                    <a:pt x="78" y="211"/>
                  </a:lnTo>
                  <a:lnTo>
                    <a:pt x="72" y="200"/>
                  </a:lnTo>
                  <a:lnTo>
                    <a:pt x="61" y="200"/>
                  </a:lnTo>
                  <a:lnTo>
                    <a:pt x="56" y="192"/>
                  </a:lnTo>
                  <a:lnTo>
                    <a:pt x="50" y="181"/>
                  </a:lnTo>
                  <a:lnTo>
                    <a:pt x="47" y="167"/>
                  </a:lnTo>
                  <a:lnTo>
                    <a:pt x="39" y="16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0" name="Freeform 72"/>
            <p:cNvSpPr>
              <a:spLocks/>
            </p:cNvSpPr>
            <p:nvPr/>
          </p:nvSpPr>
          <p:spPr bwMode="auto">
            <a:xfrm>
              <a:off x="4183" y="2267"/>
              <a:ext cx="149" cy="281"/>
            </a:xfrm>
            <a:custGeom>
              <a:avLst/>
              <a:gdLst/>
              <a:ahLst/>
              <a:cxnLst>
                <a:cxn ang="0">
                  <a:pos x="36" y="39"/>
                </a:cxn>
                <a:cxn ang="0">
                  <a:pos x="22" y="37"/>
                </a:cxn>
                <a:cxn ang="0">
                  <a:pos x="8" y="23"/>
                </a:cxn>
                <a:cxn ang="0">
                  <a:pos x="3" y="9"/>
                </a:cxn>
                <a:cxn ang="0">
                  <a:pos x="11" y="9"/>
                </a:cxn>
                <a:cxn ang="0">
                  <a:pos x="19" y="9"/>
                </a:cxn>
                <a:cxn ang="0">
                  <a:pos x="28" y="9"/>
                </a:cxn>
                <a:cxn ang="0">
                  <a:pos x="41" y="0"/>
                </a:cxn>
                <a:cxn ang="0">
                  <a:pos x="58" y="14"/>
                </a:cxn>
                <a:cxn ang="0">
                  <a:pos x="78" y="25"/>
                </a:cxn>
                <a:cxn ang="0">
                  <a:pos x="64" y="34"/>
                </a:cxn>
                <a:cxn ang="0">
                  <a:pos x="58" y="48"/>
                </a:cxn>
                <a:cxn ang="0">
                  <a:pos x="61" y="75"/>
                </a:cxn>
                <a:cxn ang="0">
                  <a:pos x="72" y="89"/>
                </a:cxn>
                <a:cxn ang="0">
                  <a:pos x="92" y="106"/>
                </a:cxn>
                <a:cxn ang="0">
                  <a:pos x="108" y="137"/>
                </a:cxn>
                <a:cxn ang="0">
                  <a:pos x="111" y="162"/>
                </a:cxn>
                <a:cxn ang="0">
                  <a:pos x="111" y="173"/>
                </a:cxn>
                <a:cxn ang="0">
                  <a:pos x="92" y="189"/>
                </a:cxn>
                <a:cxn ang="0">
                  <a:pos x="83" y="192"/>
                </a:cxn>
                <a:cxn ang="0">
                  <a:pos x="80" y="198"/>
                </a:cxn>
                <a:cxn ang="0">
                  <a:pos x="75" y="203"/>
                </a:cxn>
                <a:cxn ang="0">
                  <a:pos x="61" y="217"/>
                </a:cxn>
                <a:cxn ang="0">
                  <a:pos x="53" y="189"/>
                </a:cxn>
                <a:cxn ang="0">
                  <a:pos x="64" y="184"/>
                </a:cxn>
                <a:cxn ang="0">
                  <a:pos x="69" y="173"/>
                </a:cxn>
                <a:cxn ang="0">
                  <a:pos x="89" y="164"/>
                </a:cxn>
                <a:cxn ang="0">
                  <a:pos x="86" y="139"/>
                </a:cxn>
                <a:cxn ang="0">
                  <a:pos x="83" y="114"/>
                </a:cxn>
                <a:cxn ang="0">
                  <a:pos x="80" y="106"/>
                </a:cxn>
                <a:cxn ang="0">
                  <a:pos x="64" y="89"/>
                </a:cxn>
                <a:cxn ang="0">
                  <a:pos x="47" y="70"/>
                </a:cxn>
                <a:cxn ang="0">
                  <a:pos x="33" y="53"/>
                </a:cxn>
                <a:cxn ang="0">
                  <a:pos x="39" y="45"/>
                </a:cxn>
              </a:cxnLst>
              <a:rect l="0" t="0" r="r" b="b"/>
              <a:pathLst>
                <a:path w="114" h="217">
                  <a:moveTo>
                    <a:pt x="39" y="45"/>
                  </a:moveTo>
                  <a:lnTo>
                    <a:pt x="36" y="39"/>
                  </a:lnTo>
                  <a:lnTo>
                    <a:pt x="28" y="34"/>
                  </a:lnTo>
                  <a:lnTo>
                    <a:pt x="22" y="37"/>
                  </a:lnTo>
                  <a:lnTo>
                    <a:pt x="11" y="28"/>
                  </a:lnTo>
                  <a:lnTo>
                    <a:pt x="8" y="23"/>
                  </a:lnTo>
                  <a:lnTo>
                    <a:pt x="0" y="12"/>
                  </a:lnTo>
                  <a:lnTo>
                    <a:pt x="3" y="9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8" y="9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58" y="14"/>
                  </a:lnTo>
                  <a:lnTo>
                    <a:pt x="64" y="20"/>
                  </a:lnTo>
                  <a:lnTo>
                    <a:pt x="78" y="25"/>
                  </a:lnTo>
                  <a:lnTo>
                    <a:pt x="69" y="31"/>
                  </a:lnTo>
                  <a:lnTo>
                    <a:pt x="64" y="34"/>
                  </a:lnTo>
                  <a:lnTo>
                    <a:pt x="64" y="37"/>
                  </a:lnTo>
                  <a:lnTo>
                    <a:pt x="58" y="48"/>
                  </a:lnTo>
                  <a:lnTo>
                    <a:pt x="53" y="62"/>
                  </a:lnTo>
                  <a:lnTo>
                    <a:pt x="61" y="75"/>
                  </a:lnTo>
                  <a:lnTo>
                    <a:pt x="67" y="81"/>
                  </a:lnTo>
                  <a:lnTo>
                    <a:pt x="72" y="89"/>
                  </a:lnTo>
                  <a:lnTo>
                    <a:pt x="80" y="98"/>
                  </a:lnTo>
                  <a:lnTo>
                    <a:pt x="92" y="106"/>
                  </a:lnTo>
                  <a:lnTo>
                    <a:pt x="103" y="117"/>
                  </a:lnTo>
                  <a:lnTo>
                    <a:pt x="108" y="137"/>
                  </a:lnTo>
                  <a:lnTo>
                    <a:pt x="114" y="156"/>
                  </a:lnTo>
                  <a:lnTo>
                    <a:pt x="111" y="162"/>
                  </a:lnTo>
                  <a:lnTo>
                    <a:pt x="114" y="167"/>
                  </a:lnTo>
                  <a:lnTo>
                    <a:pt x="111" y="173"/>
                  </a:lnTo>
                  <a:lnTo>
                    <a:pt x="103" y="181"/>
                  </a:lnTo>
                  <a:lnTo>
                    <a:pt x="92" y="189"/>
                  </a:lnTo>
                  <a:lnTo>
                    <a:pt x="83" y="187"/>
                  </a:lnTo>
                  <a:lnTo>
                    <a:pt x="83" y="192"/>
                  </a:lnTo>
                  <a:lnTo>
                    <a:pt x="83" y="195"/>
                  </a:lnTo>
                  <a:lnTo>
                    <a:pt x="80" y="198"/>
                  </a:lnTo>
                  <a:lnTo>
                    <a:pt x="80" y="203"/>
                  </a:lnTo>
                  <a:lnTo>
                    <a:pt x="75" y="203"/>
                  </a:lnTo>
                  <a:lnTo>
                    <a:pt x="67" y="214"/>
                  </a:lnTo>
                  <a:lnTo>
                    <a:pt x="61" y="217"/>
                  </a:lnTo>
                  <a:lnTo>
                    <a:pt x="61" y="198"/>
                  </a:lnTo>
                  <a:lnTo>
                    <a:pt x="53" y="189"/>
                  </a:lnTo>
                  <a:lnTo>
                    <a:pt x="61" y="184"/>
                  </a:lnTo>
                  <a:lnTo>
                    <a:pt x="64" y="184"/>
                  </a:lnTo>
                  <a:lnTo>
                    <a:pt x="72" y="184"/>
                  </a:lnTo>
                  <a:lnTo>
                    <a:pt x="69" y="173"/>
                  </a:lnTo>
                  <a:lnTo>
                    <a:pt x="78" y="170"/>
                  </a:lnTo>
                  <a:lnTo>
                    <a:pt x="89" y="164"/>
                  </a:lnTo>
                  <a:lnTo>
                    <a:pt x="89" y="150"/>
                  </a:lnTo>
                  <a:lnTo>
                    <a:pt x="86" y="139"/>
                  </a:lnTo>
                  <a:lnTo>
                    <a:pt x="86" y="125"/>
                  </a:lnTo>
                  <a:lnTo>
                    <a:pt x="83" y="114"/>
                  </a:lnTo>
                  <a:lnTo>
                    <a:pt x="80" y="109"/>
                  </a:lnTo>
                  <a:lnTo>
                    <a:pt x="80" y="106"/>
                  </a:lnTo>
                  <a:lnTo>
                    <a:pt x="69" y="98"/>
                  </a:lnTo>
                  <a:lnTo>
                    <a:pt x="64" y="89"/>
                  </a:lnTo>
                  <a:lnTo>
                    <a:pt x="55" y="78"/>
                  </a:lnTo>
                  <a:lnTo>
                    <a:pt x="47" y="70"/>
                  </a:lnTo>
                  <a:lnTo>
                    <a:pt x="30" y="56"/>
                  </a:lnTo>
                  <a:lnTo>
                    <a:pt x="33" y="53"/>
                  </a:lnTo>
                  <a:lnTo>
                    <a:pt x="41" y="50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1" name="Freeform 73"/>
            <p:cNvSpPr>
              <a:spLocks/>
            </p:cNvSpPr>
            <p:nvPr/>
          </p:nvSpPr>
          <p:spPr bwMode="auto">
            <a:xfrm>
              <a:off x="3313" y="2212"/>
              <a:ext cx="12" cy="30"/>
            </a:xfrm>
            <a:custGeom>
              <a:avLst/>
              <a:gdLst/>
              <a:ahLst/>
              <a:cxnLst>
                <a:cxn ang="0">
                  <a:pos x="6" y="19"/>
                </a:cxn>
                <a:cxn ang="0">
                  <a:pos x="3" y="22"/>
                </a:cxn>
                <a:cxn ang="0">
                  <a:pos x="0" y="19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9" y="11"/>
                </a:cxn>
                <a:cxn ang="0">
                  <a:pos x="6" y="19"/>
                </a:cxn>
              </a:cxnLst>
              <a:rect l="0" t="0" r="r" b="b"/>
              <a:pathLst>
                <a:path w="9" h="22">
                  <a:moveTo>
                    <a:pt x="6" y="19"/>
                  </a:moveTo>
                  <a:lnTo>
                    <a:pt x="3" y="22"/>
                  </a:lnTo>
                  <a:lnTo>
                    <a:pt x="0" y="19"/>
                  </a:lnTo>
                  <a:lnTo>
                    <a:pt x="0" y="5"/>
                  </a:lnTo>
                  <a:lnTo>
                    <a:pt x="3" y="0"/>
                  </a:lnTo>
                  <a:lnTo>
                    <a:pt x="9" y="11"/>
                  </a:lnTo>
                  <a:lnTo>
                    <a:pt x="6" y="1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2" name="Freeform 74"/>
            <p:cNvSpPr>
              <a:spLocks/>
            </p:cNvSpPr>
            <p:nvPr/>
          </p:nvSpPr>
          <p:spPr bwMode="auto">
            <a:xfrm>
              <a:off x="3163" y="1945"/>
              <a:ext cx="351" cy="281"/>
            </a:xfrm>
            <a:custGeom>
              <a:avLst/>
              <a:gdLst/>
              <a:ahLst/>
              <a:cxnLst>
                <a:cxn ang="0">
                  <a:pos x="31" y="86"/>
                </a:cxn>
                <a:cxn ang="0">
                  <a:pos x="34" y="67"/>
                </a:cxn>
                <a:cxn ang="0">
                  <a:pos x="25" y="55"/>
                </a:cxn>
                <a:cxn ang="0">
                  <a:pos x="6" y="28"/>
                </a:cxn>
                <a:cxn ang="0">
                  <a:pos x="0" y="3"/>
                </a:cxn>
                <a:cxn ang="0">
                  <a:pos x="9" y="0"/>
                </a:cxn>
                <a:cxn ang="0">
                  <a:pos x="25" y="11"/>
                </a:cxn>
                <a:cxn ang="0">
                  <a:pos x="45" y="0"/>
                </a:cxn>
                <a:cxn ang="0">
                  <a:pos x="48" y="11"/>
                </a:cxn>
                <a:cxn ang="0">
                  <a:pos x="67" y="30"/>
                </a:cxn>
                <a:cxn ang="0">
                  <a:pos x="92" y="42"/>
                </a:cxn>
                <a:cxn ang="0">
                  <a:pos x="114" y="44"/>
                </a:cxn>
                <a:cxn ang="0">
                  <a:pos x="125" y="39"/>
                </a:cxn>
                <a:cxn ang="0">
                  <a:pos x="128" y="36"/>
                </a:cxn>
                <a:cxn ang="0">
                  <a:pos x="150" y="25"/>
                </a:cxn>
                <a:cxn ang="0">
                  <a:pos x="184" y="30"/>
                </a:cxn>
                <a:cxn ang="0">
                  <a:pos x="203" y="44"/>
                </a:cxn>
                <a:cxn ang="0">
                  <a:pos x="220" y="61"/>
                </a:cxn>
                <a:cxn ang="0">
                  <a:pos x="217" y="80"/>
                </a:cxn>
                <a:cxn ang="0">
                  <a:pos x="223" y="92"/>
                </a:cxn>
                <a:cxn ang="0">
                  <a:pos x="223" y="105"/>
                </a:cxn>
                <a:cxn ang="0">
                  <a:pos x="237" y="122"/>
                </a:cxn>
                <a:cxn ang="0">
                  <a:pos x="231" y="144"/>
                </a:cxn>
                <a:cxn ang="0">
                  <a:pos x="251" y="167"/>
                </a:cxn>
                <a:cxn ang="0">
                  <a:pos x="264" y="186"/>
                </a:cxn>
                <a:cxn ang="0">
                  <a:pos x="267" y="194"/>
                </a:cxn>
                <a:cxn ang="0">
                  <a:pos x="251" y="203"/>
                </a:cxn>
                <a:cxn ang="0">
                  <a:pos x="237" y="214"/>
                </a:cxn>
                <a:cxn ang="0">
                  <a:pos x="209" y="208"/>
                </a:cxn>
                <a:cxn ang="0">
                  <a:pos x="189" y="197"/>
                </a:cxn>
                <a:cxn ang="0">
                  <a:pos x="173" y="189"/>
                </a:cxn>
                <a:cxn ang="0">
                  <a:pos x="145" y="189"/>
                </a:cxn>
                <a:cxn ang="0">
                  <a:pos x="120" y="175"/>
                </a:cxn>
                <a:cxn ang="0">
                  <a:pos x="103" y="155"/>
                </a:cxn>
                <a:cxn ang="0">
                  <a:pos x="87" y="142"/>
                </a:cxn>
                <a:cxn ang="0">
                  <a:pos x="81" y="136"/>
                </a:cxn>
                <a:cxn ang="0">
                  <a:pos x="75" y="144"/>
                </a:cxn>
                <a:cxn ang="0">
                  <a:pos x="67" y="128"/>
                </a:cxn>
                <a:cxn ang="0">
                  <a:pos x="64" y="117"/>
                </a:cxn>
                <a:cxn ang="0">
                  <a:pos x="48" y="103"/>
                </a:cxn>
              </a:cxnLst>
              <a:rect l="0" t="0" r="r" b="b"/>
              <a:pathLst>
                <a:path w="267" h="214">
                  <a:moveTo>
                    <a:pt x="37" y="97"/>
                  </a:moveTo>
                  <a:lnTo>
                    <a:pt x="31" y="86"/>
                  </a:lnTo>
                  <a:lnTo>
                    <a:pt x="28" y="80"/>
                  </a:lnTo>
                  <a:lnTo>
                    <a:pt x="34" y="67"/>
                  </a:lnTo>
                  <a:lnTo>
                    <a:pt x="34" y="58"/>
                  </a:lnTo>
                  <a:lnTo>
                    <a:pt x="25" y="55"/>
                  </a:lnTo>
                  <a:lnTo>
                    <a:pt x="14" y="36"/>
                  </a:lnTo>
                  <a:lnTo>
                    <a:pt x="6" y="28"/>
                  </a:lnTo>
                  <a:lnTo>
                    <a:pt x="3" y="11"/>
                  </a:lnTo>
                  <a:lnTo>
                    <a:pt x="0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9" y="3"/>
                  </a:lnTo>
                  <a:lnTo>
                    <a:pt x="25" y="11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50" y="8"/>
                  </a:lnTo>
                  <a:lnTo>
                    <a:pt x="48" y="11"/>
                  </a:lnTo>
                  <a:lnTo>
                    <a:pt x="59" y="19"/>
                  </a:lnTo>
                  <a:lnTo>
                    <a:pt x="67" y="30"/>
                  </a:lnTo>
                  <a:lnTo>
                    <a:pt x="81" y="36"/>
                  </a:lnTo>
                  <a:lnTo>
                    <a:pt x="92" y="42"/>
                  </a:lnTo>
                  <a:lnTo>
                    <a:pt x="103" y="44"/>
                  </a:lnTo>
                  <a:lnTo>
                    <a:pt x="114" y="44"/>
                  </a:lnTo>
                  <a:lnTo>
                    <a:pt x="123" y="42"/>
                  </a:lnTo>
                  <a:lnTo>
                    <a:pt x="125" y="39"/>
                  </a:lnTo>
                  <a:lnTo>
                    <a:pt x="123" y="33"/>
                  </a:lnTo>
                  <a:lnTo>
                    <a:pt x="128" y="36"/>
                  </a:lnTo>
                  <a:lnTo>
                    <a:pt x="137" y="25"/>
                  </a:lnTo>
                  <a:lnTo>
                    <a:pt x="150" y="25"/>
                  </a:lnTo>
                  <a:lnTo>
                    <a:pt x="162" y="22"/>
                  </a:lnTo>
                  <a:lnTo>
                    <a:pt x="184" y="30"/>
                  </a:lnTo>
                  <a:lnTo>
                    <a:pt x="195" y="36"/>
                  </a:lnTo>
                  <a:lnTo>
                    <a:pt x="203" y="44"/>
                  </a:lnTo>
                  <a:lnTo>
                    <a:pt x="214" y="44"/>
                  </a:lnTo>
                  <a:lnTo>
                    <a:pt x="220" y="61"/>
                  </a:lnTo>
                  <a:lnTo>
                    <a:pt x="217" y="78"/>
                  </a:lnTo>
                  <a:lnTo>
                    <a:pt x="217" y="80"/>
                  </a:lnTo>
                  <a:lnTo>
                    <a:pt x="217" y="86"/>
                  </a:lnTo>
                  <a:lnTo>
                    <a:pt x="223" y="92"/>
                  </a:lnTo>
                  <a:lnTo>
                    <a:pt x="220" y="94"/>
                  </a:lnTo>
                  <a:lnTo>
                    <a:pt x="223" y="105"/>
                  </a:lnTo>
                  <a:lnTo>
                    <a:pt x="226" y="119"/>
                  </a:lnTo>
                  <a:lnTo>
                    <a:pt x="237" y="122"/>
                  </a:lnTo>
                  <a:lnTo>
                    <a:pt x="239" y="128"/>
                  </a:lnTo>
                  <a:lnTo>
                    <a:pt x="231" y="144"/>
                  </a:lnTo>
                  <a:lnTo>
                    <a:pt x="239" y="155"/>
                  </a:lnTo>
                  <a:lnTo>
                    <a:pt x="251" y="167"/>
                  </a:lnTo>
                  <a:lnTo>
                    <a:pt x="259" y="169"/>
                  </a:lnTo>
                  <a:lnTo>
                    <a:pt x="264" y="186"/>
                  </a:lnTo>
                  <a:lnTo>
                    <a:pt x="267" y="186"/>
                  </a:lnTo>
                  <a:lnTo>
                    <a:pt x="267" y="194"/>
                  </a:lnTo>
                  <a:lnTo>
                    <a:pt x="256" y="197"/>
                  </a:lnTo>
                  <a:lnTo>
                    <a:pt x="251" y="203"/>
                  </a:lnTo>
                  <a:lnTo>
                    <a:pt x="251" y="214"/>
                  </a:lnTo>
                  <a:lnTo>
                    <a:pt x="237" y="214"/>
                  </a:lnTo>
                  <a:lnTo>
                    <a:pt x="223" y="211"/>
                  </a:lnTo>
                  <a:lnTo>
                    <a:pt x="209" y="208"/>
                  </a:lnTo>
                  <a:lnTo>
                    <a:pt x="195" y="206"/>
                  </a:lnTo>
                  <a:lnTo>
                    <a:pt x="189" y="197"/>
                  </a:lnTo>
                  <a:lnTo>
                    <a:pt x="184" y="186"/>
                  </a:lnTo>
                  <a:lnTo>
                    <a:pt x="173" y="189"/>
                  </a:lnTo>
                  <a:lnTo>
                    <a:pt x="162" y="194"/>
                  </a:lnTo>
                  <a:lnTo>
                    <a:pt x="145" y="189"/>
                  </a:lnTo>
                  <a:lnTo>
                    <a:pt x="131" y="183"/>
                  </a:lnTo>
                  <a:lnTo>
                    <a:pt x="120" y="175"/>
                  </a:lnTo>
                  <a:lnTo>
                    <a:pt x="112" y="167"/>
                  </a:lnTo>
                  <a:lnTo>
                    <a:pt x="103" y="155"/>
                  </a:lnTo>
                  <a:lnTo>
                    <a:pt x="92" y="142"/>
                  </a:lnTo>
                  <a:lnTo>
                    <a:pt x="87" y="142"/>
                  </a:lnTo>
                  <a:lnTo>
                    <a:pt x="81" y="139"/>
                  </a:lnTo>
                  <a:lnTo>
                    <a:pt x="81" y="136"/>
                  </a:lnTo>
                  <a:lnTo>
                    <a:pt x="78" y="142"/>
                  </a:lnTo>
                  <a:lnTo>
                    <a:pt x="75" y="144"/>
                  </a:lnTo>
                  <a:lnTo>
                    <a:pt x="73" y="139"/>
                  </a:lnTo>
                  <a:lnTo>
                    <a:pt x="67" y="128"/>
                  </a:lnTo>
                  <a:lnTo>
                    <a:pt x="64" y="128"/>
                  </a:lnTo>
                  <a:lnTo>
                    <a:pt x="64" y="117"/>
                  </a:lnTo>
                  <a:lnTo>
                    <a:pt x="59" y="111"/>
                  </a:lnTo>
                  <a:lnTo>
                    <a:pt x="48" y="103"/>
                  </a:lnTo>
                  <a:lnTo>
                    <a:pt x="37" y="9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3" name="Freeform 75"/>
            <p:cNvSpPr>
              <a:spLocks/>
            </p:cNvSpPr>
            <p:nvPr/>
          </p:nvSpPr>
          <p:spPr bwMode="auto">
            <a:xfrm>
              <a:off x="3095" y="1993"/>
              <a:ext cx="167" cy="155"/>
            </a:xfrm>
            <a:custGeom>
              <a:avLst/>
              <a:gdLst/>
              <a:ahLst/>
              <a:cxnLst>
                <a:cxn ang="0">
                  <a:pos x="83" y="50"/>
                </a:cxn>
                <a:cxn ang="0">
                  <a:pos x="80" y="44"/>
                </a:cxn>
                <a:cxn ang="0">
                  <a:pos x="86" y="31"/>
                </a:cxn>
                <a:cxn ang="0">
                  <a:pos x="86" y="22"/>
                </a:cxn>
                <a:cxn ang="0">
                  <a:pos x="77" y="19"/>
                </a:cxn>
                <a:cxn ang="0">
                  <a:pos x="66" y="0"/>
                </a:cxn>
                <a:cxn ang="0">
                  <a:pos x="58" y="3"/>
                </a:cxn>
                <a:cxn ang="0">
                  <a:pos x="55" y="0"/>
                </a:cxn>
                <a:cxn ang="0">
                  <a:pos x="38" y="0"/>
                </a:cxn>
                <a:cxn ang="0">
                  <a:pos x="36" y="3"/>
                </a:cxn>
                <a:cxn ang="0">
                  <a:pos x="25" y="14"/>
                </a:cxn>
                <a:cxn ang="0">
                  <a:pos x="25" y="28"/>
                </a:cxn>
                <a:cxn ang="0">
                  <a:pos x="25" y="42"/>
                </a:cxn>
                <a:cxn ang="0">
                  <a:pos x="11" y="50"/>
                </a:cxn>
                <a:cxn ang="0">
                  <a:pos x="0" y="58"/>
                </a:cxn>
                <a:cxn ang="0">
                  <a:pos x="8" y="75"/>
                </a:cxn>
                <a:cxn ang="0">
                  <a:pos x="19" y="81"/>
                </a:cxn>
                <a:cxn ang="0">
                  <a:pos x="33" y="86"/>
                </a:cxn>
                <a:cxn ang="0">
                  <a:pos x="44" y="92"/>
                </a:cxn>
                <a:cxn ang="0">
                  <a:pos x="55" y="97"/>
                </a:cxn>
                <a:cxn ang="0">
                  <a:pos x="69" y="108"/>
                </a:cxn>
                <a:cxn ang="0">
                  <a:pos x="80" y="119"/>
                </a:cxn>
                <a:cxn ang="0">
                  <a:pos x="105" y="119"/>
                </a:cxn>
                <a:cxn ang="0">
                  <a:pos x="111" y="108"/>
                </a:cxn>
                <a:cxn ang="0">
                  <a:pos x="119" y="108"/>
                </a:cxn>
                <a:cxn ang="0">
                  <a:pos x="127" y="108"/>
                </a:cxn>
                <a:cxn ang="0">
                  <a:pos x="125" y="103"/>
                </a:cxn>
                <a:cxn ang="0">
                  <a:pos x="119" y="92"/>
                </a:cxn>
                <a:cxn ang="0">
                  <a:pos x="116" y="92"/>
                </a:cxn>
                <a:cxn ang="0">
                  <a:pos x="116" y="81"/>
                </a:cxn>
                <a:cxn ang="0">
                  <a:pos x="111" y="75"/>
                </a:cxn>
                <a:cxn ang="0">
                  <a:pos x="100" y="67"/>
                </a:cxn>
                <a:cxn ang="0">
                  <a:pos x="89" y="61"/>
                </a:cxn>
                <a:cxn ang="0">
                  <a:pos x="83" y="50"/>
                </a:cxn>
              </a:cxnLst>
              <a:rect l="0" t="0" r="r" b="b"/>
              <a:pathLst>
                <a:path w="127" h="119">
                  <a:moveTo>
                    <a:pt x="83" y="50"/>
                  </a:moveTo>
                  <a:lnTo>
                    <a:pt x="80" y="44"/>
                  </a:lnTo>
                  <a:lnTo>
                    <a:pt x="86" y="31"/>
                  </a:lnTo>
                  <a:lnTo>
                    <a:pt x="86" y="22"/>
                  </a:lnTo>
                  <a:lnTo>
                    <a:pt x="77" y="19"/>
                  </a:lnTo>
                  <a:lnTo>
                    <a:pt x="66" y="0"/>
                  </a:lnTo>
                  <a:lnTo>
                    <a:pt x="58" y="3"/>
                  </a:lnTo>
                  <a:lnTo>
                    <a:pt x="55" y="0"/>
                  </a:lnTo>
                  <a:lnTo>
                    <a:pt x="38" y="0"/>
                  </a:lnTo>
                  <a:lnTo>
                    <a:pt x="36" y="3"/>
                  </a:lnTo>
                  <a:lnTo>
                    <a:pt x="25" y="14"/>
                  </a:lnTo>
                  <a:lnTo>
                    <a:pt x="25" y="28"/>
                  </a:lnTo>
                  <a:lnTo>
                    <a:pt x="25" y="42"/>
                  </a:lnTo>
                  <a:lnTo>
                    <a:pt x="11" y="50"/>
                  </a:lnTo>
                  <a:lnTo>
                    <a:pt x="0" y="58"/>
                  </a:lnTo>
                  <a:lnTo>
                    <a:pt x="8" y="75"/>
                  </a:lnTo>
                  <a:lnTo>
                    <a:pt x="19" y="81"/>
                  </a:lnTo>
                  <a:lnTo>
                    <a:pt x="33" y="86"/>
                  </a:lnTo>
                  <a:lnTo>
                    <a:pt x="44" y="92"/>
                  </a:lnTo>
                  <a:lnTo>
                    <a:pt x="55" y="97"/>
                  </a:lnTo>
                  <a:lnTo>
                    <a:pt x="69" y="108"/>
                  </a:lnTo>
                  <a:lnTo>
                    <a:pt x="80" y="119"/>
                  </a:lnTo>
                  <a:lnTo>
                    <a:pt x="105" y="119"/>
                  </a:lnTo>
                  <a:lnTo>
                    <a:pt x="111" y="108"/>
                  </a:lnTo>
                  <a:lnTo>
                    <a:pt x="119" y="108"/>
                  </a:lnTo>
                  <a:lnTo>
                    <a:pt x="127" y="108"/>
                  </a:lnTo>
                  <a:lnTo>
                    <a:pt x="125" y="103"/>
                  </a:lnTo>
                  <a:lnTo>
                    <a:pt x="119" y="92"/>
                  </a:lnTo>
                  <a:lnTo>
                    <a:pt x="116" y="92"/>
                  </a:lnTo>
                  <a:lnTo>
                    <a:pt x="116" y="81"/>
                  </a:lnTo>
                  <a:lnTo>
                    <a:pt x="111" y="75"/>
                  </a:lnTo>
                  <a:lnTo>
                    <a:pt x="100" y="67"/>
                  </a:lnTo>
                  <a:lnTo>
                    <a:pt x="89" y="61"/>
                  </a:lnTo>
                  <a:lnTo>
                    <a:pt x="83" y="5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4" name="Freeform 76"/>
            <p:cNvSpPr>
              <a:spLocks/>
            </p:cNvSpPr>
            <p:nvPr/>
          </p:nvSpPr>
          <p:spPr bwMode="auto">
            <a:xfrm>
              <a:off x="3233" y="2135"/>
              <a:ext cx="29" cy="24"/>
            </a:xfrm>
            <a:custGeom>
              <a:avLst/>
              <a:gdLst/>
              <a:ahLst/>
              <a:cxnLst>
                <a:cxn ang="0">
                  <a:pos x="20" y="6"/>
                </a:cxn>
                <a:cxn ang="0">
                  <a:pos x="14" y="6"/>
                </a:cxn>
                <a:cxn ang="0">
                  <a:pos x="17" y="9"/>
                </a:cxn>
                <a:cxn ang="0">
                  <a:pos x="22" y="20"/>
                </a:cxn>
                <a:cxn ang="0">
                  <a:pos x="14" y="20"/>
                </a:cxn>
                <a:cxn ang="0">
                  <a:pos x="11" y="14"/>
                </a:cxn>
                <a:cxn ang="0">
                  <a:pos x="0" y="11"/>
                </a:cxn>
                <a:cxn ang="0">
                  <a:pos x="6" y="0"/>
                </a:cxn>
                <a:cxn ang="0">
                  <a:pos x="14" y="0"/>
                </a:cxn>
                <a:cxn ang="0">
                  <a:pos x="20" y="6"/>
                </a:cxn>
              </a:cxnLst>
              <a:rect l="0" t="0" r="r" b="b"/>
              <a:pathLst>
                <a:path w="22" h="20">
                  <a:moveTo>
                    <a:pt x="20" y="6"/>
                  </a:moveTo>
                  <a:lnTo>
                    <a:pt x="14" y="6"/>
                  </a:lnTo>
                  <a:lnTo>
                    <a:pt x="17" y="9"/>
                  </a:lnTo>
                  <a:lnTo>
                    <a:pt x="22" y="20"/>
                  </a:lnTo>
                  <a:lnTo>
                    <a:pt x="14" y="20"/>
                  </a:lnTo>
                  <a:lnTo>
                    <a:pt x="11" y="14"/>
                  </a:lnTo>
                  <a:lnTo>
                    <a:pt x="0" y="11"/>
                  </a:lnTo>
                  <a:lnTo>
                    <a:pt x="6" y="0"/>
                  </a:lnTo>
                  <a:lnTo>
                    <a:pt x="14" y="0"/>
                  </a:lnTo>
                  <a:lnTo>
                    <a:pt x="20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5" name="Freeform 77"/>
            <p:cNvSpPr>
              <a:spLocks/>
            </p:cNvSpPr>
            <p:nvPr/>
          </p:nvSpPr>
          <p:spPr bwMode="auto">
            <a:xfrm>
              <a:off x="3791" y="2124"/>
              <a:ext cx="139" cy="76"/>
            </a:xfrm>
            <a:custGeom>
              <a:avLst/>
              <a:gdLst/>
              <a:ahLst/>
              <a:cxnLst>
                <a:cxn ang="0">
                  <a:pos x="62" y="47"/>
                </a:cxn>
                <a:cxn ang="0">
                  <a:pos x="45" y="44"/>
                </a:cxn>
                <a:cxn ang="0">
                  <a:pos x="31" y="42"/>
                </a:cxn>
                <a:cxn ang="0">
                  <a:pos x="17" y="33"/>
                </a:cxn>
                <a:cxn ang="0">
                  <a:pos x="0" y="25"/>
                </a:cxn>
                <a:cxn ang="0">
                  <a:pos x="0" y="17"/>
                </a:cxn>
                <a:cxn ang="0">
                  <a:pos x="6" y="6"/>
                </a:cxn>
                <a:cxn ang="0">
                  <a:pos x="9" y="6"/>
                </a:cxn>
                <a:cxn ang="0">
                  <a:pos x="14" y="0"/>
                </a:cxn>
                <a:cxn ang="0">
                  <a:pos x="23" y="6"/>
                </a:cxn>
                <a:cxn ang="0">
                  <a:pos x="39" y="19"/>
                </a:cxn>
                <a:cxn ang="0">
                  <a:pos x="45" y="17"/>
                </a:cxn>
                <a:cxn ang="0">
                  <a:pos x="50" y="22"/>
                </a:cxn>
                <a:cxn ang="0">
                  <a:pos x="62" y="28"/>
                </a:cxn>
                <a:cxn ang="0">
                  <a:pos x="64" y="31"/>
                </a:cxn>
                <a:cxn ang="0">
                  <a:pos x="75" y="36"/>
                </a:cxn>
                <a:cxn ang="0">
                  <a:pos x="87" y="39"/>
                </a:cxn>
                <a:cxn ang="0">
                  <a:pos x="103" y="39"/>
                </a:cxn>
                <a:cxn ang="0">
                  <a:pos x="106" y="58"/>
                </a:cxn>
                <a:cxn ang="0">
                  <a:pos x="92" y="58"/>
                </a:cxn>
                <a:cxn ang="0">
                  <a:pos x="75" y="56"/>
                </a:cxn>
                <a:cxn ang="0">
                  <a:pos x="67" y="56"/>
                </a:cxn>
                <a:cxn ang="0">
                  <a:pos x="62" y="47"/>
                </a:cxn>
              </a:cxnLst>
              <a:rect l="0" t="0" r="r" b="b"/>
              <a:pathLst>
                <a:path w="106" h="58">
                  <a:moveTo>
                    <a:pt x="62" y="47"/>
                  </a:moveTo>
                  <a:lnTo>
                    <a:pt x="45" y="44"/>
                  </a:lnTo>
                  <a:lnTo>
                    <a:pt x="31" y="42"/>
                  </a:lnTo>
                  <a:lnTo>
                    <a:pt x="17" y="33"/>
                  </a:lnTo>
                  <a:lnTo>
                    <a:pt x="0" y="25"/>
                  </a:lnTo>
                  <a:lnTo>
                    <a:pt x="0" y="17"/>
                  </a:lnTo>
                  <a:lnTo>
                    <a:pt x="6" y="6"/>
                  </a:lnTo>
                  <a:lnTo>
                    <a:pt x="9" y="6"/>
                  </a:lnTo>
                  <a:lnTo>
                    <a:pt x="14" y="0"/>
                  </a:lnTo>
                  <a:lnTo>
                    <a:pt x="23" y="6"/>
                  </a:lnTo>
                  <a:lnTo>
                    <a:pt x="39" y="19"/>
                  </a:lnTo>
                  <a:lnTo>
                    <a:pt x="45" y="17"/>
                  </a:lnTo>
                  <a:lnTo>
                    <a:pt x="50" y="22"/>
                  </a:lnTo>
                  <a:lnTo>
                    <a:pt x="62" y="28"/>
                  </a:lnTo>
                  <a:lnTo>
                    <a:pt x="64" y="31"/>
                  </a:lnTo>
                  <a:lnTo>
                    <a:pt x="75" y="36"/>
                  </a:lnTo>
                  <a:lnTo>
                    <a:pt x="87" y="39"/>
                  </a:lnTo>
                  <a:lnTo>
                    <a:pt x="103" y="39"/>
                  </a:lnTo>
                  <a:lnTo>
                    <a:pt x="106" y="58"/>
                  </a:lnTo>
                  <a:lnTo>
                    <a:pt x="92" y="58"/>
                  </a:lnTo>
                  <a:lnTo>
                    <a:pt x="75" y="56"/>
                  </a:lnTo>
                  <a:lnTo>
                    <a:pt x="67" y="56"/>
                  </a:lnTo>
                  <a:lnTo>
                    <a:pt x="62" y="4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6" name="Freeform 78"/>
            <p:cNvSpPr>
              <a:spLocks/>
            </p:cNvSpPr>
            <p:nvPr/>
          </p:nvSpPr>
          <p:spPr bwMode="auto">
            <a:xfrm>
              <a:off x="3467" y="1997"/>
              <a:ext cx="255" cy="258"/>
            </a:xfrm>
            <a:custGeom>
              <a:avLst/>
              <a:gdLst/>
              <a:ahLst/>
              <a:cxnLst>
                <a:cxn ang="0">
                  <a:pos x="86" y="180"/>
                </a:cxn>
                <a:cxn ang="0">
                  <a:pos x="97" y="194"/>
                </a:cxn>
                <a:cxn ang="0">
                  <a:pos x="114" y="194"/>
                </a:cxn>
                <a:cxn ang="0">
                  <a:pos x="122" y="189"/>
                </a:cxn>
                <a:cxn ang="0">
                  <a:pos x="142" y="189"/>
                </a:cxn>
                <a:cxn ang="0">
                  <a:pos x="128" y="169"/>
                </a:cxn>
                <a:cxn ang="0">
                  <a:pos x="117" y="153"/>
                </a:cxn>
                <a:cxn ang="0">
                  <a:pos x="128" y="136"/>
                </a:cxn>
                <a:cxn ang="0">
                  <a:pos x="150" y="122"/>
                </a:cxn>
                <a:cxn ang="0">
                  <a:pos x="164" y="100"/>
                </a:cxn>
                <a:cxn ang="0">
                  <a:pos x="167" y="78"/>
                </a:cxn>
                <a:cxn ang="0">
                  <a:pos x="170" y="69"/>
                </a:cxn>
                <a:cxn ang="0">
                  <a:pos x="158" y="58"/>
                </a:cxn>
                <a:cxn ang="0">
                  <a:pos x="156" y="47"/>
                </a:cxn>
                <a:cxn ang="0">
                  <a:pos x="150" y="36"/>
                </a:cxn>
                <a:cxn ang="0">
                  <a:pos x="183" y="33"/>
                </a:cxn>
                <a:cxn ang="0">
                  <a:pos x="178" y="19"/>
                </a:cxn>
                <a:cxn ang="0">
                  <a:pos x="161" y="5"/>
                </a:cxn>
                <a:cxn ang="0">
                  <a:pos x="133" y="3"/>
                </a:cxn>
                <a:cxn ang="0">
                  <a:pos x="111" y="16"/>
                </a:cxn>
                <a:cxn ang="0">
                  <a:pos x="114" y="39"/>
                </a:cxn>
                <a:cxn ang="0">
                  <a:pos x="103" y="47"/>
                </a:cxn>
                <a:cxn ang="0">
                  <a:pos x="100" y="64"/>
                </a:cxn>
                <a:cxn ang="0">
                  <a:pos x="86" y="80"/>
                </a:cxn>
                <a:cxn ang="0">
                  <a:pos x="70" y="89"/>
                </a:cxn>
                <a:cxn ang="0">
                  <a:pos x="70" y="105"/>
                </a:cxn>
                <a:cxn ang="0">
                  <a:pos x="42" y="114"/>
                </a:cxn>
                <a:cxn ang="0">
                  <a:pos x="11" y="111"/>
                </a:cxn>
                <a:cxn ang="0">
                  <a:pos x="8" y="116"/>
                </a:cxn>
                <a:cxn ang="0">
                  <a:pos x="28" y="130"/>
                </a:cxn>
                <a:cxn ang="0">
                  <a:pos x="36" y="147"/>
                </a:cxn>
                <a:cxn ang="0">
                  <a:pos x="25" y="158"/>
                </a:cxn>
                <a:cxn ang="0">
                  <a:pos x="20" y="175"/>
                </a:cxn>
                <a:cxn ang="0">
                  <a:pos x="45" y="175"/>
                </a:cxn>
                <a:cxn ang="0">
                  <a:pos x="67" y="172"/>
                </a:cxn>
              </a:cxnLst>
              <a:rect l="0" t="0" r="r" b="b"/>
              <a:pathLst>
                <a:path w="195" h="197">
                  <a:moveTo>
                    <a:pt x="81" y="172"/>
                  </a:moveTo>
                  <a:lnTo>
                    <a:pt x="86" y="180"/>
                  </a:lnTo>
                  <a:lnTo>
                    <a:pt x="89" y="180"/>
                  </a:lnTo>
                  <a:lnTo>
                    <a:pt x="97" y="194"/>
                  </a:lnTo>
                  <a:lnTo>
                    <a:pt x="106" y="197"/>
                  </a:lnTo>
                  <a:lnTo>
                    <a:pt x="114" y="194"/>
                  </a:lnTo>
                  <a:lnTo>
                    <a:pt x="111" y="189"/>
                  </a:lnTo>
                  <a:lnTo>
                    <a:pt x="122" y="189"/>
                  </a:lnTo>
                  <a:lnTo>
                    <a:pt x="136" y="189"/>
                  </a:lnTo>
                  <a:lnTo>
                    <a:pt x="142" y="189"/>
                  </a:lnTo>
                  <a:lnTo>
                    <a:pt x="133" y="169"/>
                  </a:lnTo>
                  <a:lnTo>
                    <a:pt x="128" y="169"/>
                  </a:lnTo>
                  <a:lnTo>
                    <a:pt x="125" y="158"/>
                  </a:lnTo>
                  <a:lnTo>
                    <a:pt x="117" y="153"/>
                  </a:lnTo>
                  <a:lnTo>
                    <a:pt x="122" y="136"/>
                  </a:lnTo>
                  <a:lnTo>
                    <a:pt x="128" y="136"/>
                  </a:lnTo>
                  <a:lnTo>
                    <a:pt x="142" y="136"/>
                  </a:lnTo>
                  <a:lnTo>
                    <a:pt x="150" y="122"/>
                  </a:lnTo>
                  <a:lnTo>
                    <a:pt x="158" y="111"/>
                  </a:lnTo>
                  <a:lnTo>
                    <a:pt x="164" y="100"/>
                  </a:lnTo>
                  <a:lnTo>
                    <a:pt x="170" y="89"/>
                  </a:lnTo>
                  <a:lnTo>
                    <a:pt x="167" y="78"/>
                  </a:lnTo>
                  <a:lnTo>
                    <a:pt x="175" y="72"/>
                  </a:lnTo>
                  <a:lnTo>
                    <a:pt x="170" y="69"/>
                  </a:lnTo>
                  <a:lnTo>
                    <a:pt x="164" y="64"/>
                  </a:lnTo>
                  <a:lnTo>
                    <a:pt x="158" y="58"/>
                  </a:lnTo>
                  <a:lnTo>
                    <a:pt x="156" y="53"/>
                  </a:lnTo>
                  <a:lnTo>
                    <a:pt x="156" y="47"/>
                  </a:lnTo>
                  <a:lnTo>
                    <a:pt x="150" y="41"/>
                  </a:lnTo>
                  <a:lnTo>
                    <a:pt x="150" y="36"/>
                  </a:lnTo>
                  <a:lnTo>
                    <a:pt x="167" y="39"/>
                  </a:lnTo>
                  <a:lnTo>
                    <a:pt x="183" y="33"/>
                  </a:lnTo>
                  <a:lnTo>
                    <a:pt x="195" y="22"/>
                  </a:lnTo>
                  <a:lnTo>
                    <a:pt x="178" y="19"/>
                  </a:lnTo>
                  <a:lnTo>
                    <a:pt x="167" y="14"/>
                  </a:lnTo>
                  <a:lnTo>
                    <a:pt x="161" y="5"/>
                  </a:lnTo>
                  <a:lnTo>
                    <a:pt x="147" y="0"/>
                  </a:lnTo>
                  <a:lnTo>
                    <a:pt x="133" y="3"/>
                  </a:lnTo>
                  <a:lnTo>
                    <a:pt x="117" y="8"/>
                  </a:lnTo>
                  <a:lnTo>
                    <a:pt x="111" y="16"/>
                  </a:lnTo>
                  <a:lnTo>
                    <a:pt x="120" y="28"/>
                  </a:lnTo>
                  <a:lnTo>
                    <a:pt x="114" y="39"/>
                  </a:lnTo>
                  <a:lnTo>
                    <a:pt x="111" y="47"/>
                  </a:lnTo>
                  <a:lnTo>
                    <a:pt x="103" y="47"/>
                  </a:lnTo>
                  <a:lnTo>
                    <a:pt x="108" y="55"/>
                  </a:lnTo>
                  <a:lnTo>
                    <a:pt x="100" y="64"/>
                  </a:lnTo>
                  <a:lnTo>
                    <a:pt x="97" y="80"/>
                  </a:lnTo>
                  <a:lnTo>
                    <a:pt x="86" y="80"/>
                  </a:lnTo>
                  <a:lnTo>
                    <a:pt x="83" y="83"/>
                  </a:lnTo>
                  <a:lnTo>
                    <a:pt x="70" y="89"/>
                  </a:lnTo>
                  <a:lnTo>
                    <a:pt x="67" y="100"/>
                  </a:lnTo>
                  <a:lnTo>
                    <a:pt x="70" y="105"/>
                  </a:lnTo>
                  <a:lnTo>
                    <a:pt x="56" y="111"/>
                  </a:lnTo>
                  <a:lnTo>
                    <a:pt x="42" y="114"/>
                  </a:lnTo>
                  <a:lnTo>
                    <a:pt x="22" y="114"/>
                  </a:lnTo>
                  <a:lnTo>
                    <a:pt x="11" y="111"/>
                  </a:lnTo>
                  <a:lnTo>
                    <a:pt x="0" y="105"/>
                  </a:lnTo>
                  <a:lnTo>
                    <a:pt x="8" y="116"/>
                  </a:lnTo>
                  <a:lnTo>
                    <a:pt x="20" y="128"/>
                  </a:lnTo>
                  <a:lnTo>
                    <a:pt x="28" y="130"/>
                  </a:lnTo>
                  <a:lnTo>
                    <a:pt x="33" y="147"/>
                  </a:lnTo>
                  <a:lnTo>
                    <a:pt x="36" y="147"/>
                  </a:lnTo>
                  <a:lnTo>
                    <a:pt x="36" y="155"/>
                  </a:lnTo>
                  <a:lnTo>
                    <a:pt x="25" y="158"/>
                  </a:lnTo>
                  <a:lnTo>
                    <a:pt x="20" y="164"/>
                  </a:lnTo>
                  <a:lnTo>
                    <a:pt x="20" y="175"/>
                  </a:lnTo>
                  <a:lnTo>
                    <a:pt x="31" y="175"/>
                  </a:lnTo>
                  <a:lnTo>
                    <a:pt x="45" y="175"/>
                  </a:lnTo>
                  <a:lnTo>
                    <a:pt x="53" y="175"/>
                  </a:lnTo>
                  <a:lnTo>
                    <a:pt x="67" y="172"/>
                  </a:lnTo>
                  <a:lnTo>
                    <a:pt x="81" y="17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7" name="Freeform 79"/>
            <p:cNvSpPr>
              <a:spLocks/>
            </p:cNvSpPr>
            <p:nvPr/>
          </p:nvSpPr>
          <p:spPr bwMode="auto">
            <a:xfrm>
              <a:off x="2872" y="2102"/>
              <a:ext cx="190" cy="198"/>
            </a:xfrm>
            <a:custGeom>
              <a:avLst/>
              <a:gdLst/>
              <a:ahLst/>
              <a:cxnLst>
                <a:cxn ang="0">
                  <a:pos x="114" y="53"/>
                </a:cxn>
                <a:cxn ang="0">
                  <a:pos x="106" y="39"/>
                </a:cxn>
                <a:cxn ang="0">
                  <a:pos x="97" y="25"/>
                </a:cxn>
                <a:cxn ang="0">
                  <a:pos x="95" y="28"/>
                </a:cxn>
                <a:cxn ang="0">
                  <a:pos x="100" y="39"/>
                </a:cxn>
                <a:cxn ang="0">
                  <a:pos x="106" y="50"/>
                </a:cxn>
                <a:cxn ang="0">
                  <a:pos x="111" y="61"/>
                </a:cxn>
                <a:cxn ang="0">
                  <a:pos x="117" y="73"/>
                </a:cxn>
                <a:cxn ang="0">
                  <a:pos x="122" y="81"/>
                </a:cxn>
                <a:cxn ang="0">
                  <a:pos x="128" y="92"/>
                </a:cxn>
                <a:cxn ang="0">
                  <a:pos x="136" y="103"/>
                </a:cxn>
                <a:cxn ang="0">
                  <a:pos x="145" y="114"/>
                </a:cxn>
                <a:cxn ang="0">
                  <a:pos x="142" y="114"/>
                </a:cxn>
                <a:cxn ang="0">
                  <a:pos x="142" y="125"/>
                </a:cxn>
                <a:cxn ang="0">
                  <a:pos x="139" y="131"/>
                </a:cxn>
                <a:cxn ang="0">
                  <a:pos x="133" y="131"/>
                </a:cxn>
                <a:cxn ang="0">
                  <a:pos x="131" y="139"/>
                </a:cxn>
                <a:cxn ang="0">
                  <a:pos x="125" y="139"/>
                </a:cxn>
                <a:cxn ang="0">
                  <a:pos x="122" y="148"/>
                </a:cxn>
                <a:cxn ang="0">
                  <a:pos x="106" y="145"/>
                </a:cxn>
                <a:cxn ang="0">
                  <a:pos x="89" y="142"/>
                </a:cxn>
                <a:cxn ang="0">
                  <a:pos x="89" y="139"/>
                </a:cxn>
                <a:cxn ang="0">
                  <a:pos x="89" y="142"/>
                </a:cxn>
                <a:cxn ang="0">
                  <a:pos x="78" y="142"/>
                </a:cxn>
                <a:cxn ang="0">
                  <a:pos x="67" y="142"/>
                </a:cxn>
                <a:cxn ang="0">
                  <a:pos x="58" y="142"/>
                </a:cxn>
                <a:cxn ang="0">
                  <a:pos x="47" y="142"/>
                </a:cxn>
                <a:cxn ang="0">
                  <a:pos x="36" y="142"/>
                </a:cxn>
                <a:cxn ang="0">
                  <a:pos x="28" y="142"/>
                </a:cxn>
                <a:cxn ang="0">
                  <a:pos x="17" y="142"/>
                </a:cxn>
                <a:cxn ang="0">
                  <a:pos x="8" y="142"/>
                </a:cxn>
                <a:cxn ang="0">
                  <a:pos x="6" y="128"/>
                </a:cxn>
                <a:cxn ang="0">
                  <a:pos x="6" y="114"/>
                </a:cxn>
                <a:cxn ang="0">
                  <a:pos x="6" y="100"/>
                </a:cxn>
                <a:cxn ang="0">
                  <a:pos x="3" y="87"/>
                </a:cxn>
                <a:cxn ang="0">
                  <a:pos x="3" y="73"/>
                </a:cxn>
                <a:cxn ang="0">
                  <a:pos x="3" y="59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8" y="6"/>
                </a:cxn>
                <a:cxn ang="0">
                  <a:pos x="47" y="11"/>
                </a:cxn>
                <a:cxn ang="0">
                  <a:pos x="67" y="6"/>
                </a:cxn>
                <a:cxn ang="0">
                  <a:pos x="75" y="0"/>
                </a:cxn>
                <a:cxn ang="0">
                  <a:pos x="70" y="3"/>
                </a:cxn>
                <a:cxn ang="0">
                  <a:pos x="75" y="0"/>
                </a:cxn>
                <a:cxn ang="0">
                  <a:pos x="86" y="6"/>
                </a:cxn>
                <a:cxn ang="0">
                  <a:pos x="92" y="9"/>
                </a:cxn>
                <a:cxn ang="0">
                  <a:pos x="97" y="9"/>
                </a:cxn>
                <a:cxn ang="0">
                  <a:pos x="114" y="6"/>
                </a:cxn>
                <a:cxn ang="0">
                  <a:pos x="120" y="17"/>
                </a:cxn>
                <a:cxn ang="0">
                  <a:pos x="125" y="31"/>
                </a:cxn>
                <a:cxn ang="0">
                  <a:pos x="125" y="45"/>
                </a:cxn>
                <a:cxn ang="0">
                  <a:pos x="122" y="56"/>
                </a:cxn>
                <a:cxn ang="0">
                  <a:pos x="114" y="53"/>
                </a:cxn>
              </a:cxnLst>
              <a:rect l="0" t="0" r="r" b="b"/>
              <a:pathLst>
                <a:path w="145" h="148">
                  <a:moveTo>
                    <a:pt x="114" y="53"/>
                  </a:moveTo>
                  <a:lnTo>
                    <a:pt x="106" y="39"/>
                  </a:lnTo>
                  <a:lnTo>
                    <a:pt x="97" y="25"/>
                  </a:lnTo>
                  <a:lnTo>
                    <a:pt x="95" y="28"/>
                  </a:lnTo>
                  <a:lnTo>
                    <a:pt x="100" y="39"/>
                  </a:lnTo>
                  <a:lnTo>
                    <a:pt x="106" y="50"/>
                  </a:lnTo>
                  <a:lnTo>
                    <a:pt x="111" y="61"/>
                  </a:lnTo>
                  <a:lnTo>
                    <a:pt x="117" y="73"/>
                  </a:lnTo>
                  <a:lnTo>
                    <a:pt x="122" y="81"/>
                  </a:lnTo>
                  <a:lnTo>
                    <a:pt x="128" y="92"/>
                  </a:lnTo>
                  <a:lnTo>
                    <a:pt x="136" y="103"/>
                  </a:lnTo>
                  <a:lnTo>
                    <a:pt x="145" y="114"/>
                  </a:lnTo>
                  <a:lnTo>
                    <a:pt x="142" y="114"/>
                  </a:lnTo>
                  <a:lnTo>
                    <a:pt x="142" y="125"/>
                  </a:lnTo>
                  <a:lnTo>
                    <a:pt x="139" y="131"/>
                  </a:lnTo>
                  <a:lnTo>
                    <a:pt x="133" y="131"/>
                  </a:lnTo>
                  <a:lnTo>
                    <a:pt x="131" y="139"/>
                  </a:lnTo>
                  <a:lnTo>
                    <a:pt x="125" y="139"/>
                  </a:lnTo>
                  <a:lnTo>
                    <a:pt x="122" y="148"/>
                  </a:lnTo>
                  <a:lnTo>
                    <a:pt x="106" y="145"/>
                  </a:lnTo>
                  <a:lnTo>
                    <a:pt x="89" y="142"/>
                  </a:lnTo>
                  <a:lnTo>
                    <a:pt x="89" y="139"/>
                  </a:lnTo>
                  <a:lnTo>
                    <a:pt x="89" y="142"/>
                  </a:lnTo>
                  <a:lnTo>
                    <a:pt x="78" y="142"/>
                  </a:lnTo>
                  <a:lnTo>
                    <a:pt x="67" y="142"/>
                  </a:lnTo>
                  <a:lnTo>
                    <a:pt x="58" y="142"/>
                  </a:lnTo>
                  <a:lnTo>
                    <a:pt x="47" y="142"/>
                  </a:lnTo>
                  <a:lnTo>
                    <a:pt x="36" y="142"/>
                  </a:lnTo>
                  <a:lnTo>
                    <a:pt x="28" y="142"/>
                  </a:lnTo>
                  <a:lnTo>
                    <a:pt x="17" y="142"/>
                  </a:lnTo>
                  <a:lnTo>
                    <a:pt x="8" y="142"/>
                  </a:lnTo>
                  <a:lnTo>
                    <a:pt x="6" y="128"/>
                  </a:lnTo>
                  <a:lnTo>
                    <a:pt x="6" y="114"/>
                  </a:lnTo>
                  <a:lnTo>
                    <a:pt x="6" y="100"/>
                  </a:lnTo>
                  <a:lnTo>
                    <a:pt x="3" y="87"/>
                  </a:lnTo>
                  <a:lnTo>
                    <a:pt x="3" y="73"/>
                  </a:lnTo>
                  <a:lnTo>
                    <a:pt x="3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28" y="6"/>
                  </a:lnTo>
                  <a:lnTo>
                    <a:pt x="47" y="11"/>
                  </a:lnTo>
                  <a:lnTo>
                    <a:pt x="67" y="6"/>
                  </a:lnTo>
                  <a:lnTo>
                    <a:pt x="75" y="0"/>
                  </a:lnTo>
                  <a:lnTo>
                    <a:pt x="70" y="3"/>
                  </a:lnTo>
                  <a:lnTo>
                    <a:pt x="75" y="0"/>
                  </a:lnTo>
                  <a:lnTo>
                    <a:pt x="86" y="6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14" y="6"/>
                  </a:lnTo>
                  <a:lnTo>
                    <a:pt x="120" y="17"/>
                  </a:lnTo>
                  <a:lnTo>
                    <a:pt x="125" y="31"/>
                  </a:lnTo>
                  <a:lnTo>
                    <a:pt x="125" y="45"/>
                  </a:lnTo>
                  <a:lnTo>
                    <a:pt x="122" y="56"/>
                  </a:lnTo>
                  <a:lnTo>
                    <a:pt x="114" y="5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8" name="Freeform 80"/>
            <p:cNvSpPr>
              <a:spLocks/>
            </p:cNvSpPr>
            <p:nvPr/>
          </p:nvSpPr>
          <p:spPr bwMode="auto">
            <a:xfrm>
              <a:off x="3606" y="2025"/>
              <a:ext cx="474" cy="538"/>
            </a:xfrm>
            <a:custGeom>
              <a:avLst/>
              <a:gdLst/>
              <a:ahLst/>
              <a:cxnLst>
                <a:cxn ang="0">
                  <a:pos x="61" y="17"/>
                </a:cxn>
                <a:cxn ang="0">
                  <a:pos x="50" y="25"/>
                </a:cxn>
                <a:cxn ang="0">
                  <a:pos x="58" y="42"/>
                </a:cxn>
                <a:cxn ang="0">
                  <a:pos x="61" y="56"/>
                </a:cxn>
                <a:cxn ang="0">
                  <a:pos x="52" y="89"/>
                </a:cxn>
                <a:cxn ang="0">
                  <a:pos x="22" y="114"/>
                </a:cxn>
                <a:cxn ang="0">
                  <a:pos x="19" y="136"/>
                </a:cxn>
                <a:cxn ang="0">
                  <a:pos x="36" y="167"/>
                </a:cxn>
                <a:cxn ang="0">
                  <a:pos x="5" y="167"/>
                </a:cxn>
                <a:cxn ang="0">
                  <a:pos x="5" y="175"/>
                </a:cxn>
                <a:cxn ang="0">
                  <a:pos x="30" y="186"/>
                </a:cxn>
                <a:cxn ang="0">
                  <a:pos x="14" y="195"/>
                </a:cxn>
                <a:cxn ang="0">
                  <a:pos x="52" y="214"/>
                </a:cxn>
                <a:cxn ang="0">
                  <a:pos x="61" y="197"/>
                </a:cxn>
                <a:cxn ang="0">
                  <a:pos x="66" y="206"/>
                </a:cxn>
                <a:cxn ang="0">
                  <a:pos x="64" y="228"/>
                </a:cxn>
                <a:cxn ang="0">
                  <a:pos x="69" y="250"/>
                </a:cxn>
                <a:cxn ang="0">
                  <a:pos x="83" y="297"/>
                </a:cxn>
                <a:cxn ang="0">
                  <a:pos x="100" y="333"/>
                </a:cxn>
                <a:cxn ang="0">
                  <a:pos x="119" y="370"/>
                </a:cxn>
                <a:cxn ang="0">
                  <a:pos x="133" y="403"/>
                </a:cxn>
                <a:cxn ang="0">
                  <a:pos x="155" y="392"/>
                </a:cxn>
                <a:cxn ang="0">
                  <a:pos x="166" y="375"/>
                </a:cxn>
                <a:cxn ang="0">
                  <a:pos x="166" y="353"/>
                </a:cxn>
                <a:cxn ang="0">
                  <a:pos x="169" y="314"/>
                </a:cxn>
                <a:cxn ang="0">
                  <a:pos x="178" y="292"/>
                </a:cxn>
                <a:cxn ang="0">
                  <a:pos x="194" y="281"/>
                </a:cxn>
                <a:cxn ang="0">
                  <a:pos x="222" y="247"/>
                </a:cxn>
                <a:cxn ang="0">
                  <a:pos x="247" y="220"/>
                </a:cxn>
                <a:cxn ang="0">
                  <a:pos x="261" y="206"/>
                </a:cxn>
                <a:cxn ang="0">
                  <a:pos x="272" y="206"/>
                </a:cxn>
                <a:cxn ang="0">
                  <a:pos x="264" y="181"/>
                </a:cxn>
                <a:cxn ang="0">
                  <a:pos x="255" y="156"/>
                </a:cxn>
                <a:cxn ang="0">
                  <a:pos x="253" y="133"/>
                </a:cxn>
                <a:cxn ang="0">
                  <a:pos x="269" y="139"/>
                </a:cxn>
                <a:cxn ang="0">
                  <a:pos x="300" y="153"/>
                </a:cxn>
                <a:cxn ang="0">
                  <a:pos x="297" y="172"/>
                </a:cxn>
                <a:cxn ang="0">
                  <a:pos x="305" y="175"/>
                </a:cxn>
                <a:cxn ang="0">
                  <a:pos x="317" y="200"/>
                </a:cxn>
                <a:cxn ang="0">
                  <a:pos x="322" y="172"/>
                </a:cxn>
                <a:cxn ang="0">
                  <a:pos x="336" y="147"/>
                </a:cxn>
                <a:cxn ang="0">
                  <a:pos x="358" y="125"/>
                </a:cxn>
                <a:cxn ang="0">
                  <a:pos x="361" y="108"/>
                </a:cxn>
                <a:cxn ang="0">
                  <a:pos x="342" y="97"/>
                </a:cxn>
                <a:cxn ang="0">
                  <a:pos x="330" y="94"/>
                </a:cxn>
                <a:cxn ang="0">
                  <a:pos x="300" y="111"/>
                </a:cxn>
                <a:cxn ang="0">
                  <a:pos x="297" y="128"/>
                </a:cxn>
                <a:cxn ang="0">
                  <a:pos x="258" y="128"/>
                </a:cxn>
                <a:cxn ang="0">
                  <a:pos x="244" y="114"/>
                </a:cxn>
                <a:cxn ang="0">
                  <a:pos x="216" y="131"/>
                </a:cxn>
                <a:cxn ang="0">
                  <a:pos x="186" y="119"/>
                </a:cxn>
                <a:cxn ang="0">
                  <a:pos x="141" y="100"/>
                </a:cxn>
                <a:cxn ang="0">
                  <a:pos x="136" y="72"/>
                </a:cxn>
                <a:cxn ang="0">
                  <a:pos x="108" y="44"/>
                </a:cxn>
                <a:cxn ang="0">
                  <a:pos x="111" y="28"/>
                </a:cxn>
                <a:cxn ang="0">
                  <a:pos x="108" y="19"/>
                </a:cxn>
                <a:cxn ang="0">
                  <a:pos x="103" y="11"/>
                </a:cxn>
                <a:cxn ang="0">
                  <a:pos x="91" y="3"/>
                </a:cxn>
              </a:cxnLst>
              <a:rect l="0" t="0" r="r" b="b"/>
              <a:pathLst>
                <a:path w="361" h="409">
                  <a:moveTo>
                    <a:pt x="89" y="0"/>
                  </a:moveTo>
                  <a:lnTo>
                    <a:pt x="77" y="11"/>
                  </a:lnTo>
                  <a:lnTo>
                    <a:pt x="61" y="17"/>
                  </a:lnTo>
                  <a:lnTo>
                    <a:pt x="44" y="14"/>
                  </a:lnTo>
                  <a:lnTo>
                    <a:pt x="44" y="19"/>
                  </a:lnTo>
                  <a:lnTo>
                    <a:pt x="50" y="25"/>
                  </a:lnTo>
                  <a:lnTo>
                    <a:pt x="50" y="31"/>
                  </a:lnTo>
                  <a:lnTo>
                    <a:pt x="52" y="36"/>
                  </a:lnTo>
                  <a:lnTo>
                    <a:pt x="58" y="42"/>
                  </a:lnTo>
                  <a:lnTo>
                    <a:pt x="64" y="47"/>
                  </a:lnTo>
                  <a:lnTo>
                    <a:pt x="69" y="50"/>
                  </a:lnTo>
                  <a:lnTo>
                    <a:pt x="61" y="56"/>
                  </a:lnTo>
                  <a:lnTo>
                    <a:pt x="64" y="67"/>
                  </a:lnTo>
                  <a:lnTo>
                    <a:pt x="58" y="78"/>
                  </a:lnTo>
                  <a:lnTo>
                    <a:pt x="52" y="89"/>
                  </a:lnTo>
                  <a:lnTo>
                    <a:pt x="44" y="100"/>
                  </a:lnTo>
                  <a:lnTo>
                    <a:pt x="36" y="114"/>
                  </a:lnTo>
                  <a:lnTo>
                    <a:pt x="22" y="114"/>
                  </a:lnTo>
                  <a:lnTo>
                    <a:pt x="16" y="114"/>
                  </a:lnTo>
                  <a:lnTo>
                    <a:pt x="11" y="131"/>
                  </a:lnTo>
                  <a:lnTo>
                    <a:pt x="19" y="136"/>
                  </a:lnTo>
                  <a:lnTo>
                    <a:pt x="22" y="147"/>
                  </a:lnTo>
                  <a:lnTo>
                    <a:pt x="27" y="147"/>
                  </a:lnTo>
                  <a:lnTo>
                    <a:pt x="36" y="167"/>
                  </a:lnTo>
                  <a:lnTo>
                    <a:pt x="30" y="167"/>
                  </a:lnTo>
                  <a:lnTo>
                    <a:pt x="16" y="167"/>
                  </a:lnTo>
                  <a:lnTo>
                    <a:pt x="5" y="167"/>
                  </a:lnTo>
                  <a:lnTo>
                    <a:pt x="8" y="172"/>
                  </a:lnTo>
                  <a:lnTo>
                    <a:pt x="0" y="175"/>
                  </a:lnTo>
                  <a:lnTo>
                    <a:pt x="5" y="175"/>
                  </a:lnTo>
                  <a:lnTo>
                    <a:pt x="2" y="178"/>
                  </a:lnTo>
                  <a:lnTo>
                    <a:pt x="14" y="189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19" y="195"/>
                  </a:lnTo>
                  <a:lnTo>
                    <a:pt x="14" y="195"/>
                  </a:lnTo>
                  <a:lnTo>
                    <a:pt x="25" y="206"/>
                  </a:lnTo>
                  <a:lnTo>
                    <a:pt x="36" y="220"/>
                  </a:lnTo>
                  <a:lnTo>
                    <a:pt x="52" y="214"/>
                  </a:lnTo>
                  <a:lnTo>
                    <a:pt x="55" y="206"/>
                  </a:lnTo>
                  <a:lnTo>
                    <a:pt x="55" y="197"/>
                  </a:lnTo>
                  <a:lnTo>
                    <a:pt x="61" y="197"/>
                  </a:lnTo>
                  <a:lnTo>
                    <a:pt x="61" y="203"/>
                  </a:lnTo>
                  <a:lnTo>
                    <a:pt x="58" y="206"/>
                  </a:lnTo>
                  <a:lnTo>
                    <a:pt x="66" y="206"/>
                  </a:lnTo>
                  <a:lnTo>
                    <a:pt x="61" y="208"/>
                  </a:lnTo>
                  <a:lnTo>
                    <a:pt x="64" y="217"/>
                  </a:lnTo>
                  <a:lnTo>
                    <a:pt x="64" y="228"/>
                  </a:lnTo>
                  <a:lnTo>
                    <a:pt x="69" y="242"/>
                  </a:lnTo>
                  <a:lnTo>
                    <a:pt x="69" y="245"/>
                  </a:lnTo>
                  <a:lnTo>
                    <a:pt x="69" y="250"/>
                  </a:lnTo>
                  <a:lnTo>
                    <a:pt x="75" y="267"/>
                  </a:lnTo>
                  <a:lnTo>
                    <a:pt x="80" y="281"/>
                  </a:lnTo>
                  <a:lnTo>
                    <a:pt x="83" y="297"/>
                  </a:lnTo>
                  <a:lnTo>
                    <a:pt x="86" y="300"/>
                  </a:lnTo>
                  <a:lnTo>
                    <a:pt x="94" y="317"/>
                  </a:lnTo>
                  <a:lnTo>
                    <a:pt x="100" y="333"/>
                  </a:lnTo>
                  <a:lnTo>
                    <a:pt x="108" y="345"/>
                  </a:lnTo>
                  <a:lnTo>
                    <a:pt x="114" y="358"/>
                  </a:lnTo>
                  <a:lnTo>
                    <a:pt x="119" y="370"/>
                  </a:lnTo>
                  <a:lnTo>
                    <a:pt x="122" y="381"/>
                  </a:lnTo>
                  <a:lnTo>
                    <a:pt x="128" y="392"/>
                  </a:lnTo>
                  <a:lnTo>
                    <a:pt x="133" y="403"/>
                  </a:lnTo>
                  <a:lnTo>
                    <a:pt x="141" y="409"/>
                  </a:lnTo>
                  <a:lnTo>
                    <a:pt x="150" y="400"/>
                  </a:lnTo>
                  <a:lnTo>
                    <a:pt x="155" y="392"/>
                  </a:lnTo>
                  <a:lnTo>
                    <a:pt x="164" y="392"/>
                  </a:lnTo>
                  <a:lnTo>
                    <a:pt x="158" y="386"/>
                  </a:lnTo>
                  <a:lnTo>
                    <a:pt x="166" y="375"/>
                  </a:lnTo>
                  <a:lnTo>
                    <a:pt x="169" y="375"/>
                  </a:lnTo>
                  <a:lnTo>
                    <a:pt x="169" y="364"/>
                  </a:lnTo>
                  <a:lnTo>
                    <a:pt x="166" y="353"/>
                  </a:lnTo>
                  <a:lnTo>
                    <a:pt x="169" y="342"/>
                  </a:lnTo>
                  <a:lnTo>
                    <a:pt x="172" y="328"/>
                  </a:lnTo>
                  <a:lnTo>
                    <a:pt x="169" y="314"/>
                  </a:lnTo>
                  <a:lnTo>
                    <a:pt x="169" y="297"/>
                  </a:lnTo>
                  <a:lnTo>
                    <a:pt x="175" y="292"/>
                  </a:lnTo>
                  <a:lnTo>
                    <a:pt x="178" y="292"/>
                  </a:lnTo>
                  <a:lnTo>
                    <a:pt x="180" y="292"/>
                  </a:lnTo>
                  <a:lnTo>
                    <a:pt x="183" y="286"/>
                  </a:lnTo>
                  <a:lnTo>
                    <a:pt x="194" y="281"/>
                  </a:lnTo>
                  <a:lnTo>
                    <a:pt x="197" y="272"/>
                  </a:lnTo>
                  <a:lnTo>
                    <a:pt x="208" y="258"/>
                  </a:lnTo>
                  <a:lnTo>
                    <a:pt x="222" y="247"/>
                  </a:lnTo>
                  <a:lnTo>
                    <a:pt x="230" y="236"/>
                  </a:lnTo>
                  <a:lnTo>
                    <a:pt x="239" y="231"/>
                  </a:lnTo>
                  <a:lnTo>
                    <a:pt x="247" y="220"/>
                  </a:lnTo>
                  <a:lnTo>
                    <a:pt x="247" y="208"/>
                  </a:lnTo>
                  <a:lnTo>
                    <a:pt x="258" y="200"/>
                  </a:lnTo>
                  <a:lnTo>
                    <a:pt x="261" y="206"/>
                  </a:lnTo>
                  <a:lnTo>
                    <a:pt x="266" y="206"/>
                  </a:lnTo>
                  <a:lnTo>
                    <a:pt x="269" y="206"/>
                  </a:lnTo>
                  <a:lnTo>
                    <a:pt x="272" y="206"/>
                  </a:lnTo>
                  <a:lnTo>
                    <a:pt x="272" y="203"/>
                  </a:lnTo>
                  <a:lnTo>
                    <a:pt x="266" y="192"/>
                  </a:lnTo>
                  <a:lnTo>
                    <a:pt x="264" y="181"/>
                  </a:lnTo>
                  <a:lnTo>
                    <a:pt x="264" y="172"/>
                  </a:lnTo>
                  <a:lnTo>
                    <a:pt x="253" y="164"/>
                  </a:lnTo>
                  <a:lnTo>
                    <a:pt x="255" y="156"/>
                  </a:lnTo>
                  <a:lnTo>
                    <a:pt x="261" y="153"/>
                  </a:lnTo>
                  <a:lnTo>
                    <a:pt x="253" y="145"/>
                  </a:lnTo>
                  <a:lnTo>
                    <a:pt x="253" y="133"/>
                  </a:lnTo>
                  <a:lnTo>
                    <a:pt x="261" y="136"/>
                  </a:lnTo>
                  <a:lnTo>
                    <a:pt x="264" y="142"/>
                  </a:lnTo>
                  <a:lnTo>
                    <a:pt x="269" y="139"/>
                  </a:lnTo>
                  <a:lnTo>
                    <a:pt x="272" y="150"/>
                  </a:lnTo>
                  <a:lnTo>
                    <a:pt x="286" y="153"/>
                  </a:lnTo>
                  <a:lnTo>
                    <a:pt x="300" y="153"/>
                  </a:lnTo>
                  <a:lnTo>
                    <a:pt x="308" y="158"/>
                  </a:lnTo>
                  <a:lnTo>
                    <a:pt x="305" y="164"/>
                  </a:lnTo>
                  <a:lnTo>
                    <a:pt x="297" y="172"/>
                  </a:lnTo>
                  <a:lnTo>
                    <a:pt x="297" y="183"/>
                  </a:lnTo>
                  <a:lnTo>
                    <a:pt x="300" y="186"/>
                  </a:lnTo>
                  <a:lnTo>
                    <a:pt x="305" y="175"/>
                  </a:lnTo>
                  <a:lnTo>
                    <a:pt x="311" y="189"/>
                  </a:lnTo>
                  <a:lnTo>
                    <a:pt x="317" y="203"/>
                  </a:lnTo>
                  <a:lnTo>
                    <a:pt x="317" y="200"/>
                  </a:lnTo>
                  <a:lnTo>
                    <a:pt x="322" y="200"/>
                  </a:lnTo>
                  <a:lnTo>
                    <a:pt x="322" y="186"/>
                  </a:lnTo>
                  <a:lnTo>
                    <a:pt x="322" y="172"/>
                  </a:lnTo>
                  <a:lnTo>
                    <a:pt x="330" y="172"/>
                  </a:lnTo>
                  <a:lnTo>
                    <a:pt x="336" y="156"/>
                  </a:lnTo>
                  <a:lnTo>
                    <a:pt x="336" y="147"/>
                  </a:lnTo>
                  <a:lnTo>
                    <a:pt x="336" y="136"/>
                  </a:lnTo>
                  <a:lnTo>
                    <a:pt x="350" y="122"/>
                  </a:lnTo>
                  <a:lnTo>
                    <a:pt x="358" y="125"/>
                  </a:lnTo>
                  <a:lnTo>
                    <a:pt x="355" y="119"/>
                  </a:lnTo>
                  <a:lnTo>
                    <a:pt x="358" y="117"/>
                  </a:lnTo>
                  <a:lnTo>
                    <a:pt x="361" y="108"/>
                  </a:lnTo>
                  <a:lnTo>
                    <a:pt x="347" y="103"/>
                  </a:lnTo>
                  <a:lnTo>
                    <a:pt x="347" y="97"/>
                  </a:lnTo>
                  <a:lnTo>
                    <a:pt x="342" y="97"/>
                  </a:lnTo>
                  <a:lnTo>
                    <a:pt x="342" y="94"/>
                  </a:lnTo>
                  <a:lnTo>
                    <a:pt x="336" y="92"/>
                  </a:lnTo>
                  <a:lnTo>
                    <a:pt x="330" y="94"/>
                  </a:lnTo>
                  <a:lnTo>
                    <a:pt x="319" y="94"/>
                  </a:lnTo>
                  <a:lnTo>
                    <a:pt x="311" y="103"/>
                  </a:lnTo>
                  <a:lnTo>
                    <a:pt x="300" y="111"/>
                  </a:lnTo>
                  <a:lnTo>
                    <a:pt x="289" y="117"/>
                  </a:lnTo>
                  <a:lnTo>
                    <a:pt x="291" y="119"/>
                  </a:lnTo>
                  <a:lnTo>
                    <a:pt x="297" y="128"/>
                  </a:lnTo>
                  <a:lnTo>
                    <a:pt x="286" y="128"/>
                  </a:lnTo>
                  <a:lnTo>
                    <a:pt x="272" y="131"/>
                  </a:lnTo>
                  <a:lnTo>
                    <a:pt x="258" y="128"/>
                  </a:lnTo>
                  <a:lnTo>
                    <a:pt x="255" y="122"/>
                  </a:lnTo>
                  <a:lnTo>
                    <a:pt x="250" y="111"/>
                  </a:lnTo>
                  <a:lnTo>
                    <a:pt x="244" y="114"/>
                  </a:lnTo>
                  <a:lnTo>
                    <a:pt x="247" y="133"/>
                  </a:lnTo>
                  <a:lnTo>
                    <a:pt x="233" y="133"/>
                  </a:lnTo>
                  <a:lnTo>
                    <a:pt x="216" y="131"/>
                  </a:lnTo>
                  <a:lnTo>
                    <a:pt x="208" y="131"/>
                  </a:lnTo>
                  <a:lnTo>
                    <a:pt x="203" y="122"/>
                  </a:lnTo>
                  <a:lnTo>
                    <a:pt x="186" y="119"/>
                  </a:lnTo>
                  <a:lnTo>
                    <a:pt x="172" y="117"/>
                  </a:lnTo>
                  <a:lnTo>
                    <a:pt x="158" y="108"/>
                  </a:lnTo>
                  <a:lnTo>
                    <a:pt x="141" y="100"/>
                  </a:lnTo>
                  <a:lnTo>
                    <a:pt x="141" y="92"/>
                  </a:lnTo>
                  <a:lnTo>
                    <a:pt x="147" y="81"/>
                  </a:lnTo>
                  <a:lnTo>
                    <a:pt x="136" y="72"/>
                  </a:lnTo>
                  <a:lnTo>
                    <a:pt x="119" y="61"/>
                  </a:lnTo>
                  <a:lnTo>
                    <a:pt x="114" y="61"/>
                  </a:lnTo>
                  <a:lnTo>
                    <a:pt x="108" y="44"/>
                  </a:lnTo>
                  <a:lnTo>
                    <a:pt x="116" y="44"/>
                  </a:lnTo>
                  <a:lnTo>
                    <a:pt x="119" y="39"/>
                  </a:lnTo>
                  <a:lnTo>
                    <a:pt x="111" y="28"/>
                  </a:lnTo>
                  <a:lnTo>
                    <a:pt x="111" y="22"/>
                  </a:lnTo>
                  <a:lnTo>
                    <a:pt x="108" y="22"/>
                  </a:lnTo>
                  <a:lnTo>
                    <a:pt x="108" y="19"/>
                  </a:lnTo>
                  <a:lnTo>
                    <a:pt x="105" y="17"/>
                  </a:lnTo>
                  <a:lnTo>
                    <a:pt x="103" y="14"/>
                  </a:lnTo>
                  <a:lnTo>
                    <a:pt x="103" y="11"/>
                  </a:lnTo>
                  <a:lnTo>
                    <a:pt x="103" y="6"/>
                  </a:lnTo>
                  <a:lnTo>
                    <a:pt x="97" y="6"/>
                  </a:lnTo>
                  <a:lnTo>
                    <a:pt x="91" y="3"/>
                  </a:lnTo>
                  <a:lnTo>
                    <a:pt x="89" y="0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09" name="Freeform 81"/>
            <p:cNvSpPr>
              <a:spLocks/>
            </p:cNvSpPr>
            <p:nvPr/>
          </p:nvSpPr>
          <p:spPr bwMode="auto">
            <a:xfrm>
              <a:off x="3022" y="2069"/>
              <a:ext cx="22" cy="74"/>
            </a:xfrm>
            <a:custGeom>
              <a:avLst/>
              <a:gdLst/>
              <a:ahLst/>
              <a:cxnLst>
                <a:cxn ang="0">
                  <a:pos x="11" y="56"/>
                </a:cxn>
                <a:cxn ang="0">
                  <a:pos x="6" y="42"/>
                </a:cxn>
                <a:cxn ang="0">
                  <a:pos x="0" y="31"/>
                </a:cxn>
                <a:cxn ang="0">
                  <a:pos x="6" y="17"/>
                </a:cxn>
                <a:cxn ang="0">
                  <a:pos x="8" y="3"/>
                </a:cxn>
                <a:cxn ang="0">
                  <a:pos x="17" y="0"/>
                </a:cxn>
                <a:cxn ang="0">
                  <a:pos x="17" y="9"/>
                </a:cxn>
                <a:cxn ang="0">
                  <a:pos x="17" y="20"/>
                </a:cxn>
                <a:cxn ang="0">
                  <a:pos x="14" y="34"/>
                </a:cxn>
                <a:cxn ang="0">
                  <a:pos x="14" y="45"/>
                </a:cxn>
                <a:cxn ang="0">
                  <a:pos x="14" y="56"/>
                </a:cxn>
                <a:cxn ang="0">
                  <a:pos x="11" y="56"/>
                </a:cxn>
              </a:cxnLst>
              <a:rect l="0" t="0" r="r" b="b"/>
              <a:pathLst>
                <a:path w="17" h="56">
                  <a:moveTo>
                    <a:pt x="11" y="56"/>
                  </a:moveTo>
                  <a:lnTo>
                    <a:pt x="6" y="42"/>
                  </a:lnTo>
                  <a:lnTo>
                    <a:pt x="0" y="31"/>
                  </a:lnTo>
                  <a:lnTo>
                    <a:pt x="6" y="17"/>
                  </a:lnTo>
                  <a:lnTo>
                    <a:pt x="8" y="3"/>
                  </a:lnTo>
                  <a:lnTo>
                    <a:pt x="17" y="0"/>
                  </a:lnTo>
                  <a:lnTo>
                    <a:pt x="17" y="9"/>
                  </a:lnTo>
                  <a:lnTo>
                    <a:pt x="17" y="20"/>
                  </a:lnTo>
                  <a:lnTo>
                    <a:pt x="14" y="34"/>
                  </a:lnTo>
                  <a:lnTo>
                    <a:pt x="14" y="45"/>
                  </a:lnTo>
                  <a:lnTo>
                    <a:pt x="14" y="56"/>
                  </a:lnTo>
                  <a:lnTo>
                    <a:pt x="11" y="56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0" name="Freeform 82"/>
            <p:cNvSpPr>
              <a:spLocks/>
            </p:cNvSpPr>
            <p:nvPr/>
          </p:nvSpPr>
          <p:spPr bwMode="auto">
            <a:xfrm>
              <a:off x="3040" y="2069"/>
              <a:ext cx="65" cy="83"/>
            </a:xfrm>
            <a:custGeom>
              <a:avLst/>
              <a:gdLst/>
              <a:ahLst/>
              <a:cxnLst>
                <a:cxn ang="0">
                  <a:pos x="19" y="14"/>
                </a:cxn>
                <a:cxn ang="0">
                  <a:pos x="3" y="9"/>
                </a:cxn>
                <a:cxn ang="0">
                  <a:pos x="3" y="20"/>
                </a:cxn>
                <a:cxn ang="0">
                  <a:pos x="0" y="34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14" y="61"/>
                </a:cxn>
                <a:cxn ang="0">
                  <a:pos x="22" y="50"/>
                </a:cxn>
                <a:cxn ang="0">
                  <a:pos x="30" y="50"/>
                </a:cxn>
                <a:cxn ang="0">
                  <a:pos x="36" y="42"/>
                </a:cxn>
                <a:cxn ang="0">
                  <a:pos x="22" y="28"/>
                </a:cxn>
                <a:cxn ang="0">
                  <a:pos x="36" y="23"/>
                </a:cxn>
                <a:cxn ang="0">
                  <a:pos x="50" y="17"/>
                </a:cxn>
                <a:cxn ang="0">
                  <a:pos x="42" y="0"/>
                </a:cxn>
                <a:cxn ang="0">
                  <a:pos x="30" y="6"/>
                </a:cxn>
                <a:cxn ang="0">
                  <a:pos x="19" y="14"/>
                </a:cxn>
              </a:cxnLst>
              <a:rect l="0" t="0" r="r" b="b"/>
              <a:pathLst>
                <a:path w="50" h="61">
                  <a:moveTo>
                    <a:pt x="19" y="14"/>
                  </a:moveTo>
                  <a:lnTo>
                    <a:pt x="3" y="9"/>
                  </a:lnTo>
                  <a:lnTo>
                    <a:pt x="3" y="20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4" y="61"/>
                  </a:lnTo>
                  <a:lnTo>
                    <a:pt x="22" y="50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2" y="28"/>
                  </a:lnTo>
                  <a:lnTo>
                    <a:pt x="36" y="23"/>
                  </a:lnTo>
                  <a:lnTo>
                    <a:pt x="50" y="17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1" name="Freeform 83"/>
            <p:cNvSpPr>
              <a:spLocks/>
            </p:cNvSpPr>
            <p:nvPr/>
          </p:nvSpPr>
          <p:spPr bwMode="auto">
            <a:xfrm>
              <a:off x="3340" y="2230"/>
              <a:ext cx="127" cy="165"/>
            </a:xfrm>
            <a:custGeom>
              <a:avLst/>
              <a:gdLst/>
              <a:ahLst/>
              <a:cxnLst>
                <a:cxn ang="0">
                  <a:pos x="97" y="39"/>
                </a:cxn>
                <a:cxn ang="0">
                  <a:pos x="89" y="30"/>
                </a:cxn>
                <a:cxn ang="0">
                  <a:pos x="78" y="22"/>
                </a:cxn>
                <a:cxn ang="0">
                  <a:pos x="66" y="16"/>
                </a:cxn>
                <a:cxn ang="0">
                  <a:pos x="58" y="11"/>
                </a:cxn>
                <a:cxn ang="0">
                  <a:pos x="50" y="2"/>
                </a:cxn>
                <a:cxn ang="0">
                  <a:pos x="47" y="5"/>
                </a:cxn>
                <a:cxn ang="0">
                  <a:pos x="44" y="0"/>
                </a:cxn>
                <a:cxn ang="0">
                  <a:pos x="47" y="14"/>
                </a:cxn>
                <a:cxn ang="0">
                  <a:pos x="41" y="16"/>
                </a:cxn>
                <a:cxn ang="0">
                  <a:pos x="39" y="36"/>
                </a:cxn>
                <a:cxn ang="0">
                  <a:pos x="44" y="44"/>
                </a:cxn>
                <a:cxn ang="0">
                  <a:pos x="41" y="61"/>
                </a:cxn>
                <a:cxn ang="0">
                  <a:pos x="39" y="75"/>
                </a:cxn>
                <a:cxn ang="0">
                  <a:pos x="30" y="77"/>
                </a:cxn>
                <a:cxn ang="0">
                  <a:pos x="19" y="83"/>
                </a:cxn>
                <a:cxn ang="0">
                  <a:pos x="11" y="86"/>
                </a:cxn>
                <a:cxn ang="0">
                  <a:pos x="3" y="89"/>
                </a:cxn>
                <a:cxn ang="0">
                  <a:pos x="0" y="97"/>
                </a:cxn>
                <a:cxn ang="0">
                  <a:pos x="8" y="111"/>
                </a:cxn>
                <a:cxn ang="0">
                  <a:pos x="19" y="125"/>
                </a:cxn>
                <a:cxn ang="0">
                  <a:pos x="28" y="122"/>
                </a:cxn>
                <a:cxn ang="0">
                  <a:pos x="39" y="119"/>
                </a:cxn>
                <a:cxn ang="0">
                  <a:pos x="47" y="114"/>
                </a:cxn>
                <a:cxn ang="0">
                  <a:pos x="50" y="105"/>
                </a:cxn>
                <a:cxn ang="0">
                  <a:pos x="61" y="102"/>
                </a:cxn>
                <a:cxn ang="0">
                  <a:pos x="66" y="91"/>
                </a:cxn>
                <a:cxn ang="0">
                  <a:pos x="78" y="89"/>
                </a:cxn>
                <a:cxn ang="0">
                  <a:pos x="75" y="72"/>
                </a:cxn>
                <a:cxn ang="0">
                  <a:pos x="80" y="69"/>
                </a:cxn>
                <a:cxn ang="0">
                  <a:pos x="83" y="66"/>
                </a:cxn>
                <a:cxn ang="0">
                  <a:pos x="92" y="52"/>
                </a:cxn>
                <a:cxn ang="0">
                  <a:pos x="97" y="39"/>
                </a:cxn>
              </a:cxnLst>
              <a:rect l="0" t="0" r="r" b="b"/>
              <a:pathLst>
                <a:path w="97" h="125">
                  <a:moveTo>
                    <a:pt x="97" y="39"/>
                  </a:moveTo>
                  <a:lnTo>
                    <a:pt x="89" y="30"/>
                  </a:lnTo>
                  <a:lnTo>
                    <a:pt x="78" y="22"/>
                  </a:lnTo>
                  <a:lnTo>
                    <a:pt x="66" y="16"/>
                  </a:lnTo>
                  <a:lnTo>
                    <a:pt x="58" y="11"/>
                  </a:lnTo>
                  <a:lnTo>
                    <a:pt x="50" y="2"/>
                  </a:lnTo>
                  <a:lnTo>
                    <a:pt x="47" y="5"/>
                  </a:lnTo>
                  <a:lnTo>
                    <a:pt x="44" y="0"/>
                  </a:lnTo>
                  <a:lnTo>
                    <a:pt x="47" y="14"/>
                  </a:lnTo>
                  <a:lnTo>
                    <a:pt x="41" y="16"/>
                  </a:lnTo>
                  <a:lnTo>
                    <a:pt x="39" y="36"/>
                  </a:lnTo>
                  <a:lnTo>
                    <a:pt x="44" y="44"/>
                  </a:lnTo>
                  <a:lnTo>
                    <a:pt x="41" y="61"/>
                  </a:lnTo>
                  <a:lnTo>
                    <a:pt x="39" y="75"/>
                  </a:lnTo>
                  <a:lnTo>
                    <a:pt x="30" y="77"/>
                  </a:lnTo>
                  <a:lnTo>
                    <a:pt x="19" y="83"/>
                  </a:lnTo>
                  <a:lnTo>
                    <a:pt x="11" y="86"/>
                  </a:lnTo>
                  <a:lnTo>
                    <a:pt x="3" y="89"/>
                  </a:lnTo>
                  <a:lnTo>
                    <a:pt x="0" y="97"/>
                  </a:lnTo>
                  <a:lnTo>
                    <a:pt x="8" y="111"/>
                  </a:lnTo>
                  <a:lnTo>
                    <a:pt x="19" y="125"/>
                  </a:lnTo>
                  <a:lnTo>
                    <a:pt x="28" y="122"/>
                  </a:lnTo>
                  <a:lnTo>
                    <a:pt x="39" y="119"/>
                  </a:lnTo>
                  <a:lnTo>
                    <a:pt x="47" y="114"/>
                  </a:lnTo>
                  <a:lnTo>
                    <a:pt x="50" y="105"/>
                  </a:lnTo>
                  <a:lnTo>
                    <a:pt x="61" y="102"/>
                  </a:lnTo>
                  <a:lnTo>
                    <a:pt x="66" y="91"/>
                  </a:lnTo>
                  <a:lnTo>
                    <a:pt x="78" y="89"/>
                  </a:lnTo>
                  <a:lnTo>
                    <a:pt x="75" y="72"/>
                  </a:lnTo>
                  <a:lnTo>
                    <a:pt x="80" y="69"/>
                  </a:lnTo>
                  <a:lnTo>
                    <a:pt x="83" y="66"/>
                  </a:lnTo>
                  <a:lnTo>
                    <a:pt x="92" y="52"/>
                  </a:lnTo>
                  <a:lnTo>
                    <a:pt x="97" y="3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2" name="Freeform 84"/>
            <p:cNvSpPr>
              <a:spLocks/>
            </p:cNvSpPr>
            <p:nvPr/>
          </p:nvSpPr>
          <p:spPr bwMode="auto">
            <a:xfrm>
              <a:off x="3397" y="2208"/>
              <a:ext cx="4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3" name="Freeform 85"/>
            <p:cNvSpPr>
              <a:spLocks/>
            </p:cNvSpPr>
            <p:nvPr/>
          </p:nvSpPr>
          <p:spPr bwMode="auto">
            <a:xfrm>
              <a:off x="3036" y="2091"/>
              <a:ext cx="361" cy="324"/>
            </a:xfrm>
            <a:custGeom>
              <a:avLst/>
              <a:gdLst/>
              <a:ahLst/>
              <a:cxnLst>
                <a:cxn ang="0">
                  <a:pos x="61" y="147"/>
                </a:cxn>
                <a:cxn ang="0">
                  <a:pos x="53" y="125"/>
                </a:cxn>
                <a:cxn ang="0">
                  <a:pos x="36" y="111"/>
                </a:cxn>
                <a:cxn ang="0">
                  <a:pos x="17" y="78"/>
                </a:cxn>
                <a:cxn ang="0">
                  <a:pos x="0" y="58"/>
                </a:cxn>
                <a:cxn ang="0">
                  <a:pos x="17" y="44"/>
                </a:cxn>
                <a:cxn ang="0">
                  <a:pos x="33" y="33"/>
                </a:cxn>
                <a:cxn ang="0">
                  <a:pos x="25" y="11"/>
                </a:cxn>
                <a:cxn ang="0">
                  <a:pos x="53" y="0"/>
                </a:cxn>
                <a:cxn ang="0">
                  <a:pos x="78" y="11"/>
                </a:cxn>
                <a:cxn ang="0">
                  <a:pos x="100" y="22"/>
                </a:cxn>
                <a:cxn ang="0">
                  <a:pos x="125" y="44"/>
                </a:cxn>
                <a:cxn ang="0">
                  <a:pos x="161" y="47"/>
                </a:cxn>
                <a:cxn ang="0">
                  <a:pos x="172" y="53"/>
                </a:cxn>
                <a:cxn ang="0">
                  <a:pos x="186" y="69"/>
                </a:cxn>
                <a:cxn ang="0">
                  <a:pos x="200" y="92"/>
                </a:cxn>
                <a:cxn ang="0">
                  <a:pos x="211" y="111"/>
                </a:cxn>
                <a:cxn ang="0">
                  <a:pos x="217" y="111"/>
                </a:cxn>
                <a:cxn ang="0">
                  <a:pos x="217" y="117"/>
                </a:cxn>
                <a:cxn ang="0">
                  <a:pos x="220" y="120"/>
                </a:cxn>
                <a:cxn ang="0">
                  <a:pos x="228" y="136"/>
                </a:cxn>
                <a:cxn ang="0">
                  <a:pos x="267" y="145"/>
                </a:cxn>
                <a:cxn ang="0">
                  <a:pos x="275" y="150"/>
                </a:cxn>
                <a:cxn ang="0">
                  <a:pos x="270" y="181"/>
                </a:cxn>
                <a:cxn ang="0">
                  <a:pos x="250" y="189"/>
                </a:cxn>
                <a:cxn ang="0">
                  <a:pos x="234" y="195"/>
                </a:cxn>
                <a:cxn ang="0">
                  <a:pos x="211" y="200"/>
                </a:cxn>
                <a:cxn ang="0">
                  <a:pos x="192" y="206"/>
                </a:cxn>
                <a:cxn ang="0">
                  <a:pos x="178" y="225"/>
                </a:cxn>
                <a:cxn ang="0">
                  <a:pos x="161" y="247"/>
                </a:cxn>
                <a:cxn ang="0">
                  <a:pos x="150" y="225"/>
                </a:cxn>
                <a:cxn ang="0">
                  <a:pos x="122" y="217"/>
                </a:cxn>
                <a:cxn ang="0">
                  <a:pos x="117" y="233"/>
                </a:cxn>
                <a:cxn ang="0">
                  <a:pos x="103" y="214"/>
                </a:cxn>
                <a:cxn ang="0">
                  <a:pos x="81" y="181"/>
                </a:cxn>
              </a:cxnLst>
              <a:rect l="0" t="0" r="r" b="b"/>
              <a:pathLst>
                <a:path w="275" h="247">
                  <a:moveTo>
                    <a:pt x="67" y="167"/>
                  </a:moveTo>
                  <a:lnTo>
                    <a:pt x="61" y="147"/>
                  </a:lnTo>
                  <a:lnTo>
                    <a:pt x="58" y="136"/>
                  </a:lnTo>
                  <a:lnTo>
                    <a:pt x="53" y="125"/>
                  </a:lnTo>
                  <a:lnTo>
                    <a:pt x="45" y="117"/>
                  </a:lnTo>
                  <a:lnTo>
                    <a:pt x="36" y="111"/>
                  </a:lnTo>
                  <a:lnTo>
                    <a:pt x="31" y="95"/>
                  </a:lnTo>
                  <a:lnTo>
                    <a:pt x="17" y="78"/>
                  </a:lnTo>
                  <a:lnTo>
                    <a:pt x="3" y="61"/>
                  </a:lnTo>
                  <a:lnTo>
                    <a:pt x="0" y="58"/>
                  </a:lnTo>
                  <a:lnTo>
                    <a:pt x="3" y="42"/>
                  </a:lnTo>
                  <a:lnTo>
                    <a:pt x="17" y="44"/>
                  </a:lnTo>
                  <a:lnTo>
                    <a:pt x="25" y="33"/>
                  </a:lnTo>
                  <a:lnTo>
                    <a:pt x="33" y="33"/>
                  </a:lnTo>
                  <a:lnTo>
                    <a:pt x="39" y="25"/>
                  </a:lnTo>
                  <a:lnTo>
                    <a:pt x="25" y="11"/>
                  </a:lnTo>
                  <a:lnTo>
                    <a:pt x="39" y="6"/>
                  </a:lnTo>
                  <a:lnTo>
                    <a:pt x="53" y="0"/>
                  </a:lnTo>
                  <a:lnTo>
                    <a:pt x="64" y="6"/>
                  </a:lnTo>
                  <a:lnTo>
                    <a:pt x="78" y="11"/>
                  </a:lnTo>
                  <a:lnTo>
                    <a:pt x="89" y="17"/>
                  </a:lnTo>
                  <a:lnTo>
                    <a:pt x="100" y="22"/>
                  </a:lnTo>
                  <a:lnTo>
                    <a:pt x="114" y="33"/>
                  </a:lnTo>
                  <a:lnTo>
                    <a:pt x="125" y="44"/>
                  </a:lnTo>
                  <a:lnTo>
                    <a:pt x="150" y="44"/>
                  </a:lnTo>
                  <a:lnTo>
                    <a:pt x="161" y="47"/>
                  </a:lnTo>
                  <a:lnTo>
                    <a:pt x="164" y="53"/>
                  </a:lnTo>
                  <a:lnTo>
                    <a:pt x="172" y="53"/>
                  </a:lnTo>
                  <a:lnTo>
                    <a:pt x="181" y="67"/>
                  </a:lnTo>
                  <a:lnTo>
                    <a:pt x="186" y="69"/>
                  </a:lnTo>
                  <a:lnTo>
                    <a:pt x="197" y="81"/>
                  </a:lnTo>
                  <a:lnTo>
                    <a:pt x="200" y="92"/>
                  </a:lnTo>
                  <a:lnTo>
                    <a:pt x="206" y="100"/>
                  </a:lnTo>
                  <a:lnTo>
                    <a:pt x="211" y="111"/>
                  </a:lnTo>
                  <a:lnTo>
                    <a:pt x="214" y="114"/>
                  </a:lnTo>
                  <a:lnTo>
                    <a:pt x="217" y="111"/>
                  </a:lnTo>
                  <a:lnTo>
                    <a:pt x="217" y="114"/>
                  </a:lnTo>
                  <a:lnTo>
                    <a:pt x="217" y="117"/>
                  </a:lnTo>
                  <a:lnTo>
                    <a:pt x="220" y="117"/>
                  </a:lnTo>
                  <a:lnTo>
                    <a:pt x="220" y="120"/>
                  </a:lnTo>
                  <a:lnTo>
                    <a:pt x="222" y="122"/>
                  </a:lnTo>
                  <a:lnTo>
                    <a:pt x="228" y="136"/>
                  </a:lnTo>
                  <a:lnTo>
                    <a:pt x="247" y="139"/>
                  </a:lnTo>
                  <a:lnTo>
                    <a:pt x="267" y="145"/>
                  </a:lnTo>
                  <a:lnTo>
                    <a:pt x="270" y="142"/>
                  </a:lnTo>
                  <a:lnTo>
                    <a:pt x="275" y="150"/>
                  </a:lnTo>
                  <a:lnTo>
                    <a:pt x="272" y="167"/>
                  </a:lnTo>
                  <a:lnTo>
                    <a:pt x="270" y="181"/>
                  </a:lnTo>
                  <a:lnTo>
                    <a:pt x="261" y="183"/>
                  </a:lnTo>
                  <a:lnTo>
                    <a:pt x="250" y="189"/>
                  </a:lnTo>
                  <a:lnTo>
                    <a:pt x="242" y="192"/>
                  </a:lnTo>
                  <a:lnTo>
                    <a:pt x="234" y="195"/>
                  </a:lnTo>
                  <a:lnTo>
                    <a:pt x="222" y="197"/>
                  </a:lnTo>
                  <a:lnTo>
                    <a:pt x="211" y="200"/>
                  </a:lnTo>
                  <a:lnTo>
                    <a:pt x="203" y="203"/>
                  </a:lnTo>
                  <a:lnTo>
                    <a:pt x="192" y="206"/>
                  </a:lnTo>
                  <a:lnTo>
                    <a:pt x="184" y="217"/>
                  </a:lnTo>
                  <a:lnTo>
                    <a:pt x="178" y="225"/>
                  </a:lnTo>
                  <a:lnTo>
                    <a:pt x="170" y="236"/>
                  </a:lnTo>
                  <a:lnTo>
                    <a:pt x="161" y="247"/>
                  </a:lnTo>
                  <a:lnTo>
                    <a:pt x="161" y="231"/>
                  </a:lnTo>
                  <a:lnTo>
                    <a:pt x="150" y="225"/>
                  </a:lnTo>
                  <a:lnTo>
                    <a:pt x="136" y="220"/>
                  </a:lnTo>
                  <a:lnTo>
                    <a:pt x="122" y="217"/>
                  </a:lnTo>
                  <a:lnTo>
                    <a:pt x="120" y="231"/>
                  </a:lnTo>
                  <a:lnTo>
                    <a:pt x="117" y="233"/>
                  </a:lnTo>
                  <a:lnTo>
                    <a:pt x="109" y="225"/>
                  </a:lnTo>
                  <a:lnTo>
                    <a:pt x="103" y="214"/>
                  </a:lnTo>
                  <a:lnTo>
                    <a:pt x="92" y="197"/>
                  </a:lnTo>
                  <a:lnTo>
                    <a:pt x="81" y="181"/>
                  </a:lnTo>
                  <a:lnTo>
                    <a:pt x="67" y="16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4" name="Freeform 86"/>
            <p:cNvSpPr>
              <a:spLocks/>
            </p:cNvSpPr>
            <p:nvPr/>
          </p:nvSpPr>
          <p:spPr bwMode="auto">
            <a:xfrm>
              <a:off x="3325" y="2216"/>
              <a:ext cx="80" cy="66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2" y="27"/>
                </a:cxn>
                <a:cxn ang="0">
                  <a:pos x="8" y="41"/>
                </a:cxn>
                <a:cxn ang="0">
                  <a:pos x="27" y="44"/>
                </a:cxn>
                <a:cxn ang="0">
                  <a:pos x="47" y="50"/>
                </a:cxn>
                <a:cxn ang="0">
                  <a:pos x="50" y="47"/>
                </a:cxn>
                <a:cxn ang="0">
                  <a:pos x="52" y="27"/>
                </a:cxn>
                <a:cxn ang="0">
                  <a:pos x="58" y="25"/>
                </a:cxn>
                <a:cxn ang="0">
                  <a:pos x="55" y="11"/>
                </a:cxn>
                <a:cxn ang="0">
                  <a:pos x="58" y="16"/>
                </a:cxn>
                <a:cxn ang="0">
                  <a:pos x="61" y="13"/>
                </a:cxn>
                <a:cxn ang="0">
                  <a:pos x="58" y="0"/>
                </a:cxn>
                <a:cxn ang="0">
                  <a:pos x="55" y="0"/>
                </a:cxn>
                <a:cxn ang="0">
                  <a:pos x="44" y="11"/>
                </a:cxn>
                <a:cxn ang="0">
                  <a:pos x="30" y="25"/>
                </a:cxn>
                <a:cxn ang="0">
                  <a:pos x="11" y="27"/>
                </a:cxn>
                <a:cxn ang="0">
                  <a:pos x="2" y="25"/>
                </a:cxn>
                <a:cxn ang="0">
                  <a:pos x="0" y="22"/>
                </a:cxn>
                <a:cxn ang="0">
                  <a:pos x="0" y="25"/>
                </a:cxn>
              </a:cxnLst>
              <a:rect l="0" t="0" r="r" b="b"/>
              <a:pathLst>
                <a:path w="61" h="50">
                  <a:moveTo>
                    <a:pt x="0" y="25"/>
                  </a:moveTo>
                  <a:lnTo>
                    <a:pt x="2" y="27"/>
                  </a:lnTo>
                  <a:lnTo>
                    <a:pt x="8" y="41"/>
                  </a:lnTo>
                  <a:lnTo>
                    <a:pt x="27" y="44"/>
                  </a:lnTo>
                  <a:lnTo>
                    <a:pt x="47" y="50"/>
                  </a:lnTo>
                  <a:lnTo>
                    <a:pt x="50" y="47"/>
                  </a:lnTo>
                  <a:lnTo>
                    <a:pt x="52" y="27"/>
                  </a:lnTo>
                  <a:lnTo>
                    <a:pt x="58" y="25"/>
                  </a:lnTo>
                  <a:lnTo>
                    <a:pt x="55" y="11"/>
                  </a:lnTo>
                  <a:lnTo>
                    <a:pt x="58" y="16"/>
                  </a:lnTo>
                  <a:lnTo>
                    <a:pt x="61" y="13"/>
                  </a:lnTo>
                  <a:lnTo>
                    <a:pt x="58" y="0"/>
                  </a:lnTo>
                  <a:lnTo>
                    <a:pt x="55" y="0"/>
                  </a:lnTo>
                  <a:lnTo>
                    <a:pt x="44" y="11"/>
                  </a:lnTo>
                  <a:lnTo>
                    <a:pt x="30" y="25"/>
                  </a:lnTo>
                  <a:lnTo>
                    <a:pt x="11" y="27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0" y="2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5" name="Freeform 87"/>
            <p:cNvSpPr>
              <a:spLocks/>
            </p:cNvSpPr>
            <p:nvPr/>
          </p:nvSpPr>
          <p:spPr bwMode="auto">
            <a:xfrm>
              <a:off x="3189" y="2347"/>
              <a:ext cx="175" cy="124"/>
            </a:xfrm>
            <a:custGeom>
              <a:avLst/>
              <a:gdLst/>
              <a:ahLst/>
              <a:cxnLst>
                <a:cxn ang="0">
                  <a:pos x="3" y="36"/>
                </a:cxn>
                <a:cxn ang="0">
                  <a:pos x="0" y="38"/>
                </a:cxn>
                <a:cxn ang="0">
                  <a:pos x="0" y="58"/>
                </a:cxn>
                <a:cxn ang="0">
                  <a:pos x="5" y="75"/>
                </a:cxn>
                <a:cxn ang="0">
                  <a:pos x="11" y="94"/>
                </a:cxn>
                <a:cxn ang="0">
                  <a:pos x="28" y="94"/>
                </a:cxn>
                <a:cxn ang="0">
                  <a:pos x="44" y="83"/>
                </a:cxn>
                <a:cxn ang="0">
                  <a:pos x="58" y="80"/>
                </a:cxn>
                <a:cxn ang="0">
                  <a:pos x="69" y="75"/>
                </a:cxn>
                <a:cxn ang="0">
                  <a:pos x="80" y="72"/>
                </a:cxn>
                <a:cxn ang="0">
                  <a:pos x="92" y="66"/>
                </a:cxn>
                <a:cxn ang="0">
                  <a:pos x="100" y="61"/>
                </a:cxn>
                <a:cxn ang="0">
                  <a:pos x="111" y="55"/>
                </a:cxn>
                <a:cxn ang="0">
                  <a:pos x="119" y="52"/>
                </a:cxn>
                <a:cxn ang="0">
                  <a:pos x="122" y="47"/>
                </a:cxn>
                <a:cxn ang="0">
                  <a:pos x="133" y="36"/>
                </a:cxn>
                <a:cxn ang="0">
                  <a:pos x="122" y="22"/>
                </a:cxn>
                <a:cxn ang="0">
                  <a:pos x="114" y="8"/>
                </a:cxn>
                <a:cxn ang="0">
                  <a:pos x="117" y="0"/>
                </a:cxn>
                <a:cxn ang="0">
                  <a:pos x="105" y="2"/>
                </a:cxn>
                <a:cxn ang="0">
                  <a:pos x="94" y="5"/>
                </a:cxn>
                <a:cxn ang="0">
                  <a:pos x="86" y="8"/>
                </a:cxn>
                <a:cxn ang="0">
                  <a:pos x="75" y="11"/>
                </a:cxn>
                <a:cxn ang="0">
                  <a:pos x="67" y="22"/>
                </a:cxn>
                <a:cxn ang="0">
                  <a:pos x="61" y="30"/>
                </a:cxn>
                <a:cxn ang="0">
                  <a:pos x="53" y="41"/>
                </a:cxn>
                <a:cxn ang="0">
                  <a:pos x="44" y="52"/>
                </a:cxn>
                <a:cxn ang="0">
                  <a:pos x="44" y="36"/>
                </a:cxn>
                <a:cxn ang="0">
                  <a:pos x="33" y="30"/>
                </a:cxn>
                <a:cxn ang="0">
                  <a:pos x="19" y="25"/>
                </a:cxn>
                <a:cxn ang="0">
                  <a:pos x="5" y="22"/>
                </a:cxn>
                <a:cxn ang="0">
                  <a:pos x="3" y="36"/>
                </a:cxn>
              </a:cxnLst>
              <a:rect l="0" t="0" r="r" b="b"/>
              <a:pathLst>
                <a:path w="133" h="94">
                  <a:moveTo>
                    <a:pt x="3" y="36"/>
                  </a:moveTo>
                  <a:lnTo>
                    <a:pt x="0" y="38"/>
                  </a:lnTo>
                  <a:lnTo>
                    <a:pt x="0" y="58"/>
                  </a:lnTo>
                  <a:lnTo>
                    <a:pt x="5" y="75"/>
                  </a:lnTo>
                  <a:lnTo>
                    <a:pt x="11" y="94"/>
                  </a:lnTo>
                  <a:lnTo>
                    <a:pt x="28" y="94"/>
                  </a:lnTo>
                  <a:lnTo>
                    <a:pt x="44" y="83"/>
                  </a:lnTo>
                  <a:lnTo>
                    <a:pt x="58" y="80"/>
                  </a:lnTo>
                  <a:lnTo>
                    <a:pt x="69" y="75"/>
                  </a:lnTo>
                  <a:lnTo>
                    <a:pt x="80" y="72"/>
                  </a:lnTo>
                  <a:lnTo>
                    <a:pt x="92" y="66"/>
                  </a:lnTo>
                  <a:lnTo>
                    <a:pt x="100" y="61"/>
                  </a:lnTo>
                  <a:lnTo>
                    <a:pt x="111" y="55"/>
                  </a:lnTo>
                  <a:lnTo>
                    <a:pt x="119" y="52"/>
                  </a:lnTo>
                  <a:lnTo>
                    <a:pt x="122" y="47"/>
                  </a:lnTo>
                  <a:lnTo>
                    <a:pt x="133" y="36"/>
                  </a:lnTo>
                  <a:lnTo>
                    <a:pt x="122" y="22"/>
                  </a:lnTo>
                  <a:lnTo>
                    <a:pt x="114" y="8"/>
                  </a:lnTo>
                  <a:lnTo>
                    <a:pt x="117" y="0"/>
                  </a:lnTo>
                  <a:lnTo>
                    <a:pt x="105" y="2"/>
                  </a:lnTo>
                  <a:lnTo>
                    <a:pt x="94" y="5"/>
                  </a:lnTo>
                  <a:lnTo>
                    <a:pt x="86" y="8"/>
                  </a:lnTo>
                  <a:lnTo>
                    <a:pt x="75" y="11"/>
                  </a:lnTo>
                  <a:lnTo>
                    <a:pt x="67" y="22"/>
                  </a:lnTo>
                  <a:lnTo>
                    <a:pt x="61" y="30"/>
                  </a:lnTo>
                  <a:lnTo>
                    <a:pt x="53" y="41"/>
                  </a:lnTo>
                  <a:lnTo>
                    <a:pt x="44" y="52"/>
                  </a:lnTo>
                  <a:lnTo>
                    <a:pt x="44" y="36"/>
                  </a:lnTo>
                  <a:lnTo>
                    <a:pt x="33" y="30"/>
                  </a:lnTo>
                  <a:lnTo>
                    <a:pt x="19" y="25"/>
                  </a:lnTo>
                  <a:lnTo>
                    <a:pt x="5" y="22"/>
                  </a:lnTo>
                  <a:lnTo>
                    <a:pt x="3" y="3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6" name="Freeform 88"/>
            <p:cNvSpPr>
              <a:spLocks/>
            </p:cNvSpPr>
            <p:nvPr/>
          </p:nvSpPr>
          <p:spPr bwMode="auto">
            <a:xfrm>
              <a:off x="3828" y="2529"/>
              <a:ext cx="41" cy="73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14" y="9"/>
                </a:cxn>
                <a:cxn ang="0">
                  <a:pos x="20" y="17"/>
                </a:cxn>
                <a:cxn ang="0">
                  <a:pos x="25" y="28"/>
                </a:cxn>
                <a:cxn ang="0">
                  <a:pos x="31" y="42"/>
                </a:cxn>
                <a:cxn ang="0">
                  <a:pos x="22" y="53"/>
                </a:cxn>
                <a:cxn ang="0">
                  <a:pos x="11" y="56"/>
                </a:cxn>
                <a:cxn ang="0">
                  <a:pos x="3" y="37"/>
                </a:cxn>
                <a:cxn ang="0">
                  <a:pos x="0" y="23"/>
                </a:cxn>
                <a:cxn ang="0">
                  <a:pos x="3" y="26"/>
                </a:cxn>
                <a:cxn ang="0">
                  <a:pos x="3" y="14"/>
                </a:cxn>
                <a:cxn ang="0">
                  <a:pos x="6" y="3"/>
                </a:cxn>
                <a:cxn ang="0">
                  <a:pos x="3" y="0"/>
                </a:cxn>
                <a:cxn ang="0">
                  <a:pos x="9" y="0"/>
                </a:cxn>
              </a:cxnLst>
              <a:rect l="0" t="0" r="r" b="b"/>
              <a:pathLst>
                <a:path w="31" h="56">
                  <a:moveTo>
                    <a:pt x="9" y="0"/>
                  </a:moveTo>
                  <a:lnTo>
                    <a:pt x="14" y="9"/>
                  </a:lnTo>
                  <a:lnTo>
                    <a:pt x="20" y="17"/>
                  </a:lnTo>
                  <a:lnTo>
                    <a:pt x="25" y="28"/>
                  </a:lnTo>
                  <a:lnTo>
                    <a:pt x="31" y="42"/>
                  </a:lnTo>
                  <a:lnTo>
                    <a:pt x="22" y="53"/>
                  </a:lnTo>
                  <a:lnTo>
                    <a:pt x="11" y="56"/>
                  </a:lnTo>
                  <a:lnTo>
                    <a:pt x="3" y="37"/>
                  </a:lnTo>
                  <a:lnTo>
                    <a:pt x="0" y="23"/>
                  </a:lnTo>
                  <a:lnTo>
                    <a:pt x="3" y="26"/>
                  </a:lnTo>
                  <a:lnTo>
                    <a:pt x="3" y="14"/>
                  </a:lnTo>
                  <a:lnTo>
                    <a:pt x="6" y="3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7" name="Freeform 89"/>
            <p:cNvSpPr>
              <a:spLocks/>
            </p:cNvSpPr>
            <p:nvPr/>
          </p:nvSpPr>
          <p:spPr bwMode="auto">
            <a:xfrm>
              <a:off x="2960" y="2742"/>
              <a:ext cx="33" cy="28"/>
            </a:xfrm>
            <a:custGeom>
              <a:avLst/>
              <a:gdLst/>
              <a:ahLst/>
              <a:cxnLst>
                <a:cxn ang="0">
                  <a:pos x="8" y="2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1" y="22"/>
                </a:cxn>
                <a:cxn ang="0">
                  <a:pos x="14" y="16"/>
                </a:cxn>
                <a:cxn ang="0">
                  <a:pos x="19" y="19"/>
                </a:cxn>
                <a:cxn ang="0">
                  <a:pos x="25" y="16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8" y="2"/>
                </a:cxn>
              </a:cxnLst>
              <a:rect l="0" t="0" r="r" b="b"/>
              <a:pathLst>
                <a:path w="25" h="22">
                  <a:moveTo>
                    <a:pt x="8" y="2"/>
                  </a:moveTo>
                  <a:lnTo>
                    <a:pt x="3" y="14"/>
                  </a:lnTo>
                  <a:lnTo>
                    <a:pt x="0" y="22"/>
                  </a:lnTo>
                  <a:lnTo>
                    <a:pt x="11" y="22"/>
                  </a:lnTo>
                  <a:lnTo>
                    <a:pt x="14" y="16"/>
                  </a:lnTo>
                  <a:lnTo>
                    <a:pt x="19" y="19"/>
                  </a:lnTo>
                  <a:lnTo>
                    <a:pt x="25" y="16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8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8" name="Freeform 90"/>
            <p:cNvSpPr>
              <a:spLocks/>
            </p:cNvSpPr>
            <p:nvPr/>
          </p:nvSpPr>
          <p:spPr bwMode="auto">
            <a:xfrm>
              <a:off x="3726" y="2683"/>
              <a:ext cx="4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19" name="Freeform 91"/>
            <p:cNvSpPr>
              <a:spLocks/>
            </p:cNvSpPr>
            <p:nvPr/>
          </p:nvSpPr>
          <p:spPr bwMode="auto">
            <a:xfrm>
              <a:off x="3730" y="2715"/>
              <a:ext cx="1" cy="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0" name="Freeform 92"/>
            <p:cNvSpPr>
              <a:spLocks/>
            </p:cNvSpPr>
            <p:nvPr/>
          </p:nvSpPr>
          <p:spPr bwMode="auto">
            <a:xfrm>
              <a:off x="3722" y="2730"/>
              <a:ext cx="3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1" name="Freeform 93"/>
            <p:cNvSpPr>
              <a:spLocks/>
            </p:cNvSpPr>
            <p:nvPr/>
          </p:nvSpPr>
          <p:spPr bwMode="auto">
            <a:xfrm>
              <a:off x="3722" y="2733"/>
              <a:ext cx="4" cy="5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0"/>
                </a:cxn>
                <a:cxn ang="0">
                  <a:pos x="0" y="3"/>
                </a:cxn>
                <a:cxn ang="0">
                  <a:pos x="2" y="3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2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2" name="Freeform 94"/>
            <p:cNvSpPr>
              <a:spLocks/>
            </p:cNvSpPr>
            <p:nvPr/>
          </p:nvSpPr>
          <p:spPr bwMode="auto">
            <a:xfrm>
              <a:off x="3722" y="2607"/>
              <a:ext cx="3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3" name="Freeform 95"/>
            <p:cNvSpPr>
              <a:spLocks/>
            </p:cNvSpPr>
            <p:nvPr/>
          </p:nvSpPr>
          <p:spPr bwMode="auto">
            <a:xfrm>
              <a:off x="3726" y="2730"/>
              <a:ext cx="1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4" name="Freeform 96"/>
            <p:cNvSpPr>
              <a:spLocks/>
            </p:cNvSpPr>
            <p:nvPr/>
          </p:nvSpPr>
          <p:spPr bwMode="auto">
            <a:xfrm>
              <a:off x="3733" y="2675"/>
              <a:ext cx="1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5" name="Freeform 97"/>
            <p:cNvSpPr>
              <a:spLocks/>
            </p:cNvSpPr>
            <p:nvPr/>
          </p:nvSpPr>
          <p:spPr bwMode="auto">
            <a:xfrm>
              <a:off x="3726" y="2683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6" name="Freeform 98"/>
            <p:cNvSpPr>
              <a:spLocks/>
            </p:cNvSpPr>
            <p:nvPr/>
          </p:nvSpPr>
          <p:spPr bwMode="auto">
            <a:xfrm>
              <a:off x="3730" y="2672"/>
              <a:ext cx="1" cy="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7" name="Freeform 99"/>
            <p:cNvSpPr>
              <a:spLocks/>
            </p:cNvSpPr>
            <p:nvPr/>
          </p:nvSpPr>
          <p:spPr bwMode="auto">
            <a:xfrm>
              <a:off x="3715" y="2664"/>
              <a:ext cx="1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8" name="Freeform 100"/>
            <p:cNvSpPr>
              <a:spLocks/>
            </p:cNvSpPr>
            <p:nvPr/>
          </p:nvSpPr>
          <p:spPr bwMode="auto">
            <a:xfrm>
              <a:off x="3715" y="2581"/>
              <a:ext cx="4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29" name="Freeform 101"/>
            <p:cNvSpPr>
              <a:spLocks/>
            </p:cNvSpPr>
            <p:nvPr/>
          </p:nvSpPr>
          <p:spPr bwMode="auto">
            <a:xfrm>
              <a:off x="3715" y="2584"/>
              <a:ext cx="4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0" name="Freeform 102"/>
            <p:cNvSpPr>
              <a:spLocks/>
            </p:cNvSpPr>
            <p:nvPr/>
          </p:nvSpPr>
          <p:spPr bwMode="auto">
            <a:xfrm>
              <a:off x="3726" y="2668"/>
              <a:ext cx="4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1" name="Freeform 103"/>
            <p:cNvSpPr>
              <a:spLocks/>
            </p:cNvSpPr>
            <p:nvPr/>
          </p:nvSpPr>
          <p:spPr bwMode="auto">
            <a:xfrm>
              <a:off x="3726" y="2628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2" name="Freeform 104"/>
            <p:cNvSpPr>
              <a:spLocks/>
            </p:cNvSpPr>
            <p:nvPr/>
          </p:nvSpPr>
          <p:spPr bwMode="auto">
            <a:xfrm>
              <a:off x="3412" y="2810"/>
              <a:ext cx="4" cy="1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3" name="Freeform 105"/>
            <p:cNvSpPr>
              <a:spLocks/>
            </p:cNvSpPr>
            <p:nvPr/>
          </p:nvSpPr>
          <p:spPr bwMode="auto">
            <a:xfrm>
              <a:off x="3252" y="2902"/>
              <a:ext cx="7" cy="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4" name="Freeform 106"/>
            <p:cNvSpPr>
              <a:spLocks/>
            </p:cNvSpPr>
            <p:nvPr/>
          </p:nvSpPr>
          <p:spPr bwMode="auto">
            <a:xfrm>
              <a:off x="3306" y="2208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6">
                  <a:moveTo>
                    <a:pt x="0" y="0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5" name="Freeform 107"/>
            <p:cNvSpPr>
              <a:spLocks/>
            </p:cNvSpPr>
            <p:nvPr/>
          </p:nvSpPr>
          <p:spPr bwMode="auto">
            <a:xfrm>
              <a:off x="2694" y="2259"/>
              <a:ext cx="174" cy="314"/>
            </a:xfrm>
            <a:custGeom>
              <a:avLst/>
              <a:gdLst/>
              <a:ahLst/>
              <a:cxnLst>
                <a:cxn ang="0">
                  <a:pos x="130" y="61"/>
                </a:cxn>
                <a:cxn ang="0">
                  <a:pos x="119" y="53"/>
                </a:cxn>
                <a:cxn ang="0">
                  <a:pos x="105" y="44"/>
                </a:cxn>
                <a:cxn ang="0">
                  <a:pos x="92" y="39"/>
                </a:cxn>
                <a:cxn ang="0">
                  <a:pos x="80" y="30"/>
                </a:cxn>
                <a:cxn ang="0">
                  <a:pos x="67" y="22"/>
                </a:cxn>
                <a:cxn ang="0">
                  <a:pos x="53" y="17"/>
                </a:cxn>
                <a:cxn ang="0">
                  <a:pos x="39" y="8"/>
                </a:cxn>
                <a:cxn ang="0">
                  <a:pos x="28" y="0"/>
                </a:cxn>
                <a:cxn ang="0">
                  <a:pos x="14" y="8"/>
                </a:cxn>
                <a:cxn ang="0">
                  <a:pos x="17" y="19"/>
                </a:cxn>
                <a:cxn ang="0">
                  <a:pos x="17" y="30"/>
                </a:cxn>
                <a:cxn ang="0">
                  <a:pos x="28" y="47"/>
                </a:cxn>
                <a:cxn ang="0">
                  <a:pos x="25" y="53"/>
                </a:cxn>
                <a:cxn ang="0">
                  <a:pos x="25" y="67"/>
                </a:cxn>
                <a:cxn ang="0">
                  <a:pos x="25" y="78"/>
                </a:cxn>
                <a:cxn ang="0">
                  <a:pos x="22" y="89"/>
                </a:cxn>
                <a:cxn ang="0">
                  <a:pos x="22" y="100"/>
                </a:cxn>
                <a:cxn ang="0">
                  <a:pos x="17" y="108"/>
                </a:cxn>
                <a:cxn ang="0">
                  <a:pos x="11" y="117"/>
                </a:cxn>
                <a:cxn ang="0">
                  <a:pos x="5" y="125"/>
                </a:cxn>
                <a:cxn ang="0">
                  <a:pos x="0" y="133"/>
                </a:cxn>
                <a:cxn ang="0">
                  <a:pos x="0" y="147"/>
                </a:cxn>
                <a:cxn ang="0">
                  <a:pos x="5" y="155"/>
                </a:cxn>
                <a:cxn ang="0">
                  <a:pos x="11" y="155"/>
                </a:cxn>
                <a:cxn ang="0">
                  <a:pos x="17" y="169"/>
                </a:cxn>
                <a:cxn ang="0">
                  <a:pos x="19" y="186"/>
                </a:cxn>
                <a:cxn ang="0">
                  <a:pos x="28" y="203"/>
                </a:cxn>
                <a:cxn ang="0">
                  <a:pos x="11" y="203"/>
                </a:cxn>
                <a:cxn ang="0">
                  <a:pos x="5" y="205"/>
                </a:cxn>
                <a:cxn ang="0">
                  <a:pos x="17" y="219"/>
                </a:cxn>
                <a:cxn ang="0">
                  <a:pos x="25" y="239"/>
                </a:cxn>
                <a:cxn ang="0">
                  <a:pos x="36" y="233"/>
                </a:cxn>
                <a:cxn ang="0">
                  <a:pos x="39" y="236"/>
                </a:cxn>
                <a:cxn ang="0">
                  <a:pos x="47" y="233"/>
                </a:cxn>
                <a:cxn ang="0">
                  <a:pos x="64" y="231"/>
                </a:cxn>
                <a:cxn ang="0">
                  <a:pos x="72" y="222"/>
                </a:cxn>
                <a:cxn ang="0">
                  <a:pos x="69" y="219"/>
                </a:cxn>
                <a:cxn ang="0">
                  <a:pos x="89" y="214"/>
                </a:cxn>
                <a:cxn ang="0">
                  <a:pos x="97" y="203"/>
                </a:cxn>
                <a:cxn ang="0">
                  <a:pos x="108" y="192"/>
                </a:cxn>
                <a:cxn ang="0">
                  <a:pos x="119" y="189"/>
                </a:cxn>
                <a:cxn ang="0">
                  <a:pos x="119" y="180"/>
                </a:cxn>
                <a:cxn ang="0">
                  <a:pos x="117" y="172"/>
                </a:cxn>
                <a:cxn ang="0">
                  <a:pos x="111" y="161"/>
                </a:cxn>
                <a:cxn ang="0">
                  <a:pos x="105" y="161"/>
                </a:cxn>
                <a:cxn ang="0">
                  <a:pos x="111" y="147"/>
                </a:cxn>
                <a:cxn ang="0">
                  <a:pos x="111" y="142"/>
                </a:cxn>
                <a:cxn ang="0">
                  <a:pos x="114" y="139"/>
                </a:cxn>
                <a:cxn ang="0">
                  <a:pos x="114" y="133"/>
                </a:cxn>
                <a:cxn ang="0">
                  <a:pos x="119" y="122"/>
                </a:cxn>
                <a:cxn ang="0">
                  <a:pos x="125" y="117"/>
                </a:cxn>
                <a:cxn ang="0">
                  <a:pos x="133" y="117"/>
                </a:cxn>
                <a:cxn ang="0">
                  <a:pos x="133" y="103"/>
                </a:cxn>
                <a:cxn ang="0">
                  <a:pos x="133" y="89"/>
                </a:cxn>
                <a:cxn ang="0">
                  <a:pos x="133" y="75"/>
                </a:cxn>
                <a:cxn ang="0">
                  <a:pos x="130" y="61"/>
                </a:cxn>
              </a:cxnLst>
              <a:rect l="0" t="0" r="r" b="b"/>
              <a:pathLst>
                <a:path w="133" h="239">
                  <a:moveTo>
                    <a:pt x="130" y="61"/>
                  </a:moveTo>
                  <a:lnTo>
                    <a:pt x="119" y="53"/>
                  </a:lnTo>
                  <a:lnTo>
                    <a:pt x="105" y="44"/>
                  </a:lnTo>
                  <a:lnTo>
                    <a:pt x="92" y="39"/>
                  </a:lnTo>
                  <a:lnTo>
                    <a:pt x="80" y="30"/>
                  </a:lnTo>
                  <a:lnTo>
                    <a:pt x="67" y="22"/>
                  </a:lnTo>
                  <a:lnTo>
                    <a:pt x="53" y="17"/>
                  </a:lnTo>
                  <a:lnTo>
                    <a:pt x="39" y="8"/>
                  </a:lnTo>
                  <a:lnTo>
                    <a:pt x="28" y="0"/>
                  </a:lnTo>
                  <a:lnTo>
                    <a:pt x="14" y="8"/>
                  </a:lnTo>
                  <a:lnTo>
                    <a:pt x="17" y="19"/>
                  </a:lnTo>
                  <a:lnTo>
                    <a:pt x="17" y="30"/>
                  </a:lnTo>
                  <a:lnTo>
                    <a:pt x="28" y="47"/>
                  </a:lnTo>
                  <a:lnTo>
                    <a:pt x="25" y="53"/>
                  </a:lnTo>
                  <a:lnTo>
                    <a:pt x="25" y="67"/>
                  </a:lnTo>
                  <a:lnTo>
                    <a:pt x="25" y="78"/>
                  </a:lnTo>
                  <a:lnTo>
                    <a:pt x="22" y="89"/>
                  </a:lnTo>
                  <a:lnTo>
                    <a:pt x="22" y="100"/>
                  </a:lnTo>
                  <a:lnTo>
                    <a:pt x="17" y="108"/>
                  </a:lnTo>
                  <a:lnTo>
                    <a:pt x="11" y="117"/>
                  </a:lnTo>
                  <a:lnTo>
                    <a:pt x="5" y="125"/>
                  </a:lnTo>
                  <a:lnTo>
                    <a:pt x="0" y="133"/>
                  </a:lnTo>
                  <a:lnTo>
                    <a:pt x="0" y="147"/>
                  </a:lnTo>
                  <a:lnTo>
                    <a:pt x="5" y="155"/>
                  </a:lnTo>
                  <a:lnTo>
                    <a:pt x="11" y="155"/>
                  </a:lnTo>
                  <a:lnTo>
                    <a:pt x="17" y="169"/>
                  </a:lnTo>
                  <a:lnTo>
                    <a:pt x="19" y="186"/>
                  </a:lnTo>
                  <a:lnTo>
                    <a:pt x="28" y="203"/>
                  </a:lnTo>
                  <a:lnTo>
                    <a:pt x="11" y="203"/>
                  </a:lnTo>
                  <a:lnTo>
                    <a:pt x="5" y="205"/>
                  </a:lnTo>
                  <a:lnTo>
                    <a:pt x="17" y="219"/>
                  </a:lnTo>
                  <a:lnTo>
                    <a:pt x="25" y="239"/>
                  </a:lnTo>
                  <a:lnTo>
                    <a:pt x="36" y="233"/>
                  </a:lnTo>
                  <a:lnTo>
                    <a:pt x="39" y="236"/>
                  </a:lnTo>
                  <a:lnTo>
                    <a:pt x="47" y="233"/>
                  </a:lnTo>
                  <a:lnTo>
                    <a:pt x="64" y="231"/>
                  </a:lnTo>
                  <a:lnTo>
                    <a:pt x="72" y="222"/>
                  </a:lnTo>
                  <a:lnTo>
                    <a:pt x="69" y="219"/>
                  </a:lnTo>
                  <a:lnTo>
                    <a:pt x="89" y="214"/>
                  </a:lnTo>
                  <a:lnTo>
                    <a:pt x="97" y="203"/>
                  </a:lnTo>
                  <a:lnTo>
                    <a:pt x="108" y="192"/>
                  </a:lnTo>
                  <a:lnTo>
                    <a:pt x="119" y="189"/>
                  </a:lnTo>
                  <a:lnTo>
                    <a:pt x="119" y="180"/>
                  </a:lnTo>
                  <a:lnTo>
                    <a:pt x="117" y="172"/>
                  </a:lnTo>
                  <a:lnTo>
                    <a:pt x="111" y="161"/>
                  </a:lnTo>
                  <a:lnTo>
                    <a:pt x="105" y="161"/>
                  </a:lnTo>
                  <a:lnTo>
                    <a:pt x="111" y="147"/>
                  </a:lnTo>
                  <a:lnTo>
                    <a:pt x="111" y="142"/>
                  </a:lnTo>
                  <a:lnTo>
                    <a:pt x="114" y="139"/>
                  </a:lnTo>
                  <a:lnTo>
                    <a:pt x="114" y="133"/>
                  </a:lnTo>
                  <a:lnTo>
                    <a:pt x="119" y="122"/>
                  </a:lnTo>
                  <a:lnTo>
                    <a:pt x="125" y="117"/>
                  </a:lnTo>
                  <a:lnTo>
                    <a:pt x="133" y="117"/>
                  </a:lnTo>
                  <a:lnTo>
                    <a:pt x="133" y="103"/>
                  </a:lnTo>
                  <a:lnTo>
                    <a:pt x="133" y="89"/>
                  </a:lnTo>
                  <a:lnTo>
                    <a:pt x="133" y="75"/>
                  </a:lnTo>
                  <a:lnTo>
                    <a:pt x="130" y="6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6" name="Freeform 108"/>
            <p:cNvSpPr>
              <a:spLocks/>
            </p:cNvSpPr>
            <p:nvPr/>
          </p:nvSpPr>
          <p:spPr bwMode="auto">
            <a:xfrm>
              <a:off x="3175" y="2474"/>
              <a:ext cx="25" cy="33"/>
            </a:xfrm>
            <a:custGeom>
              <a:avLst/>
              <a:gdLst/>
              <a:ahLst/>
              <a:cxnLst>
                <a:cxn ang="0">
                  <a:pos x="0" y="22"/>
                </a:cxn>
                <a:cxn ang="0">
                  <a:pos x="16" y="22"/>
                </a:cxn>
                <a:cxn ang="0">
                  <a:pos x="19" y="16"/>
                </a:cxn>
                <a:cxn ang="0">
                  <a:pos x="14" y="0"/>
                </a:cxn>
                <a:cxn ang="0">
                  <a:pos x="8" y="0"/>
                </a:cxn>
                <a:cxn ang="0">
                  <a:pos x="0" y="22"/>
                </a:cxn>
              </a:cxnLst>
              <a:rect l="0" t="0" r="r" b="b"/>
              <a:pathLst>
                <a:path w="19" h="22">
                  <a:moveTo>
                    <a:pt x="0" y="22"/>
                  </a:moveTo>
                  <a:lnTo>
                    <a:pt x="16" y="22"/>
                  </a:lnTo>
                  <a:lnTo>
                    <a:pt x="19" y="16"/>
                  </a:lnTo>
                  <a:lnTo>
                    <a:pt x="14" y="0"/>
                  </a:lnTo>
                  <a:lnTo>
                    <a:pt x="8" y="0"/>
                  </a:lnTo>
                  <a:lnTo>
                    <a:pt x="0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7" name="Freeform 109"/>
            <p:cNvSpPr>
              <a:spLocks/>
            </p:cNvSpPr>
            <p:nvPr/>
          </p:nvSpPr>
          <p:spPr bwMode="auto">
            <a:xfrm>
              <a:off x="3080" y="2368"/>
              <a:ext cx="114" cy="111"/>
            </a:xfrm>
            <a:custGeom>
              <a:avLst/>
              <a:gdLst/>
              <a:ahLst/>
              <a:cxnLst>
                <a:cxn ang="0">
                  <a:pos x="0" y="64"/>
                </a:cxn>
                <a:cxn ang="0">
                  <a:pos x="3" y="53"/>
                </a:cxn>
                <a:cxn ang="0">
                  <a:pos x="3" y="34"/>
                </a:cxn>
                <a:cxn ang="0">
                  <a:pos x="9" y="14"/>
                </a:cxn>
                <a:cxn ang="0">
                  <a:pos x="17" y="9"/>
                </a:cxn>
                <a:cxn ang="0">
                  <a:pos x="25" y="3"/>
                </a:cxn>
                <a:cxn ang="0">
                  <a:pos x="28" y="0"/>
                </a:cxn>
                <a:cxn ang="0">
                  <a:pos x="31" y="11"/>
                </a:cxn>
                <a:cxn ang="0">
                  <a:pos x="37" y="20"/>
                </a:cxn>
                <a:cxn ang="0">
                  <a:pos x="39" y="31"/>
                </a:cxn>
                <a:cxn ang="0">
                  <a:pos x="45" y="42"/>
                </a:cxn>
                <a:cxn ang="0">
                  <a:pos x="45" y="39"/>
                </a:cxn>
                <a:cxn ang="0">
                  <a:pos x="48" y="42"/>
                </a:cxn>
                <a:cxn ang="0">
                  <a:pos x="59" y="47"/>
                </a:cxn>
                <a:cxn ang="0">
                  <a:pos x="73" y="61"/>
                </a:cxn>
                <a:cxn ang="0">
                  <a:pos x="87" y="78"/>
                </a:cxn>
                <a:cxn ang="0">
                  <a:pos x="87" y="81"/>
                </a:cxn>
                <a:cxn ang="0">
                  <a:pos x="81" y="81"/>
                </a:cxn>
                <a:cxn ang="0">
                  <a:pos x="76" y="84"/>
                </a:cxn>
                <a:cxn ang="0">
                  <a:pos x="76" y="81"/>
                </a:cxn>
                <a:cxn ang="0">
                  <a:pos x="64" y="78"/>
                </a:cxn>
                <a:cxn ang="0">
                  <a:pos x="56" y="70"/>
                </a:cxn>
                <a:cxn ang="0">
                  <a:pos x="50" y="64"/>
                </a:cxn>
                <a:cxn ang="0">
                  <a:pos x="42" y="59"/>
                </a:cxn>
                <a:cxn ang="0">
                  <a:pos x="37" y="59"/>
                </a:cxn>
                <a:cxn ang="0">
                  <a:pos x="28" y="59"/>
                </a:cxn>
                <a:cxn ang="0">
                  <a:pos x="20" y="53"/>
                </a:cxn>
                <a:cxn ang="0">
                  <a:pos x="20" y="64"/>
                </a:cxn>
                <a:cxn ang="0">
                  <a:pos x="14" y="59"/>
                </a:cxn>
                <a:cxn ang="0">
                  <a:pos x="9" y="67"/>
                </a:cxn>
                <a:cxn ang="0">
                  <a:pos x="0" y="64"/>
                </a:cxn>
              </a:cxnLst>
              <a:rect l="0" t="0" r="r" b="b"/>
              <a:pathLst>
                <a:path w="87" h="84">
                  <a:moveTo>
                    <a:pt x="0" y="64"/>
                  </a:moveTo>
                  <a:lnTo>
                    <a:pt x="3" y="53"/>
                  </a:lnTo>
                  <a:lnTo>
                    <a:pt x="3" y="34"/>
                  </a:lnTo>
                  <a:lnTo>
                    <a:pt x="9" y="14"/>
                  </a:lnTo>
                  <a:lnTo>
                    <a:pt x="17" y="9"/>
                  </a:lnTo>
                  <a:lnTo>
                    <a:pt x="25" y="3"/>
                  </a:lnTo>
                  <a:lnTo>
                    <a:pt x="28" y="0"/>
                  </a:lnTo>
                  <a:lnTo>
                    <a:pt x="31" y="11"/>
                  </a:lnTo>
                  <a:lnTo>
                    <a:pt x="37" y="20"/>
                  </a:lnTo>
                  <a:lnTo>
                    <a:pt x="39" y="31"/>
                  </a:lnTo>
                  <a:lnTo>
                    <a:pt x="45" y="42"/>
                  </a:lnTo>
                  <a:lnTo>
                    <a:pt x="45" y="39"/>
                  </a:lnTo>
                  <a:lnTo>
                    <a:pt x="48" y="42"/>
                  </a:lnTo>
                  <a:lnTo>
                    <a:pt x="59" y="47"/>
                  </a:lnTo>
                  <a:lnTo>
                    <a:pt x="73" y="61"/>
                  </a:lnTo>
                  <a:lnTo>
                    <a:pt x="87" y="78"/>
                  </a:lnTo>
                  <a:lnTo>
                    <a:pt x="87" y="81"/>
                  </a:lnTo>
                  <a:lnTo>
                    <a:pt x="81" y="81"/>
                  </a:lnTo>
                  <a:lnTo>
                    <a:pt x="76" y="84"/>
                  </a:lnTo>
                  <a:lnTo>
                    <a:pt x="76" y="81"/>
                  </a:lnTo>
                  <a:lnTo>
                    <a:pt x="64" y="78"/>
                  </a:lnTo>
                  <a:lnTo>
                    <a:pt x="56" y="70"/>
                  </a:lnTo>
                  <a:lnTo>
                    <a:pt x="50" y="64"/>
                  </a:lnTo>
                  <a:lnTo>
                    <a:pt x="42" y="59"/>
                  </a:lnTo>
                  <a:lnTo>
                    <a:pt x="37" y="59"/>
                  </a:lnTo>
                  <a:lnTo>
                    <a:pt x="28" y="59"/>
                  </a:lnTo>
                  <a:lnTo>
                    <a:pt x="20" y="53"/>
                  </a:lnTo>
                  <a:lnTo>
                    <a:pt x="20" y="64"/>
                  </a:lnTo>
                  <a:lnTo>
                    <a:pt x="14" y="59"/>
                  </a:lnTo>
                  <a:lnTo>
                    <a:pt x="9" y="67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8" name="Freeform 110"/>
            <p:cNvSpPr>
              <a:spLocks/>
            </p:cNvSpPr>
            <p:nvPr/>
          </p:nvSpPr>
          <p:spPr bwMode="auto">
            <a:xfrm>
              <a:off x="3029" y="2438"/>
              <a:ext cx="255" cy="212"/>
            </a:xfrm>
            <a:custGeom>
              <a:avLst/>
              <a:gdLst/>
              <a:ahLst/>
              <a:cxnLst>
                <a:cxn ang="0">
                  <a:pos x="63" y="158"/>
                </a:cxn>
                <a:cxn ang="0">
                  <a:pos x="50" y="147"/>
                </a:cxn>
                <a:cxn ang="0">
                  <a:pos x="38" y="145"/>
                </a:cxn>
                <a:cxn ang="0">
                  <a:pos x="33" y="133"/>
                </a:cxn>
                <a:cxn ang="0">
                  <a:pos x="27" y="131"/>
                </a:cxn>
                <a:cxn ang="0">
                  <a:pos x="22" y="120"/>
                </a:cxn>
                <a:cxn ang="0">
                  <a:pos x="16" y="111"/>
                </a:cxn>
                <a:cxn ang="0">
                  <a:pos x="2" y="100"/>
                </a:cxn>
                <a:cxn ang="0">
                  <a:pos x="0" y="95"/>
                </a:cxn>
                <a:cxn ang="0">
                  <a:pos x="2" y="89"/>
                </a:cxn>
                <a:cxn ang="0">
                  <a:pos x="13" y="86"/>
                </a:cxn>
                <a:cxn ang="0">
                  <a:pos x="13" y="69"/>
                </a:cxn>
                <a:cxn ang="0">
                  <a:pos x="16" y="53"/>
                </a:cxn>
                <a:cxn ang="0">
                  <a:pos x="22" y="53"/>
                </a:cxn>
                <a:cxn ang="0">
                  <a:pos x="25" y="36"/>
                </a:cxn>
                <a:cxn ang="0">
                  <a:pos x="38" y="11"/>
                </a:cxn>
                <a:cxn ang="0">
                  <a:pos x="47" y="14"/>
                </a:cxn>
                <a:cxn ang="0">
                  <a:pos x="52" y="6"/>
                </a:cxn>
                <a:cxn ang="0">
                  <a:pos x="58" y="11"/>
                </a:cxn>
                <a:cxn ang="0">
                  <a:pos x="58" y="0"/>
                </a:cxn>
                <a:cxn ang="0">
                  <a:pos x="66" y="6"/>
                </a:cxn>
                <a:cxn ang="0">
                  <a:pos x="75" y="6"/>
                </a:cxn>
                <a:cxn ang="0">
                  <a:pos x="80" y="6"/>
                </a:cxn>
                <a:cxn ang="0">
                  <a:pos x="88" y="11"/>
                </a:cxn>
                <a:cxn ang="0">
                  <a:pos x="94" y="17"/>
                </a:cxn>
                <a:cxn ang="0">
                  <a:pos x="102" y="25"/>
                </a:cxn>
                <a:cxn ang="0">
                  <a:pos x="114" y="28"/>
                </a:cxn>
                <a:cxn ang="0">
                  <a:pos x="114" y="31"/>
                </a:cxn>
                <a:cxn ang="0">
                  <a:pos x="119" y="28"/>
                </a:cxn>
                <a:cxn ang="0">
                  <a:pos x="111" y="50"/>
                </a:cxn>
                <a:cxn ang="0">
                  <a:pos x="127" y="50"/>
                </a:cxn>
                <a:cxn ang="0">
                  <a:pos x="125" y="58"/>
                </a:cxn>
                <a:cxn ang="0">
                  <a:pos x="133" y="69"/>
                </a:cxn>
                <a:cxn ang="0">
                  <a:pos x="141" y="81"/>
                </a:cxn>
                <a:cxn ang="0">
                  <a:pos x="152" y="83"/>
                </a:cxn>
                <a:cxn ang="0">
                  <a:pos x="161" y="89"/>
                </a:cxn>
                <a:cxn ang="0">
                  <a:pos x="172" y="92"/>
                </a:cxn>
                <a:cxn ang="0">
                  <a:pos x="180" y="95"/>
                </a:cxn>
                <a:cxn ang="0">
                  <a:pos x="194" y="95"/>
                </a:cxn>
                <a:cxn ang="0">
                  <a:pos x="183" y="106"/>
                </a:cxn>
                <a:cxn ang="0">
                  <a:pos x="175" y="120"/>
                </a:cxn>
                <a:cxn ang="0">
                  <a:pos x="166" y="131"/>
                </a:cxn>
                <a:cxn ang="0">
                  <a:pos x="155" y="142"/>
                </a:cxn>
                <a:cxn ang="0">
                  <a:pos x="144" y="142"/>
                </a:cxn>
                <a:cxn ang="0">
                  <a:pos x="136" y="145"/>
                </a:cxn>
                <a:cxn ang="0">
                  <a:pos x="122" y="153"/>
                </a:cxn>
                <a:cxn ang="0">
                  <a:pos x="116" y="156"/>
                </a:cxn>
                <a:cxn ang="0">
                  <a:pos x="102" y="153"/>
                </a:cxn>
                <a:cxn ang="0">
                  <a:pos x="88" y="156"/>
                </a:cxn>
                <a:cxn ang="0">
                  <a:pos x="83" y="161"/>
                </a:cxn>
                <a:cxn ang="0">
                  <a:pos x="63" y="158"/>
                </a:cxn>
              </a:cxnLst>
              <a:rect l="0" t="0" r="r" b="b"/>
              <a:pathLst>
                <a:path w="194" h="161">
                  <a:moveTo>
                    <a:pt x="63" y="158"/>
                  </a:moveTo>
                  <a:lnTo>
                    <a:pt x="50" y="147"/>
                  </a:lnTo>
                  <a:lnTo>
                    <a:pt x="38" y="145"/>
                  </a:lnTo>
                  <a:lnTo>
                    <a:pt x="33" y="133"/>
                  </a:lnTo>
                  <a:lnTo>
                    <a:pt x="27" y="131"/>
                  </a:lnTo>
                  <a:lnTo>
                    <a:pt x="22" y="120"/>
                  </a:lnTo>
                  <a:lnTo>
                    <a:pt x="16" y="111"/>
                  </a:lnTo>
                  <a:lnTo>
                    <a:pt x="2" y="100"/>
                  </a:lnTo>
                  <a:lnTo>
                    <a:pt x="0" y="95"/>
                  </a:lnTo>
                  <a:lnTo>
                    <a:pt x="2" y="89"/>
                  </a:lnTo>
                  <a:lnTo>
                    <a:pt x="13" y="86"/>
                  </a:lnTo>
                  <a:lnTo>
                    <a:pt x="13" y="69"/>
                  </a:lnTo>
                  <a:lnTo>
                    <a:pt x="16" y="53"/>
                  </a:lnTo>
                  <a:lnTo>
                    <a:pt x="22" y="53"/>
                  </a:lnTo>
                  <a:lnTo>
                    <a:pt x="25" y="36"/>
                  </a:lnTo>
                  <a:lnTo>
                    <a:pt x="38" y="11"/>
                  </a:lnTo>
                  <a:lnTo>
                    <a:pt x="47" y="14"/>
                  </a:lnTo>
                  <a:lnTo>
                    <a:pt x="52" y="6"/>
                  </a:lnTo>
                  <a:lnTo>
                    <a:pt x="58" y="11"/>
                  </a:lnTo>
                  <a:lnTo>
                    <a:pt x="58" y="0"/>
                  </a:lnTo>
                  <a:lnTo>
                    <a:pt x="66" y="6"/>
                  </a:lnTo>
                  <a:lnTo>
                    <a:pt x="75" y="6"/>
                  </a:lnTo>
                  <a:lnTo>
                    <a:pt x="80" y="6"/>
                  </a:lnTo>
                  <a:lnTo>
                    <a:pt x="88" y="11"/>
                  </a:lnTo>
                  <a:lnTo>
                    <a:pt x="94" y="17"/>
                  </a:lnTo>
                  <a:lnTo>
                    <a:pt x="102" y="25"/>
                  </a:lnTo>
                  <a:lnTo>
                    <a:pt x="114" y="28"/>
                  </a:lnTo>
                  <a:lnTo>
                    <a:pt x="114" y="31"/>
                  </a:lnTo>
                  <a:lnTo>
                    <a:pt x="119" y="28"/>
                  </a:lnTo>
                  <a:lnTo>
                    <a:pt x="111" y="50"/>
                  </a:lnTo>
                  <a:lnTo>
                    <a:pt x="127" y="50"/>
                  </a:lnTo>
                  <a:lnTo>
                    <a:pt x="125" y="58"/>
                  </a:lnTo>
                  <a:lnTo>
                    <a:pt x="133" y="69"/>
                  </a:lnTo>
                  <a:lnTo>
                    <a:pt x="141" y="81"/>
                  </a:lnTo>
                  <a:lnTo>
                    <a:pt x="152" y="83"/>
                  </a:lnTo>
                  <a:lnTo>
                    <a:pt x="161" y="89"/>
                  </a:lnTo>
                  <a:lnTo>
                    <a:pt x="172" y="92"/>
                  </a:lnTo>
                  <a:lnTo>
                    <a:pt x="180" y="95"/>
                  </a:lnTo>
                  <a:lnTo>
                    <a:pt x="194" y="95"/>
                  </a:lnTo>
                  <a:lnTo>
                    <a:pt x="183" y="106"/>
                  </a:lnTo>
                  <a:lnTo>
                    <a:pt x="175" y="120"/>
                  </a:lnTo>
                  <a:lnTo>
                    <a:pt x="166" y="131"/>
                  </a:lnTo>
                  <a:lnTo>
                    <a:pt x="155" y="142"/>
                  </a:lnTo>
                  <a:lnTo>
                    <a:pt x="144" y="142"/>
                  </a:lnTo>
                  <a:lnTo>
                    <a:pt x="136" y="145"/>
                  </a:lnTo>
                  <a:lnTo>
                    <a:pt x="122" y="153"/>
                  </a:lnTo>
                  <a:lnTo>
                    <a:pt x="116" y="156"/>
                  </a:lnTo>
                  <a:lnTo>
                    <a:pt x="102" y="153"/>
                  </a:lnTo>
                  <a:lnTo>
                    <a:pt x="88" y="156"/>
                  </a:lnTo>
                  <a:lnTo>
                    <a:pt x="83" y="161"/>
                  </a:lnTo>
                  <a:lnTo>
                    <a:pt x="63" y="15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39" name="Freeform 111"/>
            <p:cNvSpPr>
              <a:spLocks/>
            </p:cNvSpPr>
            <p:nvPr/>
          </p:nvSpPr>
          <p:spPr bwMode="auto">
            <a:xfrm>
              <a:off x="3163" y="2485"/>
              <a:ext cx="177" cy="267"/>
            </a:xfrm>
            <a:custGeom>
              <a:avLst/>
              <a:gdLst/>
              <a:ahLst/>
              <a:cxnLst>
                <a:cxn ang="0">
                  <a:pos x="128" y="28"/>
                </a:cxn>
                <a:cxn ang="0">
                  <a:pos x="125" y="45"/>
                </a:cxn>
                <a:cxn ang="0">
                  <a:pos x="117" y="61"/>
                </a:cxn>
                <a:cxn ang="0">
                  <a:pos x="106" y="81"/>
                </a:cxn>
                <a:cxn ang="0">
                  <a:pos x="98" y="97"/>
                </a:cxn>
                <a:cxn ang="0">
                  <a:pos x="89" y="117"/>
                </a:cxn>
                <a:cxn ang="0">
                  <a:pos x="81" y="125"/>
                </a:cxn>
                <a:cxn ang="0">
                  <a:pos x="73" y="134"/>
                </a:cxn>
                <a:cxn ang="0">
                  <a:pos x="67" y="139"/>
                </a:cxn>
                <a:cxn ang="0">
                  <a:pos x="59" y="147"/>
                </a:cxn>
                <a:cxn ang="0">
                  <a:pos x="50" y="159"/>
                </a:cxn>
                <a:cxn ang="0">
                  <a:pos x="39" y="167"/>
                </a:cxn>
                <a:cxn ang="0">
                  <a:pos x="31" y="175"/>
                </a:cxn>
                <a:cxn ang="0">
                  <a:pos x="23" y="184"/>
                </a:cxn>
                <a:cxn ang="0">
                  <a:pos x="14" y="195"/>
                </a:cxn>
                <a:cxn ang="0">
                  <a:pos x="9" y="203"/>
                </a:cxn>
                <a:cxn ang="0">
                  <a:pos x="3" y="192"/>
                </a:cxn>
                <a:cxn ang="0">
                  <a:pos x="3" y="178"/>
                </a:cxn>
                <a:cxn ang="0">
                  <a:pos x="3" y="164"/>
                </a:cxn>
                <a:cxn ang="0">
                  <a:pos x="3" y="150"/>
                </a:cxn>
                <a:cxn ang="0">
                  <a:pos x="0" y="136"/>
                </a:cxn>
                <a:cxn ang="0">
                  <a:pos x="9" y="128"/>
                </a:cxn>
                <a:cxn ang="0">
                  <a:pos x="14" y="120"/>
                </a:cxn>
                <a:cxn ang="0">
                  <a:pos x="20" y="117"/>
                </a:cxn>
                <a:cxn ang="0">
                  <a:pos x="34" y="109"/>
                </a:cxn>
                <a:cxn ang="0">
                  <a:pos x="42" y="106"/>
                </a:cxn>
                <a:cxn ang="0">
                  <a:pos x="53" y="106"/>
                </a:cxn>
                <a:cxn ang="0">
                  <a:pos x="64" y="95"/>
                </a:cxn>
                <a:cxn ang="0">
                  <a:pos x="73" y="84"/>
                </a:cxn>
                <a:cxn ang="0">
                  <a:pos x="81" y="70"/>
                </a:cxn>
                <a:cxn ang="0">
                  <a:pos x="92" y="59"/>
                </a:cxn>
                <a:cxn ang="0">
                  <a:pos x="78" y="59"/>
                </a:cxn>
                <a:cxn ang="0">
                  <a:pos x="70" y="56"/>
                </a:cxn>
                <a:cxn ang="0">
                  <a:pos x="59" y="53"/>
                </a:cxn>
                <a:cxn ang="0">
                  <a:pos x="50" y="47"/>
                </a:cxn>
                <a:cxn ang="0">
                  <a:pos x="39" y="45"/>
                </a:cxn>
                <a:cxn ang="0">
                  <a:pos x="31" y="33"/>
                </a:cxn>
                <a:cxn ang="0">
                  <a:pos x="23" y="22"/>
                </a:cxn>
                <a:cxn ang="0">
                  <a:pos x="25" y="14"/>
                </a:cxn>
                <a:cxn ang="0">
                  <a:pos x="28" y="8"/>
                </a:cxn>
                <a:cxn ang="0">
                  <a:pos x="37" y="14"/>
                </a:cxn>
                <a:cxn ang="0">
                  <a:pos x="45" y="22"/>
                </a:cxn>
                <a:cxn ang="0">
                  <a:pos x="62" y="17"/>
                </a:cxn>
                <a:cxn ang="0">
                  <a:pos x="73" y="20"/>
                </a:cxn>
                <a:cxn ang="0">
                  <a:pos x="87" y="11"/>
                </a:cxn>
                <a:cxn ang="0">
                  <a:pos x="103" y="8"/>
                </a:cxn>
                <a:cxn ang="0">
                  <a:pos x="123" y="6"/>
                </a:cxn>
                <a:cxn ang="0">
                  <a:pos x="128" y="0"/>
                </a:cxn>
                <a:cxn ang="0">
                  <a:pos x="134" y="6"/>
                </a:cxn>
                <a:cxn ang="0">
                  <a:pos x="131" y="22"/>
                </a:cxn>
                <a:cxn ang="0">
                  <a:pos x="134" y="22"/>
                </a:cxn>
                <a:cxn ang="0">
                  <a:pos x="128" y="28"/>
                </a:cxn>
              </a:cxnLst>
              <a:rect l="0" t="0" r="r" b="b"/>
              <a:pathLst>
                <a:path w="134" h="203">
                  <a:moveTo>
                    <a:pt x="128" y="28"/>
                  </a:moveTo>
                  <a:lnTo>
                    <a:pt x="125" y="45"/>
                  </a:lnTo>
                  <a:lnTo>
                    <a:pt x="117" y="61"/>
                  </a:lnTo>
                  <a:lnTo>
                    <a:pt x="106" y="81"/>
                  </a:lnTo>
                  <a:lnTo>
                    <a:pt x="98" y="97"/>
                  </a:lnTo>
                  <a:lnTo>
                    <a:pt x="89" y="117"/>
                  </a:lnTo>
                  <a:lnTo>
                    <a:pt x="81" y="125"/>
                  </a:lnTo>
                  <a:lnTo>
                    <a:pt x="73" y="134"/>
                  </a:lnTo>
                  <a:lnTo>
                    <a:pt x="67" y="139"/>
                  </a:lnTo>
                  <a:lnTo>
                    <a:pt x="59" y="147"/>
                  </a:lnTo>
                  <a:lnTo>
                    <a:pt x="50" y="159"/>
                  </a:lnTo>
                  <a:lnTo>
                    <a:pt x="39" y="167"/>
                  </a:lnTo>
                  <a:lnTo>
                    <a:pt x="31" y="175"/>
                  </a:lnTo>
                  <a:lnTo>
                    <a:pt x="23" y="184"/>
                  </a:lnTo>
                  <a:lnTo>
                    <a:pt x="14" y="195"/>
                  </a:lnTo>
                  <a:lnTo>
                    <a:pt x="9" y="203"/>
                  </a:lnTo>
                  <a:lnTo>
                    <a:pt x="3" y="192"/>
                  </a:lnTo>
                  <a:lnTo>
                    <a:pt x="3" y="178"/>
                  </a:lnTo>
                  <a:lnTo>
                    <a:pt x="3" y="164"/>
                  </a:lnTo>
                  <a:lnTo>
                    <a:pt x="3" y="150"/>
                  </a:lnTo>
                  <a:lnTo>
                    <a:pt x="0" y="136"/>
                  </a:lnTo>
                  <a:lnTo>
                    <a:pt x="9" y="128"/>
                  </a:lnTo>
                  <a:lnTo>
                    <a:pt x="14" y="120"/>
                  </a:lnTo>
                  <a:lnTo>
                    <a:pt x="20" y="117"/>
                  </a:lnTo>
                  <a:lnTo>
                    <a:pt x="34" y="109"/>
                  </a:lnTo>
                  <a:lnTo>
                    <a:pt x="42" y="106"/>
                  </a:lnTo>
                  <a:lnTo>
                    <a:pt x="53" y="106"/>
                  </a:lnTo>
                  <a:lnTo>
                    <a:pt x="64" y="95"/>
                  </a:lnTo>
                  <a:lnTo>
                    <a:pt x="73" y="84"/>
                  </a:lnTo>
                  <a:lnTo>
                    <a:pt x="81" y="70"/>
                  </a:lnTo>
                  <a:lnTo>
                    <a:pt x="92" y="59"/>
                  </a:lnTo>
                  <a:lnTo>
                    <a:pt x="78" y="59"/>
                  </a:lnTo>
                  <a:lnTo>
                    <a:pt x="70" y="56"/>
                  </a:lnTo>
                  <a:lnTo>
                    <a:pt x="59" y="53"/>
                  </a:lnTo>
                  <a:lnTo>
                    <a:pt x="50" y="47"/>
                  </a:lnTo>
                  <a:lnTo>
                    <a:pt x="39" y="45"/>
                  </a:lnTo>
                  <a:lnTo>
                    <a:pt x="31" y="33"/>
                  </a:lnTo>
                  <a:lnTo>
                    <a:pt x="23" y="22"/>
                  </a:lnTo>
                  <a:lnTo>
                    <a:pt x="25" y="14"/>
                  </a:lnTo>
                  <a:lnTo>
                    <a:pt x="28" y="8"/>
                  </a:lnTo>
                  <a:lnTo>
                    <a:pt x="37" y="14"/>
                  </a:lnTo>
                  <a:lnTo>
                    <a:pt x="45" y="22"/>
                  </a:lnTo>
                  <a:lnTo>
                    <a:pt x="62" y="17"/>
                  </a:lnTo>
                  <a:lnTo>
                    <a:pt x="73" y="20"/>
                  </a:lnTo>
                  <a:lnTo>
                    <a:pt x="87" y="11"/>
                  </a:lnTo>
                  <a:lnTo>
                    <a:pt x="103" y="8"/>
                  </a:lnTo>
                  <a:lnTo>
                    <a:pt x="123" y="6"/>
                  </a:lnTo>
                  <a:lnTo>
                    <a:pt x="128" y="0"/>
                  </a:lnTo>
                  <a:lnTo>
                    <a:pt x="134" y="6"/>
                  </a:lnTo>
                  <a:lnTo>
                    <a:pt x="131" y="22"/>
                  </a:lnTo>
                  <a:lnTo>
                    <a:pt x="134" y="22"/>
                  </a:lnTo>
                  <a:lnTo>
                    <a:pt x="128" y="2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0" name="Freeform 112"/>
            <p:cNvSpPr>
              <a:spLocks/>
            </p:cNvSpPr>
            <p:nvPr/>
          </p:nvSpPr>
          <p:spPr bwMode="auto">
            <a:xfrm>
              <a:off x="2831" y="2267"/>
              <a:ext cx="281" cy="380"/>
            </a:xfrm>
            <a:custGeom>
              <a:avLst/>
              <a:gdLst/>
              <a:ahLst/>
              <a:cxnLst>
                <a:cxn ang="0">
                  <a:pos x="25" y="48"/>
                </a:cxn>
                <a:cxn ang="0">
                  <a:pos x="39" y="34"/>
                </a:cxn>
                <a:cxn ang="0">
                  <a:pos x="48" y="17"/>
                </a:cxn>
                <a:cxn ang="0">
                  <a:pos x="67" y="17"/>
                </a:cxn>
                <a:cxn ang="0">
                  <a:pos x="89" y="17"/>
                </a:cxn>
                <a:cxn ang="0">
                  <a:pos x="109" y="17"/>
                </a:cxn>
                <a:cxn ang="0">
                  <a:pos x="120" y="14"/>
                </a:cxn>
                <a:cxn ang="0">
                  <a:pos x="137" y="20"/>
                </a:cxn>
                <a:cxn ang="0">
                  <a:pos x="156" y="14"/>
                </a:cxn>
                <a:cxn ang="0">
                  <a:pos x="164" y="6"/>
                </a:cxn>
                <a:cxn ang="0">
                  <a:pos x="173" y="0"/>
                </a:cxn>
                <a:cxn ang="0">
                  <a:pos x="192" y="20"/>
                </a:cxn>
                <a:cxn ang="0">
                  <a:pos x="198" y="50"/>
                </a:cxn>
                <a:cxn ang="0">
                  <a:pos x="214" y="81"/>
                </a:cxn>
                <a:cxn ang="0">
                  <a:pos x="198" y="92"/>
                </a:cxn>
                <a:cxn ang="0">
                  <a:pos x="192" y="131"/>
                </a:cxn>
                <a:cxn ang="0">
                  <a:pos x="176" y="167"/>
                </a:cxn>
                <a:cxn ang="0">
                  <a:pos x="167" y="184"/>
                </a:cxn>
                <a:cxn ang="0">
                  <a:pos x="164" y="217"/>
                </a:cxn>
                <a:cxn ang="0">
                  <a:pos x="151" y="226"/>
                </a:cxn>
                <a:cxn ang="0">
                  <a:pos x="167" y="242"/>
                </a:cxn>
                <a:cxn ang="0">
                  <a:pos x="178" y="262"/>
                </a:cxn>
                <a:cxn ang="0">
                  <a:pos x="189" y="276"/>
                </a:cxn>
                <a:cxn ang="0">
                  <a:pos x="167" y="276"/>
                </a:cxn>
                <a:cxn ang="0">
                  <a:pos x="156" y="289"/>
                </a:cxn>
                <a:cxn ang="0">
                  <a:pos x="137" y="292"/>
                </a:cxn>
                <a:cxn ang="0">
                  <a:pos x="123" y="289"/>
                </a:cxn>
                <a:cxn ang="0">
                  <a:pos x="112" y="284"/>
                </a:cxn>
                <a:cxn ang="0">
                  <a:pos x="98" y="278"/>
                </a:cxn>
                <a:cxn ang="0">
                  <a:pos x="81" y="273"/>
                </a:cxn>
                <a:cxn ang="0">
                  <a:pos x="76" y="264"/>
                </a:cxn>
                <a:cxn ang="0">
                  <a:pos x="62" y="248"/>
                </a:cxn>
                <a:cxn ang="0">
                  <a:pos x="48" y="231"/>
                </a:cxn>
                <a:cxn ang="0">
                  <a:pos x="34" y="217"/>
                </a:cxn>
                <a:cxn ang="0">
                  <a:pos x="25" y="200"/>
                </a:cxn>
                <a:cxn ang="0">
                  <a:pos x="14" y="184"/>
                </a:cxn>
                <a:cxn ang="0">
                  <a:pos x="12" y="167"/>
                </a:cxn>
                <a:cxn ang="0">
                  <a:pos x="0" y="156"/>
                </a:cxn>
                <a:cxn ang="0">
                  <a:pos x="6" y="137"/>
                </a:cxn>
                <a:cxn ang="0">
                  <a:pos x="9" y="128"/>
                </a:cxn>
                <a:cxn ang="0">
                  <a:pos x="20" y="112"/>
                </a:cxn>
                <a:cxn ang="0">
                  <a:pos x="28" y="98"/>
                </a:cxn>
                <a:cxn ang="0">
                  <a:pos x="28" y="70"/>
                </a:cxn>
              </a:cxnLst>
              <a:rect l="0" t="0" r="r" b="b"/>
              <a:pathLst>
                <a:path w="214" h="292">
                  <a:moveTo>
                    <a:pt x="25" y="56"/>
                  </a:moveTo>
                  <a:lnTo>
                    <a:pt x="25" y="48"/>
                  </a:lnTo>
                  <a:lnTo>
                    <a:pt x="39" y="48"/>
                  </a:lnTo>
                  <a:lnTo>
                    <a:pt x="39" y="34"/>
                  </a:lnTo>
                  <a:lnTo>
                    <a:pt x="39" y="17"/>
                  </a:lnTo>
                  <a:lnTo>
                    <a:pt x="48" y="17"/>
                  </a:lnTo>
                  <a:lnTo>
                    <a:pt x="59" y="17"/>
                  </a:lnTo>
                  <a:lnTo>
                    <a:pt x="67" y="17"/>
                  </a:lnTo>
                  <a:lnTo>
                    <a:pt x="78" y="17"/>
                  </a:lnTo>
                  <a:lnTo>
                    <a:pt x="89" y="17"/>
                  </a:lnTo>
                  <a:lnTo>
                    <a:pt x="98" y="17"/>
                  </a:lnTo>
                  <a:lnTo>
                    <a:pt x="109" y="17"/>
                  </a:lnTo>
                  <a:lnTo>
                    <a:pt x="120" y="17"/>
                  </a:lnTo>
                  <a:lnTo>
                    <a:pt x="120" y="14"/>
                  </a:lnTo>
                  <a:lnTo>
                    <a:pt x="120" y="17"/>
                  </a:lnTo>
                  <a:lnTo>
                    <a:pt x="137" y="20"/>
                  </a:lnTo>
                  <a:lnTo>
                    <a:pt x="153" y="23"/>
                  </a:lnTo>
                  <a:lnTo>
                    <a:pt x="156" y="14"/>
                  </a:lnTo>
                  <a:lnTo>
                    <a:pt x="162" y="14"/>
                  </a:lnTo>
                  <a:lnTo>
                    <a:pt x="164" y="6"/>
                  </a:lnTo>
                  <a:lnTo>
                    <a:pt x="170" y="6"/>
                  </a:lnTo>
                  <a:lnTo>
                    <a:pt x="173" y="0"/>
                  </a:lnTo>
                  <a:lnTo>
                    <a:pt x="181" y="12"/>
                  </a:lnTo>
                  <a:lnTo>
                    <a:pt x="192" y="20"/>
                  </a:lnTo>
                  <a:lnTo>
                    <a:pt x="195" y="31"/>
                  </a:lnTo>
                  <a:lnTo>
                    <a:pt x="198" y="50"/>
                  </a:lnTo>
                  <a:lnTo>
                    <a:pt x="203" y="67"/>
                  </a:lnTo>
                  <a:lnTo>
                    <a:pt x="214" y="81"/>
                  </a:lnTo>
                  <a:lnTo>
                    <a:pt x="206" y="87"/>
                  </a:lnTo>
                  <a:lnTo>
                    <a:pt x="198" y="92"/>
                  </a:lnTo>
                  <a:lnTo>
                    <a:pt x="192" y="112"/>
                  </a:lnTo>
                  <a:lnTo>
                    <a:pt x="192" y="131"/>
                  </a:lnTo>
                  <a:lnTo>
                    <a:pt x="189" y="142"/>
                  </a:lnTo>
                  <a:lnTo>
                    <a:pt x="176" y="167"/>
                  </a:lnTo>
                  <a:lnTo>
                    <a:pt x="173" y="184"/>
                  </a:lnTo>
                  <a:lnTo>
                    <a:pt x="167" y="184"/>
                  </a:lnTo>
                  <a:lnTo>
                    <a:pt x="164" y="200"/>
                  </a:lnTo>
                  <a:lnTo>
                    <a:pt x="164" y="217"/>
                  </a:lnTo>
                  <a:lnTo>
                    <a:pt x="153" y="220"/>
                  </a:lnTo>
                  <a:lnTo>
                    <a:pt x="151" y="226"/>
                  </a:lnTo>
                  <a:lnTo>
                    <a:pt x="153" y="231"/>
                  </a:lnTo>
                  <a:lnTo>
                    <a:pt x="167" y="242"/>
                  </a:lnTo>
                  <a:lnTo>
                    <a:pt x="173" y="251"/>
                  </a:lnTo>
                  <a:lnTo>
                    <a:pt x="178" y="262"/>
                  </a:lnTo>
                  <a:lnTo>
                    <a:pt x="184" y="264"/>
                  </a:lnTo>
                  <a:lnTo>
                    <a:pt x="189" y="276"/>
                  </a:lnTo>
                  <a:lnTo>
                    <a:pt x="178" y="276"/>
                  </a:lnTo>
                  <a:lnTo>
                    <a:pt x="167" y="276"/>
                  </a:lnTo>
                  <a:lnTo>
                    <a:pt x="162" y="281"/>
                  </a:lnTo>
                  <a:lnTo>
                    <a:pt x="156" y="289"/>
                  </a:lnTo>
                  <a:lnTo>
                    <a:pt x="142" y="289"/>
                  </a:lnTo>
                  <a:lnTo>
                    <a:pt x="137" y="292"/>
                  </a:lnTo>
                  <a:lnTo>
                    <a:pt x="134" y="289"/>
                  </a:lnTo>
                  <a:lnTo>
                    <a:pt x="123" y="289"/>
                  </a:lnTo>
                  <a:lnTo>
                    <a:pt x="123" y="292"/>
                  </a:lnTo>
                  <a:lnTo>
                    <a:pt x="112" y="284"/>
                  </a:lnTo>
                  <a:lnTo>
                    <a:pt x="103" y="276"/>
                  </a:lnTo>
                  <a:lnTo>
                    <a:pt x="98" y="278"/>
                  </a:lnTo>
                  <a:lnTo>
                    <a:pt x="89" y="281"/>
                  </a:lnTo>
                  <a:lnTo>
                    <a:pt x="81" y="273"/>
                  </a:lnTo>
                  <a:lnTo>
                    <a:pt x="76" y="270"/>
                  </a:lnTo>
                  <a:lnTo>
                    <a:pt x="76" y="264"/>
                  </a:lnTo>
                  <a:lnTo>
                    <a:pt x="67" y="256"/>
                  </a:lnTo>
                  <a:lnTo>
                    <a:pt x="62" y="248"/>
                  </a:lnTo>
                  <a:lnTo>
                    <a:pt x="51" y="237"/>
                  </a:lnTo>
                  <a:lnTo>
                    <a:pt x="48" y="231"/>
                  </a:lnTo>
                  <a:lnTo>
                    <a:pt x="37" y="223"/>
                  </a:lnTo>
                  <a:lnTo>
                    <a:pt x="34" y="217"/>
                  </a:lnTo>
                  <a:lnTo>
                    <a:pt x="25" y="214"/>
                  </a:lnTo>
                  <a:lnTo>
                    <a:pt x="25" y="200"/>
                  </a:lnTo>
                  <a:lnTo>
                    <a:pt x="20" y="192"/>
                  </a:lnTo>
                  <a:lnTo>
                    <a:pt x="14" y="184"/>
                  </a:lnTo>
                  <a:lnTo>
                    <a:pt x="14" y="175"/>
                  </a:lnTo>
                  <a:lnTo>
                    <a:pt x="12" y="167"/>
                  </a:lnTo>
                  <a:lnTo>
                    <a:pt x="6" y="156"/>
                  </a:lnTo>
                  <a:lnTo>
                    <a:pt x="0" y="156"/>
                  </a:lnTo>
                  <a:lnTo>
                    <a:pt x="6" y="142"/>
                  </a:lnTo>
                  <a:lnTo>
                    <a:pt x="6" y="137"/>
                  </a:lnTo>
                  <a:lnTo>
                    <a:pt x="9" y="134"/>
                  </a:lnTo>
                  <a:lnTo>
                    <a:pt x="9" y="128"/>
                  </a:lnTo>
                  <a:lnTo>
                    <a:pt x="14" y="117"/>
                  </a:lnTo>
                  <a:lnTo>
                    <a:pt x="20" y="112"/>
                  </a:lnTo>
                  <a:lnTo>
                    <a:pt x="28" y="112"/>
                  </a:lnTo>
                  <a:lnTo>
                    <a:pt x="28" y="98"/>
                  </a:lnTo>
                  <a:lnTo>
                    <a:pt x="28" y="84"/>
                  </a:lnTo>
                  <a:lnTo>
                    <a:pt x="28" y="70"/>
                  </a:lnTo>
                  <a:lnTo>
                    <a:pt x="25" y="5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1" name="Freeform 113"/>
            <p:cNvSpPr>
              <a:spLocks/>
            </p:cNvSpPr>
            <p:nvPr/>
          </p:nvSpPr>
          <p:spPr bwMode="auto">
            <a:xfrm>
              <a:off x="2960" y="2763"/>
              <a:ext cx="29" cy="4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3"/>
                </a:cxn>
                <a:cxn ang="0">
                  <a:pos x="14" y="0"/>
                </a:cxn>
                <a:cxn ang="0">
                  <a:pos x="11" y="6"/>
                </a:cxn>
                <a:cxn ang="0">
                  <a:pos x="0" y="6"/>
                </a:cxn>
                <a:cxn ang="0">
                  <a:pos x="0" y="9"/>
                </a:cxn>
                <a:cxn ang="0">
                  <a:pos x="3" y="20"/>
                </a:cxn>
                <a:cxn ang="0">
                  <a:pos x="5" y="34"/>
                </a:cxn>
                <a:cxn ang="0">
                  <a:pos x="8" y="34"/>
                </a:cxn>
                <a:cxn ang="0">
                  <a:pos x="16" y="23"/>
                </a:cxn>
                <a:cxn ang="0">
                  <a:pos x="22" y="14"/>
                </a:cxn>
                <a:cxn ang="0">
                  <a:pos x="19" y="9"/>
                </a:cxn>
              </a:cxnLst>
              <a:rect l="0" t="0" r="r" b="b"/>
              <a:pathLst>
                <a:path w="22" h="34">
                  <a:moveTo>
                    <a:pt x="19" y="9"/>
                  </a:moveTo>
                  <a:lnTo>
                    <a:pt x="19" y="3"/>
                  </a:lnTo>
                  <a:lnTo>
                    <a:pt x="14" y="0"/>
                  </a:lnTo>
                  <a:lnTo>
                    <a:pt x="11" y="6"/>
                  </a:lnTo>
                  <a:lnTo>
                    <a:pt x="0" y="6"/>
                  </a:lnTo>
                  <a:lnTo>
                    <a:pt x="0" y="9"/>
                  </a:lnTo>
                  <a:lnTo>
                    <a:pt x="3" y="20"/>
                  </a:lnTo>
                  <a:lnTo>
                    <a:pt x="5" y="34"/>
                  </a:lnTo>
                  <a:lnTo>
                    <a:pt x="8" y="34"/>
                  </a:lnTo>
                  <a:lnTo>
                    <a:pt x="16" y="23"/>
                  </a:lnTo>
                  <a:lnTo>
                    <a:pt x="22" y="14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2" name="Freeform 114"/>
            <p:cNvSpPr>
              <a:spLocks/>
            </p:cNvSpPr>
            <p:nvPr/>
          </p:nvSpPr>
          <p:spPr bwMode="auto">
            <a:xfrm>
              <a:off x="2653" y="2650"/>
              <a:ext cx="129" cy="167"/>
            </a:xfrm>
            <a:custGeom>
              <a:avLst/>
              <a:gdLst/>
              <a:ahLst/>
              <a:cxnLst>
                <a:cxn ang="0">
                  <a:pos x="17" y="89"/>
                </a:cxn>
                <a:cxn ang="0">
                  <a:pos x="6" y="89"/>
                </a:cxn>
                <a:cxn ang="0">
                  <a:pos x="6" y="95"/>
                </a:cxn>
                <a:cxn ang="0">
                  <a:pos x="6" y="97"/>
                </a:cxn>
                <a:cxn ang="0">
                  <a:pos x="9" y="106"/>
                </a:cxn>
                <a:cxn ang="0">
                  <a:pos x="6" y="109"/>
                </a:cxn>
                <a:cxn ang="0">
                  <a:pos x="3" y="106"/>
                </a:cxn>
                <a:cxn ang="0">
                  <a:pos x="0" y="111"/>
                </a:cxn>
                <a:cxn ang="0">
                  <a:pos x="11" y="128"/>
                </a:cxn>
                <a:cxn ang="0">
                  <a:pos x="20" y="120"/>
                </a:cxn>
                <a:cxn ang="0">
                  <a:pos x="25" y="122"/>
                </a:cxn>
                <a:cxn ang="0">
                  <a:pos x="31" y="125"/>
                </a:cxn>
                <a:cxn ang="0">
                  <a:pos x="34" y="120"/>
                </a:cxn>
                <a:cxn ang="0">
                  <a:pos x="42" y="120"/>
                </a:cxn>
                <a:cxn ang="0">
                  <a:pos x="45" y="125"/>
                </a:cxn>
                <a:cxn ang="0">
                  <a:pos x="53" y="117"/>
                </a:cxn>
                <a:cxn ang="0">
                  <a:pos x="64" y="106"/>
                </a:cxn>
                <a:cxn ang="0">
                  <a:pos x="67" y="95"/>
                </a:cxn>
                <a:cxn ang="0">
                  <a:pos x="67" y="84"/>
                </a:cxn>
                <a:cxn ang="0">
                  <a:pos x="78" y="70"/>
                </a:cxn>
                <a:cxn ang="0">
                  <a:pos x="86" y="59"/>
                </a:cxn>
                <a:cxn ang="0">
                  <a:pos x="89" y="47"/>
                </a:cxn>
                <a:cxn ang="0">
                  <a:pos x="89" y="36"/>
                </a:cxn>
                <a:cxn ang="0">
                  <a:pos x="92" y="25"/>
                </a:cxn>
                <a:cxn ang="0">
                  <a:pos x="95" y="14"/>
                </a:cxn>
                <a:cxn ang="0">
                  <a:pos x="98" y="0"/>
                </a:cxn>
                <a:cxn ang="0">
                  <a:pos x="86" y="0"/>
                </a:cxn>
                <a:cxn ang="0">
                  <a:pos x="78" y="0"/>
                </a:cxn>
                <a:cxn ang="0">
                  <a:pos x="70" y="3"/>
                </a:cxn>
                <a:cxn ang="0">
                  <a:pos x="64" y="20"/>
                </a:cxn>
                <a:cxn ang="0">
                  <a:pos x="64" y="28"/>
                </a:cxn>
                <a:cxn ang="0">
                  <a:pos x="50" y="25"/>
                </a:cxn>
                <a:cxn ang="0">
                  <a:pos x="39" y="22"/>
                </a:cxn>
                <a:cxn ang="0">
                  <a:pos x="28" y="20"/>
                </a:cxn>
                <a:cxn ang="0">
                  <a:pos x="25" y="34"/>
                </a:cxn>
                <a:cxn ang="0">
                  <a:pos x="42" y="34"/>
                </a:cxn>
                <a:cxn ang="0">
                  <a:pos x="42" y="45"/>
                </a:cxn>
                <a:cxn ang="0">
                  <a:pos x="36" y="53"/>
                </a:cxn>
                <a:cxn ang="0">
                  <a:pos x="42" y="64"/>
                </a:cxn>
                <a:cxn ang="0">
                  <a:pos x="39" y="86"/>
                </a:cxn>
                <a:cxn ang="0">
                  <a:pos x="36" y="89"/>
                </a:cxn>
                <a:cxn ang="0">
                  <a:pos x="34" y="86"/>
                </a:cxn>
                <a:cxn ang="0">
                  <a:pos x="25" y="89"/>
                </a:cxn>
                <a:cxn ang="0">
                  <a:pos x="17" y="81"/>
                </a:cxn>
                <a:cxn ang="0">
                  <a:pos x="17" y="89"/>
                </a:cxn>
              </a:cxnLst>
              <a:rect l="0" t="0" r="r" b="b"/>
              <a:pathLst>
                <a:path w="98" h="128">
                  <a:moveTo>
                    <a:pt x="17" y="89"/>
                  </a:moveTo>
                  <a:lnTo>
                    <a:pt x="6" y="89"/>
                  </a:lnTo>
                  <a:lnTo>
                    <a:pt x="6" y="95"/>
                  </a:lnTo>
                  <a:lnTo>
                    <a:pt x="6" y="97"/>
                  </a:lnTo>
                  <a:lnTo>
                    <a:pt x="9" y="106"/>
                  </a:lnTo>
                  <a:lnTo>
                    <a:pt x="6" y="109"/>
                  </a:lnTo>
                  <a:lnTo>
                    <a:pt x="3" y="106"/>
                  </a:lnTo>
                  <a:lnTo>
                    <a:pt x="0" y="111"/>
                  </a:lnTo>
                  <a:lnTo>
                    <a:pt x="11" y="128"/>
                  </a:lnTo>
                  <a:lnTo>
                    <a:pt x="20" y="120"/>
                  </a:lnTo>
                  <a:lnTo>
                    <a:pt x="25" y="122"/>
                  </a:lnTo>
                  <a:lnTo>
                    <a:pt x="31" y="125"/>
                  </a:lnTo>
                  <a:lnTo>
                    <a:pt x="34" y="120"/>
                  </a:lnTo>
                  <a:lnTo>
                    <a:pt x="42" y="120"/>
                  </a:lnTo>
                  <a:lnTo>
                    <a:pt x="45" y="125"/>
                  </a:lnTo>
                  <a:lnTo>
                    <a:pt x="53" y="117"/>
                  </a:lnTo>
                  <a:lnTo>
                    <a:pt x="64" y="106"/>
                  </a:lnTo>
                  <a:lnTo>
                    <a:pt x="67" y="95"/>
                  </a:lnTo>
                  <a:lnTo>
                    <a:pt x="67" y="84"/>
                  </a:lnTo>
                  <a:lnTo>
                    <a:pt x="78" y="70"/>
                  </a:lnTo>
                  <a:lnTo>
                    <a:pt x="86" y="59"/>
                  </a:lnTo>
                  <a:lnTo>
                    <a:pt x="89" y="47"/>
                  </a:lnTo>
                  <a:lnTo>
                    <a:pt x="89" y="36"/>
                  </a:lnTo>
                  <a:lnTo>
                    <a:pt x="92" y="25"/>
                  </a:lnTo>
                  <a:lnTo>
                    <a:pt x="95" y="14"/>
                  </a:lnTo>
                  <a:lnTo>
                    <a:pt x="98" y="0"/>
                  </a:lnTo>
                  <a:lnTo>
                    <a:pt x="86" y="0"/>
                  </a:lnTo>
                  <a:lnTo>
                    <a:pt x="78" y="0"/>
                  </a:lnTo>
                  <a:lnTo>
                    <a:pt x="70" y="3"/>
                  </a:lnTo>
                  <a:lnTo>
                    <a:pt x="64" y="20"/>
                  </a:lnTo>
                  <a:lnTo>
                    <a:pt x="64" y="28"/>
                  </a:lnTo>
                  <a:lnTo>
                    <a:pt x="50" y="25"/>
                  </a:lnTo>
                  <a:lnTo>
                    <a:pt x="39" y="22"/>
                  </a:lnTo>
                  <a:lnTo>
                    <a:pt x="28" y="20"/>
                  </a:lnTo>
                  <a:lnTo>
                    <a:pt x="25" y="34"/>
                  </a:lnTo>
                  <a:lnTo>
                    <a:pt x="42" y="34"/>
                  </a:lnTo>
                  <a:lnTo>
                    <a:pt x="42" y="45"/>
                  </a:lnTo>
                  <a:lnTo>
                    <a:pt x="36" y="53"/>
                  </a:lnTo>
                  <a:lnTo>
                    <a:pt x="42" y="64"/>
                  </a:lnTo>
                  <a:lnTo>
                    <a:pt x="39" y="86"/>
                  </a:lnTo>
                  <a:lnTo>
                    <a:pt x="36" y="89"/>
                  </a:lnTo>
                  <a:lnTo>
                    <a:pt x="34" y="86"/>
                  </a:lnTo>
                  <a:lnTo>
                    <a:pt x="25" y="89"/>
                  </a:lnTo>
                  <a:lnTo>
                    <a:pt x="17" y="81"/>
                  </a:lnTo>
                  <a:lnTo>
                    <a:pt x="17" y="8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3" name="Freeform 115"/>
            <p:cNvSpPr>
              <a:spLocks/>
            </p:cNvSpPr>
            <p:nvPr/>
          </p:nvSpPr>
          <p:spPr bwMode="auto">
            <a:xfrm>
              <a:off x="3044" y="2628"/>
              <a:ext cx="138" cy="182"/>
            </a:xfrm>
            <a:custGeom>
              <a:avLst/>
              <a:gdLst/>
              <a:ahLst/>
              <a:cxnLst>
                <a:cxn ang="0">
                  <a:pos x="47" y="113"/>
                </a:cxn>
                <a:cxn ang="0">
                  <a:pos x="36" y="105"/>
                </a:cxn>
                <a:cxn ang="0">
                  <a:pos x="25" y="100"/>
                </a:cxn>
                <a:cxn ang="0">
                  <a:pos x="11" y="91"/>
                </a:cxn>
                <a:cxn ang="0">
                  <a:pos x="0" y="83"/>
                </a:cxn>
                <a:cxn ang="0">
                  <a:pos x="0" y="66"/>
                </a:cxn>
                <a:cxn ang="0">
                  <a:pos x="8" y="52"/>
                </a:cxn>
                <a:cxn ang="0">
                  <a:pos x="14" y="41"/>
                </a:cxn>
                <a:cxn ang="0">
                  <a:pos x="11" y="30"/>
                </a:cxn>
                <a:cxn ang="0">
                  <a:pos x="5" y="19"/>
                </a:cxn>
                <a:cxn ang="0">
                  <a:pos x="0" y="5"/>
                </a:cxn>
                <a:cxn ang="0">
                  <a:pos x="5" y="0"/>
                </a:cxn>
                <a:cxn ang="0">
                  <a:pos x="16" y="0"/>
                </a:cxn>
                <a:cxn ang="0">
                  <a:pos x="27" y="0"/>
                </a:cxn>
                <a:cxn ang="0">
                  <a:pos x="39" y="2"/>
                </a:cxn>
                <a:cxn ang="0">
                  <a:pos x="52" y="13"/>
                </a:cxn>
                <a:cxn ang="0">
                  <a:pos x="72" y="16"/>
                </a:cxn>
                <a:cxn ang="0">
                  <a:pos x="77" y="11"/>
                </a:cxn>
                <a:cxn ang="0">
                  <a:pos x="91" y="8"/>
                </a:cxn>
                <a:cxn ang="0">
                  <a:pos x="105" y="11"/>
                </a:cxn>
                <a:cxn ang="0">
                  <a:pos x="100" y="19"/>
                </a:cxn>
                <a:cxn ang="0">
                  <a:pos x="91" y="27"/>
                </a:cxn>
                <a:cxn ang="0">
                  <a:pos x="94" y="41"/>
                </a:cxn>
                <a:cxn ang="0">
                  <a:pos x="94" y="55"/>
                </a:cxn>
                <a:cxn ang="0">
                  <a:pos x="94" y="69"/>
                </a:cxn>
                <a:cxn ang="0">
                  <a:pos x="94" y="83"/>
                </a:cxn>
                <a:cxn ang="0">
                  <a:pos x="100" y="94"/>
                </a:cxn>
                <a:cxn ang="0">
                  <a:pos x="91" y="97"/>
                </a:cxn>
                <a:cxn ang="0">
                  <a:pos x="89" y="108"/>
                </a:cxn>
                <a:cxn ang="0">
                  <a:pos x="83" y="113"/>
                </a:cxn>
                <a:cxn ang="0">
                  <a:pos x="75" y="125"/>
                </a:cxn>
                <a:cxn ang="0">
                  <a:pos x="69" y="138"/>
                </a:cxn>
                <a:cxn ang="0">
                  <a:pos x="58" y="127"/>
                </a:cxn>
                <a:cxn ang="0">
                  <a:pos x="50" y="119"/>
                </a:cxn>
                <a:cxn ang="0">
                  <a:pos x="47" y="113"/>
                </a:cxn>
              </a:cxnLst>
              <a:rect l="0" t="0" r="r" b="b"/>
              <a:pathLst>
                <a:path w="105" h="138">
                  <a:moveTo>
                    <a:pt x="47" y="113"/>
                  </a:moveTo>
                  <a:lnTo>
                    <a:pt x="36" y="105"/>
                  </a:lnTo>
                  <a:lnTo>
                    <a:pt x="25" y="100"/>
                  </a:lnTo>
                  <a:lnTo>
                    <a:pt x="11" y="91"/>
                  </a:lnTo>
                  <a:lnTo>
                    <a:pt x="0" y="83"/>
                  </a:lnTo>
                  <a:lnTo>
                    <a:pt x="0" y="66"/>
                  </a:lnTo>
                  <a:lnTo>
                    <a:pt x="8" y="52"/>
                  </a:lnTo>
                  <a:lnTo>
                    <a:pt x="14" y="41"/>
                  </a:lnTo>
                  <a:lnTo>
                    <a:pt x="11" y="30"/>
                  </a:lnTo>
                  <a:lnTo>
                    <a:pt x="5" y="19"/>
                  </a:lnTo>
                  <a:lnTo>
                    <a:pt x="0" y="5"/>
                  </a:lnTo>
                  <a:lnTo>
                    <a:pt x="5" y="0"/>
                  </a:lnTo>
                  <a:lnTo>
                    <a:pt x="16" y="0"/>
                  </a:lnTo>
                  <a:lnTo>
                    <a:pt x="27" y="0"/>
                  </a:lnTo>
                  <a:lnTo>
                    <a:pt x="39" y="2"/>
                  </a:lnTo>
                  <a:lnTo>
                    <a:pt x="52" y="13"/>
                  </a:lnTo>
                  <a:lnTo>
                    <a:pt x="72" y="16"/>
                  </a:lnTo>
                  <a:lnTo>
                    <a:pt x="77" y="11"/>
                  </a:lnTo>
                  <a:lnTo>
                    <a:pt x="91" y="8"/>
                  </a:lnTo>
                  <a:lnTo>
                    <a:pt x="105" y="11"/>
                  </a:lnTo>
                  <a:lnTo>
                    <a:pt x="100" y="19"/>
                  </a:lnTo>
                  <a:lnTo>
                    <a:pt x="91" y="27"/>
                  </a:lnTo>
                  <a:lnTo>
                    <a:pt x="94" y="41"/>
                  </a:lnTo>
                  <a:lnTo>
                    <a:pt x="94" y="55"/>
                  </a:lnTo>
                  <a:lnTo>
                    <a:pt x="94" y="69"/>
                  </a:lnTo>
                  <a:lnTo>
                    <a:pt x="94" y="83"/>
                  </a:lnTo>
                  <a:lnTo>
                    <a:pt x="100" y="94"/>
                  </a:lnTo>
                  <a:lnTo>
                    <a:pt x="91" y="97"/>
                  </a:lnTo>
                  <a:lnTo>
                    <a:pt x="89" y="108"/>
                  </a:lnTo>
                  <a:lnTo>
                    <a:pt x="83" y="113"/>
                  </a:lnTo>
                  <a:lnTo>
                    <a:pt x="75" y="125"/>
                  </a:lnTo>
                  <a:lnTo>
                    <a:pt x="69" y="138"/>
                  </a:lnTo>
                  <a:lnTo>
                    <a:pt x="58" y="127"/>
                  </a:lnTo>
                  <a:lnTo>
                    <a:pt x="50" y="119"/>
                  </a:lnTo>
                  <a:lnTo>
                    <a:pt x="47" y="11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4" name="Freeform 116"/>
            <p:cNvSpPr>
              <a:spLocks/>
            </p:cNvSpPr>
            <p:nvPr/>
          </p:nvSpPr>
          <p:spPr bwMode="auto">
            <a:xfrm>
              <a:off x="5434" y="2661"/>
              <a:ext cx="4" cy="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5" name="Freeform 117"/>
            <p:cNvSpPr>
              <a:spLocks/>
            </p:cNvSpPr>
            <p:nvPr/>
          </p:nvSpPr>
          <p:spPr bwMode="auto">
            <a:xfrm>
              <a:off x="5438" y="2683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6" name="Freeform 118"/>
            <p:cNvSpPr>
              <a:spLocks/>
            </p:cNvSpPr>
            <p:nvPr/>
          </p:nvSpPr>
          <p:spPr bwMode="auto">
            <a:xfrm>
              <a:off x="5441" y="2695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7" name="Freeform 119"/>
            <p:cNvSpPr>
              <a:spLocks/>
            </p:cNvSpPr>
            <p:nvPr/>
          </p:nvSpPr>
          <p:spPr bwMode="auto">
            <a:xfrm>
              <a:off x="5441" y="2686"/>
              <a:ext cx="3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8" name="Freeform 120"/>
            <p:cNvSpPr>
              <a:spLocks/>
            </p:cNvSpPr>
            <p:nvPr/>
          </p:nvSpPr>
          <p:spPr bwMode="auto">
            <a:xfrm>
              <a:off x="2507" y="2453"/>
              <a:ext cx="205" cy="183"/>
            </a:xfrm>
            <a:custGeom>
              <a:avLst/>
              <a:gdLst/>
              <a:ahLst/>
              <a:cxnLst>
                <a:cxn ang="0">
                  <a:pos x="103" y="100"/>
                </a:cxn>
                <a:cxn ang="0">
                  <a:pos x="92" y="103"/>
                </a:cxn>
                <a:cxn ang="0">
                  <a:pos x="86" y="111"/>
                </a:cxn>
                <a:cxn ang="0">
                  <a:pos x="81" y="120"/>
                </a:cxn>
                <a:cxn ang="0">
                  <a:pos x="78" y="131"/>
                </a:cxn>
                <a:cxn ang="0">
                  <a:pos x="72" y="131"/>
                </a:cxn>
                <a:cxn ang="0">
                  <a:pos x="72" y="136"/>
                </a:cxn>
                <a:cxn ang="0">
                  <a:pos x="61" y="136"/>
                </a:cxn>
                <a:cxn ang="0">
                  <a:pos x="58" y="134"/>
                </a:cxn>
                <a:cxn ang="0">
                  <a:pos x="56" y="136"/>
                </a:cxn>
                <a:cxn ang="0">
                  <a:pos x="53" y="136"/>
                </a:cxn>
                <a:cxn ang="0">
                  <a:pos x="53" y="134"/>
                </a:cxn>
                <a:cxn ang="0">
                  <a:pos x="53" y="139"/>
                </a:cxn>
                <a:cxn ang="0">
                  <a:pos x="53" y="136"/>
                </a:cxn>
                <a:cxn ang="0">
                  <a:pos x="50" y="136"/>
                </a:cxn>
                <a:cxn ang="0">
                  <a:pos x="47" y="136"/>
                </a:cxn>
                <a:cxn ang="0">
                  <a:pos x="42" y="136"/>
                </a:cxn>
                <a:cxn ang="0">
                  <a:pos x="36" y="122"/>
                </a:cxn>
                <a:cxn ang="0">
                  <a:pos x="33" y="120"/>
                </a:cxn>
                <a:cxn ang="0">
                  <a:pos x="31" y="117"/>
                </a:cxn>
                <a:cxn ang="0">
                  <a:pos x="17" y="109"/>
                </a:cxn>
                <a:cxn ang="0">
                  <a:pos x="11" y="109"/>
                </a:cxn>
                <a:cxn ang="0">
                  <a:pos x="14" y="106"/>
                </a:cxn>
                <a:cxn ang="0">
                  <a:pos x="0" y="109"/>
                </a:cxn>
                <a:cxn ang="0">
                  <a:pos x="0" y="89"/>
                </a:cxn>
                <a:cxn ang="0">
                  <a:pos x="3" y="67"/>
                </a:cxn>
                <a:cxn ang="0">
                  <a:pos x="11" y="50"/>
                </a:cxn>
                <a:cxn ang="0">
                  <a:pos x="14" y="39"/>
                </a:cxn>
                <a:cxn ang="0">
                  <a:pos x="11" y="31"/>
                </a:cxn>
                <a:cxn ang="0">
                  <a:pos x="11" y="22"/>
                </a:cxn>
                <a:cxn ang="0">
                  <a:pos x="17" y="14"/>
                </a:cxn>
                <a:cxn ang="0">
                  <a:pos x="17" y="3"/>
                </a:cxn>
                <a:cxn ang="0">
                  <a:pos x="31" y="0"/>
                </a:cxn>
                <a:cxn ang="0">
                  <a:pos x="45" y="0"/>
                </a:cxn>
                <a:cxn ang="0">
                  <a:pos x="53" y="8"/>
                </a:cxn>
                <a:cxn ang="0">
                  <a:pos x="67" y="6"/>
                </a:cxn>
                <a:cxn ang="0">
                  <a:pos x="75" y="8"/>
                </a:cxn>
                <a:cxn ang="0">
                  <a:pos x="86" y="14"/>
                </a:cxn>
                <a:cxn ang="0">
                  <a:pos x="100" y="6"/>
                </a:cxn>
                <a:cxn ang="0">
                  <a:pos x="114" y="6"/>
                </a:cxn>
                <a:cxn ang="0">
                  <a:pos x="128" y="8"/>
                </a:cxn>
                <a:cxn ang="0">
                  <a:pos x="142" y="0"/>
                </a:cxn>
                <a:cxn ang="0">
                  <a:pos x="147" y="8"/>
                </a:cxn>
                <a:cxn ang="0">
                  <a:pos x="150" y="20"/>
                </a:cxn>
                <a:cxn ang="0">
                  <a:pos x="156" y="25"/>
                </a:cxn>
                <a:cxn ang="0">
                  <a:pos x="153" y="33"/>
                </a:cxn>
                <a:cxn ang="0">
                  <a:pos x="142" y="42"/>
                </a:cxn>
                <a:cxn ang="0">
                  <a:pos x="139" y="53"/>
                </a:cxn>
                <a:cxn ang="0">
                  <a:pos x="134" y="64"/>
                </a:cxn>
                <a:cxn ang="0">
                  <a:pos x="128" y="75"/>
                </a:cxn>
                <a:cxn ang="0">
                  <a:pos x="122" y="84"/>
                </a:cxn>
                <a:cxn ang="0">
                  <a:pos x="120" y="95"/>
                </a:cxn>
                <a:cxn ang="0">
                  <a:pos x="111" y="109"/>
                </a:cxn>
                <a:cxn ang="0">
                  <a:pos x="103" y="100"/>
                </a:cxn>
              </a:cxnLst>
              <a:rect l="0" t="0" r="r" b="b"/>
              <a:pathLst>
                <a:path w="156" h="139">
                  <a:moveTo>
                    <a:pt x="103" y="100"/>
                  </a:moveTo>
                  <a:lnTo>
                    <a:pt x="92" y="103"/>
                  </a:lnTo>
                  <a:lnTo>
                    <a:pt x="86" y="111"/>
                  </a:lnTo>
                  <a:lnTo>
                    <a:pt x="81" y="120"/>
                  </a:lnTo>
                  <a:lnTo>
                    <a:pt x="78" y="131"/>
                  </a:lnTo>
                  <a:lnTo>
                    <a:pt x="72" y="131"/>
                  </a:lnTo>
                  <a:lnTo>
                    <a:pt x="72" y="136"/>
                  </a:lnTo>
                  <a:lnTo>
                    <a:pt x="61" y="136"/>
                  </a:lnTo>
                  <a:lnTo>
                    <a:pt x="58" y="134"/>
                  </a:lnTo>
                  <a:lnTo>
                    <a:pt x="56" y="136"/>
                  </a:lnTo>
                  <a:lnTo>
                    <a:pt x="53" y="136"/>
                  </a:lnTo>
                  <a:lnTo>
                    <a:pt x="53" y="134"/>
                  </a:lnTo>
                  <a:lnTo>
                    <a:pt x="53" y="139"/>
                  </a:lnTo>
                  <a:lnTo>
                    <a:pt x="53" y="136"/>
                  </a:lnTo>
                  <a:lnTo>
                    <a:pt x="50" y="136"/>
                  </a:lnTo>
                  <a:lnTo>
                    <a:pt x="47" y="136"/>
                  </a:lnTo>
                  <a:lnTo>
                    <a:pt x="42" y="136"/>
                  </a:lnTo>
                  <a:lnTo>
                    <a:pt x="36" y="122"/>
                  </a:lnTo>
                  <a:lnTo>
                    <a:pt x="33" y="120"/>
                  </a:lnTo>
                  <a:lnTo>
                    <a:pt x="31" y="117"/>
                  </a:lnTo>
                  <a:lnTo>
                    <a:pt x="17" y="109"/>
                  </a:lnTo>
                  <a:lnTo>
                    <a:pt x="11" y="109"/>
                  </a:lnTo>
                  <a:lnTo>
                    <a:pt x="14" y="106"/>
                  </a:lnTo>
                  <a:lnTo>
                    <a:pt x="0" y="109"/>
                  </a:lnTo>
                  <a:lnTo>
                    <a:pt x="0" y="89"/>
                  </a:lnTo>
                  <a:lnTo>
                    <a:pt x="3" y="67"/>
                  </a:lnTo>
                  <a:lnTo>
                    <a:pt x="11" y="50"/>
                  </a:lnTo>
                  <a:lnTo>
                    <a:pt x="14" y="39"/>
                  </a:lnTo>
                  <a:lnTo>
                    <a:pt x="11" y="31"/>
                  </a:lnTo>
                  <a:lnTo>
                    <a:pt x="11" y="22"/>
                  </a:lnTo>
                  <a:lnTo>
                    <a:pt x="17" y="14"/>
                  </a:lnTo>
                  <a:lnTo>
                    <a:pt x="17" y="3"/>
                  </a:lnTo>
                  <a:lnTo>
                    <a:pt x="31" y="0"/>
                  </a:lnTo>
                  <a:lnTo>
                    <a:pt x="45" y="0"/>
                  </a:lnTo>
                  <a:lnTo>
                    <a:pt x="53" y="8"/>
                  </a:lnTo>
                  <a:lnTo>
                    <a:pt x="67" y="6"/>
                  </a:lnTo>
                  <a:lnTo>
                    <a:pt x="75" y="8"/>
                  </a:lnTo>
                  <a:lnTo>
                    <a:pt x="86" y="14"/>
                  </a:lnTo>
                  <a:lnTo>
                    <a:pt x="100" y="6"/>
                  </a:lnTo>
                  <a:lnTo>
                    <a:pt x="114" y="6"/>
                  </a:lnTo>
                  <a:lnTo>
                    <a:pt x="128" y="8"/>
                  </a:lnTo>
                  <a:lnTo>
                    <a:pt x="142" y="0"/>
                  </a:lnTo>
                  <a:lnTo>
                    <a:pt x="147" y="8"/>
                  </a:lnTo>
                  <a:lnTo>
                    <a:pt x="150" y="20"/>
                  </a:lnTo>
                  <a:lnTo>
                    <a:pt x="156" y="25"/>
                  </a:lnTo>
                  <a:lnTo>
                    <a:pt x="153" y="33"/>
                  </a:lnTo>
                  <a:lnTo>
                    <a:pt x="142" y="42"/>
                  </a:lnTo>
                  <a:lnTo>
                    <a:pt x="139" y="53"/>
                  </a:lnTo>
                  <a:lnTo>
                    <a:pt x="134" y="64"/>
                  </a:lnTo>
                  <a:lnTo>
                    <a:pt x="128" y="75"/>
                  </a:lnTo>
                  <a:lnTo>
                    <a:pt x="122" y="84"/>
                  </a:lnTo>
                  <a:lnTo>
                    <a:pt x="120" y="95"/>
                  </a:lnTo>
                  <a:lnTo>
                    <a:pt x="111" y="109"/>
                  </a:lnTo>
                  <a:lnTo>
                    <a:pt x="103" y="10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49" name="Freeform 121"/>
            <p:cNvSpPr>
              <a:spLocks/>
            </p:cNvSpPr>
            <p:nvPr/>
          </p:nvSpPr>
          <p:spPr bwMode="auto">
            <a:xfrm>
              <a:off x="2474" y="2479"/>
              <a:ext cx="51" cy="117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0" y="19"/>
                </a:cxn>
                <a:cxn ang="0">
                  <a:pos x="0" y="25"/>
                </a:cxn>
                <a:cxn ang="0">
                  <a:pos x="6" y="36"/>
                </a:cxn>
                <a:cxn ang="0">
                  <a:pos x="8" y="47"/>
                </a:cxn>
                <a:cxn ang="0">
                  <a:pos x="8" y="58"/>
                </a:cxn>
                <a:cxn ang="0">
                  <a:pos x="8" y="69"/>
                </a:cxn>
                <a:cxn ang="0">
                  <a:pos x="11" y="80"/>
                </a:cxn>
                <a:cxn ang="0">
                  <a:pos x="11" y="91"/>
                </a:cxn>
                <a:cxn ang="0">
                  <a:pos x="25" y="89"/>
                </a:cxn>
                <a:cxn ang="0">
                  <a:pos x="25" y="69"/>
                </a:cxn>
                <a:cxn ang="0">
                  <a:pos x="28" y="47"/>
                </a:cxn>
                <a:cxn ang="0">
                  <a:pos x="36" y="30"/>
                </a:cxn>
                <a:cxn ang="0">
                  <a:pos x="39" y="19"/>
                </a:cxn>
                <a:cxn ang="0">
                  <a:pos x="36" y="11"/>
                </a:cxn>
                <a:cxn ang="0">
                  <a:pos x="25" y="0"/>
                </a:cxn>
                <a:cxn ang="0">
                  <a:pos x="20" y="5"/>
                </a:cxn>
                <a:cxn ang="0">
                  <a:pos x="20" y="8"/>
                </a:cxn>
                <a:cxn ang="0">
                  <a:pos x="11" y="13"/>
                </a:cxn>
                <a:cxn ang="0">
                  <a:pos x="3" y="19"/>
                </a:cxn>
              </a:cxnLst>
              <a:rect l="0" t="0" r="r" b="b"/>
              <a:pathLst>
                <a:path w="39" h="91">
                  <a:moveTo>
                    <a:pt x="3" y="19"/>
                  </a:moveTo>
                  <a:lnTo>
                    <a:pt x="0" y="19"/>
                  </a:lnTo>
                  <a:lnTo>
                    <a:pt x="0" y="25"/>
                  </a:lnTo>
                  <a:lnTo>
                    <a:pt x="6" y="36"/>
                  </a:lnTo>
                  <a:lnTo>
                    <a:pt x="8" y="47"/>
                  </a:lnTo>
                  <a:lnTo>
                    <a:pt x="8" y="58"/>
                  </a:lnTo>
                  <a:lnTo>
                    <a:pt x="8" y="69"/>
                  </a:lnTo>
                  <a:lnTo>
                    <a:pt x="11" y="80"/>
                  </a:lnTo>
                  <a:lnTo>
                    <a:pt x="11" y="91"/>
                  </a:lnTo>
                  <a:lnTo>
                    <a:pt x="25" y="89"/>
                  </a:lnTo>
                  <a:lnTo>
                    <a:pt x="25" y="69"/>
                  </a:lnTo>
                  <a:lnTo>
                    <a:pt x="28" y="47"/>
                  </a:lnTo>
                  <a:lnTo>
                    <a:pt x="36" y="30"/>
                  </a:lnTo>
                  <a:lnTo>
                    <a:pt x="39" y="19"/>
                  </a:lnTo>
                  <a:lnTo>
                    <a:pt x="36" y="11"/>
                  </a:lnTo>
                  <a:lnTo>
                    <a:pt x="25" y="0"/>
                  </a:lnTo>
                  <a:lnTo>
                    <a:pt x="20" y="5"/>
                  </a:lnTo>
                  <a:lnTo>
                    <a:pt x="20" y="8"/>
                  </a:lnTo>
                  <a:lnTo>
                    <a:pt x="11" y="13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0" name="Freeform 122"/>
            <p:cNvSpPr>
              <a:spLocks/>
            </p:cNvSpPr>
            <p:nvPr/>
          </p:nvSpPr>
          <p:spPr bwMode="auto">
            <a:xfrm>
              <a:off x="2365" y="2424"/>
              <a:ext cx="135" cy="107"/>
            </a:xfrm>
            <a:custGeom>
              <a:avLst/>
              <a:gdLst/>
              <a:ahLst/>
              <a:cxnLst>
                <a:cxn ang="0">
                  <a:pos x="86" y="61"/>
                </a:cxn>
                <a:cxn ang="0">
                  <a:pos x="80" y="61"/>
                </a:cxn>
                <a:cxn ang="0">
                  <a:pos x="69" y="58"/>
                </a:cxn>
                <a:cxn ang="0">
                  <a:pos x="66" y="61"/>
                </a:cxn>
                <a:cxn ang="0">
                  <a:pos x="50" y="61"/>
                </a:cxn>
                <a:cxn ang="0">
                  <a:pos x="36" y="61"/>
                </a:cxn>
                <a:cxn ang="0">
                  <a:pos x="36" y="72"/>
                </a:cxn>
                <a:cxn ang="0">
                  <a:pos x="36" y="83"/>
                </a:cxn>
                <a:cxn ang="0">
                  <a:pos x="25" y="78"/>
                </a:cxn>
                <a:cxn ang="0">
                  <a:pos x="14" y="80"/>
                </a:cxn>
                <a:cxn ang="0">
                  <a:pos x="5" y="72"/>
                </a:cxn>
                <a:cxn ang="0">
                  <a:pos x="0" y="69"/>
                </a:cxn>
                <a:cxn ang="0">
                  <a:pos x="3" y="50"/>
                </a:cxn>
                <a:cxn ang="0">
                  <a:pos x="8" y="47"/>
                </a:cxn>
                <a:cxn ang="0">
                  <a:pos x="14" y="42"/>
                </a:cxn>
                <a:cxn ang="0">
                  <a:pos x="16" y="33"/>
                </a:cxn>
                <a:cxn ang="0">
                  <a:pos x="19" y="25"/>
                </a:cxn>
                <a:cxn ang="0">
                  <a:pos x="28" y="30"/>
                </a:cxn>
                <a:cxn ang="0">
                  <a:pos x="30" y="25"/>
                </a:cxn>
                <a:cxn ang="0">
                  <a:pos x="33" y="22"/>
                </a:cxn>
                <a:cxn ang="0">
                  <a:pos x="36" y="14"/>
                </a:cxn>
                <a:cxn ang="0">
                  <a:pos x="44" y="14"/>
                </a:cxn>
                <a:cxn ang="0">
                  <a:pos x="47" y="8"/>
                </a:cxn>
                <a:cxn ang="0">
                  <a:pos x="64" y="0"/>
                </a:cxn>
                <a:cxn ang="0">
                  <a:pos x="75" y="3"/>
                </a:cxn>
                <a:cxn ang="0">
                  <a:pos x="78" y="14"/>
                </a:cxn>
                <a:cxn ang="0">
                  <a:pos x="86" y="25"/>
                </a:cxn>
                <a:cxn ang="0">
                  <a:pos x="86" y="28"/>
                </a:cxn>
                <a:cxn ang="0">
                  <a:pos x="86" y="30"/>
                </a:cxn>
                <a:cxn ang="0">
                  <a:pos x="91" y="36"/>
                </a:cxn>
                <a:cxn ang="0">
                  <a:pos x="97" y="36"/>
                </a:cxn>
                <a:cxn ang="0">
                  <a:pos x="100" y="42"/>
                </a:cxn>
                <a:cxn ang="0">
                  <a:pos x="103" y="47"/>
                </a:cxn>
                <a:cxn ang="0">
                  <a:pos x="103" y="50"/>
                </a:cxn>
                <a:cxn ang="0">
                  <a:pos x="94" y="55"/>
                </a:cxn>
                <a:cxn ang="0">
                  <a:pos x="86" y="61"/>
                </a:cxn>
              </a:cxnLst>
              <a:rect l="0" t="0" r="r" b="b"/>
              <a:pathLst>
                <a:path w="103" h="83">
                  <a:moveTo>
                    <a:pt x="86" y="61"/>
                  </a:moveTo>
                  <a:lnTo>
                    <a:pt x="80" y="61"/>
                  </a:lnTo>
                  <a:lnTo>
                    <a:pt x="69" y="58"/>
                  </a:lnTo>
                  <a:lnTo>
                    <a:pt x="66" y="61"/>
                  </a:lnTo>
                  <a:lnTo>
                    <a:pt x="50" y="61"/>
                  </a:lnTo>
                  <a:lnTo>
                    <a:pt x="36" y="61"/>
                  </a:lnTo>
                  <a:lnTo>
                    <a:pt x="36" y="72"/>
                  </a:lnTo>
                  <a:lnTo>
                    <a:pt x="36" y="83"/>
                  </a:lnTo>
                  <a:lnTo>
                    <a:pt x="25" y="78"/>
                  </a:lnTo>
                  <a:lnTo>
                    <a:pt x="14" y="80"/>
                  </a:lnTo>
                  <a:lnTo>
                    <a:pt x="5" y="72"/>
                  </a:lnTo>
                  <a:lnTo>
                    <a:pt x="0" y="69"/>
                  </a:lnTo>
                  <a:lnTo>
                    <a:pt x="3" y="50"/>
                  </a:lnTo>
                  <a:lnTo>
                    <a:pt x="8" y="47"/>
                  </a:lnTo>
                  <a:lnTo>
                    <a:pt x="14" y="42"/>
                  </a:lnTo>
                  <a:lnTo>
                    <a:pt x="16" y="33"/>
                  </a:lnTo>
                  <a:lnTo>
                    <a:pt x="19" y="25"/>
                  </a:lnTo>
                  <a:lnTo>
                    <a:pt x="28" y="30"/>
                  </a:lnTo>
                  <a:lnTo>
                    <a:pt x="30" y="25"/>
                  </a:lnTo>
                  <a:lnTo>
                    <a:pt x="33" y="22"/>
                  </a:lnTo>
                  <a:lnTo>
                    <a:pt x="36" y="14"/>
                  </a:lnTo>
                  <a:lnTo>
                    <a:pt x="44" y="14"/>
                  </a:lnTo>
                  <a:lnTo>
                    <a:pt x="47" y="8"/>
                  </a:lnTo>
                  <a:lnTo>
                    <a:pt x="64" y="0"/>
                  </a:lnTo>
                  <a:lnTo>
                    <a:pt x="75" y="3"/>
                  </a:lnTo>
                  <a:lnTo>
                    <a:pt x="78" y="14"/>
                  </a:lnTo>
                  <a:lnTo>
                    <a:pt x="86" y="25"/>
                  </a:lnTo>
                  <a:lnTo>
                    <a:pt x="86" y="28"/>
                  </a:lnTo>
                  <a:lnTo>
                    <a:pt x="86" y="30"/>
                  </a:lnTo>
                  <a:lnTo>
                    <a:pt x="91" y="36"/>
                  </a:lnTo>
                  <a:lnTo>
                    <a:pt x="97" y="36"/>
                  </a:lnTo>
                  <a:lnTo>
                    <a:pt x="100" y="42"/>
                  </a:lnTo>
                  <a:lnTo>
                    <a:pt x="103" y="47"/>
                  </a:lnTo>
                  <a:lnTo>
                    <a:pt x="103" y="50"/>
                  </a:lnTo>
                  <a:lnTo>
                    <a:pt x="94" y="55"/>
                  </a:lnTo>
                  <a:lnTo>
                    <a:pt x="86" y="6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1" name="Freeform 123"/>
            <p:cNvSpPr>
              <a:spLocks/>
            </p:cNvSpPr>
            <p:nvPr/>
          </p:nvSpPr>
          <p:spPr bwMode="auto">
            <a:xfrm>
              <a:off x="2605" y="2463"/>
              <a:ext cx="132" cy="223"/>
            </a:xfrm>
            <a:custGeom>
              <a:avLst/>
              <a:gdLst/>
              <a:ahLst/>
              <a:cxnLst>
                <a:cxn ang="0">
                  <a:pos x="95" y="48"/>
                </a:cxn>
                <a:cxn ang="0">
                  <a:pos x="78" y="48"/>
                </a:cxn>
                <a:cxn ang="0">
                  <a:pos x="72" y="50"/>
                </a:cxn>
                <a:cxn ang="0">
                  <a:pos x="84" y="64"/>
                </a:cxn>
                <a:cxn ang="0">
                  <a:pos x="92" y="84"/>
                </a:cxn>
                <a:cxn ang="0">
                  <a:pos x="86" y="95"/>
                </a:cxn>
                <a:cxn ang="0">
                  <a:pos x="78" y="106"/>
                </a:cxn>
                <a:cxn ang="0">
                  <a:pos x="84" y="128"/>
                </a:cxn>
                <a:cxn ang="0">
                  <a:pos x="89" y="139"/>
                </a:cxn>
                <a:cxn ang="0">
                  <a:pos x="97" y="148"/>
                </a:cxn>
                <a:cxn ang="0">
                  <a:pos x="100" y="162"/>
                </a:cxn>
                <a:cxn ang="0">
                  <a:pos x="100" y="170"/>
                </a:cxn>
                <a:cxn ang="0">
                  <a:pos x="86" y="167"/>
                </a:cxn>
                <a:cxn ang="0">
                  <a:pos x="75" y="164"/>
                </a:cxn>
                <a:cxn ang="0">
                  <a:pos x="64" y="162"/>
                </a:cxn>
                <a:cxn ang="0">
                  <a:pos x="50" y="162"/>
                </a:cxn>
                <a:cxn ang="0">
                  <a:pos x="39" y="162"/>
                </a:cxn>
                <a:cxn ang="0">
                  <a:pos x="28" y="162"/>
                </a:cxn>
                <a:cxn ang="0">
                  <a:pos x="17" y="159"/>
                </a:cxn>
                <a:cxn ang="0">
                  <a:pos x="17" y="145"/>
                </a:cxn>
                <a:cxn ang="0">
                  <a:pos x="17" y="137"/>
                </a:cxn>
                <a:cxn ang="0">
                  <a:pos x="14" y="134"/>
                </a:cxn>
                <a:cxn ang="0">
                  <a:pos x="6" y="134"/>
                </a:cxn>
                <a:cxn ang="0">
                  <a:pos x="3" y="126"/>
                </a:cxn>
                <a:cxn ang="0">
                  <a:pos x="0" y="126"/>
                </a:cxn>
                <a:cxn ang="0">
                  <a:pos x="3" y="123"/>
                </a:cxn>
                <a:cxn ang="0">
                  <a:pos x="6" y="112"/>
                </a:cxn>
                <a:cxn ang="0">
                  <a:pos x="11" y="103"/>
                </a:cxn>
                <a:cxn ang="0">
                  <a:pos x="17" y="95"/>
                </a:cxn>
                <a:cxn ang="0">
                  <a:pos x="28" y="92"/>
                </a:cxn>
                <a:cxn ang="0">
                  <a:pos x="36" y="101"/>
                </a:cxn>
                <a:cxn ang="0">
                  <a:pos x="45" y="87"/>
                </a:cxn>
                <a:cxn ang="0">
                  <a:pos x="47" y="76"/>
                </a:cxn>
                <a:cxn ang="0">
                  <a:pos x="53" y="67"/>
                </a:cxn>
                <a:cxn ang="0">
                  <a:pos x="59" y="56"/>
                </a:cxn>
                <a:cxn ang="0">
                  <a:pos x="64" y="45"/>
                </a:cxn>
                <a:cxn ang="0">
                  <a:pos x="67" y="34"/>
                </a:cxn>
                <a:cxn ang="0">
                  <a:pos x="78" y="25"/>
                </a:cxn>
                <a:cxn ang="0">
                  <a:pos x="81" y="17"/>
                </a:cxn>
                <a:cxn ang="0">
                  <a:pos x="75" y="12"/>
                </a:cxn>
                <a:cxn ang="0">
                  <a:pos x="72" y="0"/>
                </a:cxn>
                <a:cxn ang="0">
                  <a:pos x="78" y="0"/>
                </a:cxn>
                <a:cxn ang="0">
                  <a:pos x="84" y="14"/>
                </a:cxn>
                <a:cxn ang="0">
                  <a:pos x="86" y="31"/>
                </a:cxn>
                <a:cxn ang="0">
                  <a:pos x="95" y="48"/>
                </a:cxn>
              </a:cxnLst>
              <a:rect l="0" t="0" r="r" b="b"/>
              <a:pathLst>
                <a:path w="100" h="170">
                  <a:moveTo>
                    <a:pt x="95" y="48"/>
                  </a:moveTo>
                  <a:lnTo>
                    <a:pt x="78" y="48"/>
                  </a:lnTo>
                  <a:lnTo>
                    <a:pt x="72" y="50"/>
                  </a:lnTo>
                  <a:lnTo>
                    <a:pt x="84" y="64"/>
                  </a:lnTo>
                  <a:lnTo>
                    <a:pt x="92" y="84"/>
                  </a:lnTo>
                  <a:lnTo>
                    <a:pt x="86" y="95"/>
                  </a:lnTo>
                  <a:lnTo>
                    <a:pt x="78" y="106"/>
                  </a:lnTo>
                  <a:lnTo>
                    <a:pt x="84" y="128"/>
                  </a:lnTo>
                  <a:lnTo>
                    <a:pt x="89" y="139"/>
                  </a:lnTo>
                  <a:lnTo>
                    <a:pt x="97" y="148"/>
                  </a:lnTo>
                  <a:lnTo>
                    <a:pt x="100" y="162"/>
                  </a:lnTo>
                  <a:lnTo>
                    <a:pt x="100" y="170"/>
                  </a:lnTo>
                  <a:lnTo>
                    <a:pt x="86" y="167"/>
                  </a:lnTo>
                  <a:lnTo>
                    <a:pt x="75" y="164"/>
                  </a:lnTo>
                  <a:lnTo>
                    <a:pt x="64" y="162"/>
                  </a:lnTo>
                  <a:lnTo>
                    <a:pt x="50" y="162"/>
                  </a:lnTo>
                  <a:lnTo>
                    <a:pt x="39" y="162"/>
                  </a:lnTo>
                  <a:lnTo>
                    <a:pt x="28" y="162"/>
                  </a:lnTo>
                  <a:lnTo>
                    <a:pt x="17" y="159"/>
                  </a:lnTo>
                  <a:lnTo>
                    <a:pt x="17" y="145"/>
                  </a:lnTo>
                  <a:lnTo>
                    <a:pt x="17" y="137"/>
                  </a:lnTo>
                  <a:lnTo>
                    <a:pt x="14" y="134"/>
                  </a:lnTo>
                  <a:lnTo>
                    <a:pt x="6" y="134"/>
                  </a:lnTo>
                  <a:lnTo>
                    <a:pt x="3" y="126"/>
                  </a:lnTo>
                  <a:lnTo>
                    <a:pt x="0" y="126"/>
                  </a:lnTo>
                  <a:lnTo>
                    <a:pt x="3" y="123"/>
                  </a:lnTo>
                  <a:lnTo>
                    <a:pt x="6" y="112"/>
                  </a:lnTo>
                  <a:lnTo>
                    <a:pt x="11" y="103"/>
                  </a:lnTo>
                  <a:lnTo>
                    <a:pt x="17" y="95"/>
                  </a:lnTo>
                  <a:lnTo>
                    <a:pt x="28" y="92"/>
                  </a:lnTo>
                  <a:lnTo>
                    <a:pt x="36" y="101"/>
                  </a:lnTo>
                  <a:lnTo>
                    <a:pt x="45" y="87"/>
                  </a:lnTo>
                  <a:lnTo>
                    <a:pt x="47" y="76"/>
                  </a:lnTo>
                  <a:lnTo>
                    <a:pt x="53" y="67"/>
                  </a:lnTo>
                  <a:lnTo>
                    <a:pt x="59" y="56"/>
                  </a:lnTo>
                  <a:lnTo>
                    <a:pt x="64" y="45"/>
                  </a:lnTo>
                  <a:lnTo>
                    <a:pt x="67" y="34"/>
                  </a:lnTo>
                  <a:lnTo>
                    <a:pt x="78" y="25"/>
                  </a:lnTo>
                  <a:lnTo>
                    <a:pt x="81" y="17"/>
                  </a:lnTo>
                  <a:lnTo>
                    <a:pt x="75" y="12"/>
                  </a:lnTo>
                  <a:lnTo>
                    <a:pt x="72" y="0"/>
                  </a:lnTo>
                  <a:lnTo>
                    <a:pt x="78" y="0"/>
                  </a:lnTo>
                  <a:lnTo>
                    <a:pt x="84" y="14"/>
                  </a:lnTo>
                  <a:lnTo>
                    <a:pt x="86" y="31"/>
                  </a:lnTo>
                  <a:lnTo>
                    <a:pt x="95" y="4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2" name="Freeform 124"/>
            <p:cNvSpPr>
              <a:spLocks/>
            </p:cNvSpPr>
            <p:nvPr/>
          </p:nvSpPr>
          <p:spPr bwMode="auto">
            <a:xfrm>
              <a:off x="2708" y="2508"/>
              <a:ext cx="223" cy="167"/>
            </a:xfrm>
            <a:custGeom>
              <a:avLst/>
              <a:gdLst/>
              <a:ahLst/>
              <a:cxnLst>
                <a:cxn ang="0">
                  <a:pos x="61" y="33"/>
                </a:cxn>
                <a:cxn ang="0">
                  <a:pos x="58" y="30"/>
                </a:cxn>
                <a:cxn ang="0">
                  <a:pos x="78" y="25"/>
                </a:cxn>
                <a:cxn ang="0">
                  <a:pos x="86" y="14"/>
                </a:cxn>
                <a:cxn ang="0">
                  <a:pos x="97" y="3"/>
                </a:cxn>
                <a:cxn ang="0">
                  <a:pos x="108" y="0"/>
                </a:cxn>
                <a:cxn ang="0">
                  <a:pos x="114" y="8"/>
                </a:cxn>
                <a:cxn ang="0">
                  <a:pos x="119" y="16"/>
                </a:cxn>
                <a:cxn ang="0">
                  <a:pos x="119" y="30"/>
                </a:cxn>
                <a:cxn ang="0">
                  <a:pos x="128" y="33"/>
                </a:cxn>
                <a:cxn ang="0">
                  <a:pos x="131" y="39"/>
                </a:cxn>
                <a:cxn ang="0">
                  <a:pos x="142" y="47"/>
                </a:cxn>
                <a:cxn ang="0">
                  <a:pos x="145" y="53"/>
                </a:cxn>
                <a:cxn ang="0">
                  <a:pos x="156" y="64"/>
                </a:cxn>
                <a:cxn ang="0">
                  <a:pos x="161" y="72"/>
                </a:cxn>
                <a:cxn ang="0">
                  <a:pos x="170" y="80"/>
                </a:cxn>
                <a:cxn ang="0">
                  <a:pos x="170" y="86"/>
                </a:cxn>
                <a:cxn ang="0">
                  <a:pos x="164" y="86"/>
                </a:cxn>
                <a:cxn ang="0">
                  <a:pos x="153" y="83"/>
                </a:cxn>
                <a:cxn ang="0">
                  <a:pos x="145" y="83"/>
                </a:cxn>
                <a:cxn ang="0">
                  <a:pos x="139" y="86"/>
                </a:cxn>
                <a:cxn ang="0">
                  <a:pos x="128" y="86"/>
                </a:cxn>
                <a:cxn ang="0">
                  <a:pos x="117" y="92"/>
                </a:cxn>
                <a:cxn ang="0">
                  <a:pos x="108" y="92"/>
                </a:cxn>
                <a:cxn ang="0">
                  <a:pos x="103" y="100"/>
                </a:cxn>
                <a:cxn ang="0">
                  <a:pos x="92" y="97"/>
                </a:cxn>
                <a:cxn ang="0">
                  <a:pos x="78" y="92"/>
                </a:cxn>
                <a:cxn ang="0">
                  <a:pos x="67" y="86"/>
                </a:cxn>
                <a:cxn ang="0">
                  <a:pos x="56" y="97"/>
                </a:cxn>
                <a:cxn ang="0">
                  <a:pos x="56" y="108"/>
                </a:cxn>
                <a:cxn ang="0">
                  <a:pos x="44" y="108"/>
                </a:cxn>
                <a:cxn ang="0">
                  <a:pos x="36" y="108"/>
                </a:cxn>
                <a:cxn ang="0">
                  <a:pos x="28" y="111"/>
                </a:cxn>
                <a:cxn ang="0">
                  <a:pos x="22" y="128"/>
                </a:cxn>
                <a:cxn ang="0">
                  <a:pos x="19" y="114"/>
                </a:cxn>
                <a:cxn ang="0">
                  <a:pos x="11" y="105"/>
                </a:cxn>
                <a:cxn ang="0">
                  <a:pos x="6" y="94"/>
                </a:cxn>
                <a:cxn ang="0">
                  <a:pos x="0" y="72"/>
                </a:cxn>
                <a:cxn ang="0">
                  <a:pos x="8" y="61"/>
                </a:cxn>
                <a:cxn ang="0">
                  <a:pos x="14" y="50"/>
                </a:cxn>
                <a:cxn ang="0">
                  <a:pos x="25" y="44"/>
                </a:cxn>
                <a:cxn ang="0">
                  <a:pos x="28" y="47"/>
                </a:cxn>
                <a:cxn ang="0">
                  <a:pos x="36" y="44"/>
                </a:cxn>
                <a:cxn ang="0">
                  <a:pos x="53" y="42"/>
                </a:cxn>
                <a:cxn ang="0">
                  <a:pos x="61" y="33"/>
                </a:cxn>
              </a:cxnLst>
              <a:rect l="0" t="0" r="r" b="b"/>
              <a:pathLst>
                <a:path w="170" h="128">
                  <a:moveTo>
                    <a:pt x="61" y="33"/>
                  </a:moveTo>
                  <a:lnTo>
                    <a:pt x="58" y="30"/>
                  </a:lnTo>
                  <a:lnTo>
                    <a:pt x="78" y="25"/>
                  </a:lnTo>
                  <a:lnTo>
                    <a:pt x="86" y="14"/>
                  </a:lnTo>
                  <a:lnTo>
                    <a:pt x="97" y="3"/>
                  </a:lnTo>
                  <a:lnTo>
                    <a:pt x="108" y="0"/>
                  </a:lnTo>
                  <a:lnTo>
                    <a:pt x="114" y="8"/>
                  </a:lnTo>
                  <a:lnTo>
                    <a:pt x="119" y="16"/>
                  </a:lnTo>
                  <a:lnTo>
                    <a:pt x="119" y="30"/>
                  </a:lnTo>
                  <a:lnTo>
                    <a:pt x="128" y="33"/>
                  </a:lnTo>
                  <a:lnTo>
                    <a:pt x="131" y="39"/>
                  </a:lnTo>
                  <a:lnTo>
                    <a:pt x="142" y="47"/>
                  </a:lnTo>
                  <a:lnTo>
                    <a:pt x="145" y="53"/>
                  </a:lnTo>
                  <a:lnTo>
                    <a:pt x="156" y="64"/>
                  </a:lnTo>
                  <a:lnTo>
                    <a:pt x="161" y="72"/>
                  </a:lnTo>
                  <a:lnTo>
                    <a:pt x="170" y="80"/>
                  </a:lnTo>
                  <a:lnTo>
                    <a:pt x="170" y="86"/>
                  </a:lnTo>
                  <a:lnTo>
                    <a:pt x="164" y="86"/>
                  </a:lnTo>
                  <a:lnTo>
                    <a:pt x="153" y="83"/>
                  </a:lnTo>
                  <a:lnTo>
                    <a:pt x="145" y="83"/>
                  </a:lnTo>
                  <a:lnTo>
                    <a:pt x="139" y="86"/>
                  </a:lnTo>
                  <a:lnTo>
                    <a:pt x="128" y="86"/>
                  </a:lnTo>
                  <a:lnTo>
                    <a:pt x="117" y="92"/>
                  </a:lnTo>
                  <a:lnTo>
                    <a:pt x="108" y="92"/>
                  </a:lnTo>
                  <a:lnTo>
                    <a:pt x="103" y="100"/>
                  </a:lnTo>
                  <a:lnTo>
                    <a:pt x="92" y="97"/>
                  </a:lnTo>
                  <a:lnTo>
                    <a:pt x="78" y="92"/>
                  </a:lnTo>
                  <a:lnTo>
                    <a:pt x="67" y="86"/>
                  </a:lnTo>
                  <a:lnTo>
                    <a:pt x="56" y="97"/>
                  </a:lnTo>
                  <a:lnTo>
                    <a:pt x="56" y="108"/>
                  </a:lnTo>
                  <a:lnTo>
                    <a:pt x="44" y="108"/>
                  </a:lnTo>
                  <a:lnTo>
                    <a:pt x="36" y="108"/>
                  </a:lnTo>
                  <a:lnTo>
                    <a:pt x="28" y="111"/>
                  </a:lnTo>
                  <a:lnTo>
                    <a:pt x="22" y="128"/>
                  </a:lnTo>
                  <a:lnTo>
                    <a:pt x="19" y="114"/>
                  </a:lnTo>
                  <a:lnTo>
                    <a:pt x="11" y="105"/>
                  </a:lnTo>
                  <a:lnTo>
                    <a:pt x="6" y="94"/>
                  </a:lnTo>
                  <a:lnTo>
                    <a:pt x="0" y="72"/>
                  </a:lnTo>
                  <a:lnTo>
                    <a:pt x="8" y="61"/>
                  </a:lnTo>
                  <a:lnTo>
                    <a:pt x="14" y="50"/>
                  </a:lnTo>
                  <a:lnTo>
                    <a:pt x="25" y="44"/>
                  </a:lnTo>
                  <a:lnTo>
                    <a:pt x="28" y="47"/>
                  </a:lnTo>
                  <a:lnTo>
                    <a:pt x="36" y="44"/>
                  </a:lnTo>
                  <a:lnTo>
                    <a:pt x="53" y="42"/>
                  </a:lnTo>
                  <a:lnTo>
                    <a:pt x="61" y="3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3" name="Freeform 125"/>
            <p:cNvSpPr>
              <a:spLocks/>
            </p:cNvSpPr>
            <p:nvPr/>
          </p:nvSpPr>
          <p:spPr bwMode="auto">
            <a:xfrm>
              <a:off x="2174" y="2449"/>
              <a:ext cx="48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0" y="11"/>
                </a:cxn>
                <a:cxn ang="0">
                  <a:pos x="9" y="9"/>
                </a:cxn>
                <a:cxn ang="0">
                  <a:pos x="20" y="6"/>
                </a:cxn>
                <a:cxn ang="0">
                  <a:pos x="36" y="9"/>
                </a:cxn>
                <a:cxn ang="0">
                  <a:pos x="34" y="6"/>
                </a:cxn>
                <a:cxn ang="0">
                  <a:pos x="17" y="0"/>
                </a:cxn>
                <a:cxn ang="0">
                  <a:pos x="14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14" y="6"/>
                </a:cxn>
                <a:cxn ang="0">
                  <a:pos x="6" y="9"/>
                </a:cxn>
                <a:cxn ang="0">
                  <a:pos x="0" y="6"/>
                </a:cxn>
              </a:cxnLst>
              <a:rect l="0" t="0" r="r" b="b"/>
              <a:pathLst>
                <a:path w="36" h="11">
                  <a:moveTo>
                    <a:pt x="0" y="6"/>
                  </a:moveTo>
                  <a:lnTo>
                    <a:pt x="0" y="11"/>
                  </a:lnTo>
                  <a:lnTo>
                    <a:pt x="9" y="9"/>
                  </a:lnTo>
                  <a:lnTo>
                    <a:pt x="20" y="6"/>
                  </a:lnTo>
                  <a:lnTo>
                    <a:pt x="36" y="9"/>
                  </a:lnTo>
                  <a:lnTo>
                    <a:pt x="34" y="6"/>
                  </a:lnTo>
                  <a:lnTo>
                    <a:pt x="17" y="0"/>
                  </a:lnTo>
                  <a:lnTo>
                    <a:pt x="14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14" y="6"/>
                  </a:lnTo>
                  <a:lnTo>
                    <a:pt x="6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4" name="Freeform 126"/>
            <p:cNvSpPr>
              <a:spLocks/>
            </p:cNvSpPr>
            <p:nvPr/>
          </p:nvSpPr>
          <p:spPr bwMode="auto">
            <a:xfrm>
              <a:off x="2404" y="2500"/>
              <a:ext cx="78" cy="125"/>
            </a:xfrm>
            <a:custGeom>
              <a:avLst/>
              <a:gdLst/>
              <a:ahLst/>
              <a:cxnLst>
                <a:cxn ang="0">
                  <a:pos x="50" y="81"/>
                </a:cxn>
                <a:cxn ang="0">
                  <a:pos x="42" y="86"/>
                </a:cxn>
                <a:cxn ang="0">
                  <a:pos x="31" y="89"/>
                </a:cxn>
                <a:cxn ang="0">
                  <a:pos x="23" y="92"/>
                </a:cxn>
                <a:cxn ang="0">
                  <a:pos x="14" y="95"/>
                </a:cxn>
                <a:cxn ang="0">
                  <a:pos x="0" y="92"/>
                </a:cxn>
                <a:cxn ang="0">
                  <a:pos x="6" y="89"/>
                </a:cxn>
                <a:cxn ang="0">
                  <a:pos x="3" y="78"/>
                </a:cxn>
                <a:cxn ang="0">
                  <a:pos x="0" y="67"/>
                </a:cxn>
                <a:cxn ang="0">
                  <a:pos x="6" y="56"/>
                </a:cxn>
                <a:cxn ang="0">
                  <a:pos x="9" y="45"/>
                </a:cxn>
                <a:cxn ang="0">
                  <a:pos x="6" y="25"/>
                </a:cxn>
                <a:cxn ang="0">
                  <a:pos x="6" y="14"/>
                </a:cxn>
                <a:cxn ang="0">
                  <a:pos x="6" y="3"/>
                </a:cxn>
                <a:cxn ang="0">
                  <a:pos x="20" y="3"/>
                </a:cxn>
                <a:cxn ang="0">
                  <a:pos x="36" y="3"/>
                </a:cxn>
                <a:cxn ang="0">
                  <a:pos x="39" y="0"/>
                </a:cxn>
                <a:cxn ang="0">
                  <a:pos x="42" y="6"/>
                </a:cxn>
                <a:cxn ang="0">
                  <a:pos x="48" y="20"/>
                </a:cxn>
                <a:cxn ang="0">
                  <a:pos x="48" y="25"/>
                </a:cxn>
                <a:cxn ang="0">
                  <a:pos x="48" y="36"/>
                </a:cxn>
                <a:cxn ang="0">
                  <a:pos x="50" y="45"/>
                </a:cxn>
                <a:cxn ang="0">
                  <a:pos x="50" y="59"/>
                </a:cxn>
                <a:cxn ang="0">
                  <a:pos x="50" y="70"/>
                </a:cxn>
                <a:cxn ang="0">
                  <a:pos x="59" y="75"/>
                </a:cxn>
                <a:cxn ang="0">
                  <a:pos x="50" y="81"/>
                </a:cxn>
                <a:cxn ang="0">
                  <a:pos x="45" y="78"/>
                </a:cxn>
                <a:cxn ang="0">
                  <a:pos x="50" y="81"/>
                </a:cxn>
              </a:cxnLst>
              <a:rect l="0" t="0" r="r" b="b"/>
              <a:pathLst>
                <a:path w="59" h="95">
                  <a:moveTo>
                    <a:pt x="50" y="81"/>
                  </a:moveTo>
                  <a:lnTo>
                    <a:pt x="42" y="86"/>
                  </a:lnTo>
                  <a:lnTo>
                    <a:pt x="31" y="89"/>
                  </a:lnTo>
                  <a:lnTo>
                    <a:pt x="23" y="92"/>
                  </a:lnTo>
                  <a:lnTo>
                    <a:pt x="14" y="95"/>
                  </a:lnTo>
                  <a:lnTo>
                    <a:pt x="0" y="92"/>
                  </a:lnTo>
                  <a:lnTo>
                    <a:pt x="6" y="89"/>
                  </a:lnTo>
                  <a:lnTo>
                    <a:pt x="3" y="78"/>
                  </a:lnTo>
                  <a:lnTo>
                    <a:pt x="0" y="67"/>
                  </a:lnTo>
                  <a:lnTo>
                    <a:pt x="6" y="56"/>
                  </a:lnTo>
                  <a:lnTo>
                    <a:pt x="9" y="45"/>
                  </a:lnTo>
                  <a:lnTo>
                    <a:pt x="6" y="25"/>
                  </a:lnTo>
                  <a:lnTo>
                    <a:pt x="6" y="14"/>
                  </a:lnTo>
                  <a:lnTo>
                    <a:pt x="6" y="3"/>
                  </a:lnTo>
                  <a:lnTo>
                    <a:pt x="20" y="3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42" y="6"/>
                  </a:lnTo>
                  <a:lnTo>
                    <a:pt x="48" y="20"/>
                  </a:lnTo>
                  <a:lnTo>
                    <a:pt x="48" y="25"/>
                  </a:lnTo>
                  <a:lnTo>
                    <a:pt x="48" y="36"/>
                  </a:lnTo>
                  <a:lnTo>
                    <a:pt x="50" y="45"/>
                  </a:lnTo>
                  <a:lnTo>
                    <a:pt x="50" y="59"/>
                  </a:lnTo>
                  <a:lnTo>
                    <a:pt x="50" y="70"/>
                  </a:lnTo>
                  <a:lnTo>
                    <a:pt x="59" y="75"/>
                  </a:lnTo>
                  <a:lnTo>
                    <a:pt x="50" y="81"/>
                  </a:lnTo>
                  <a:lnTo>
                    <a:pt x="45" y="78"/>
                  </a:lnTo>
                  <a:lnTo>
                    <a:pt x="50" y="8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5" name="Freeform 127"/>
            <p:cNvSpPr>
              <a:spLocks/>
            </p:cNvSpPr>
            <p:nvPr/>
          </p:nvSpPr>
          <p:spPr bwMode="auto">
            <a:xfrm>
              <a:off x="2201" y="2471"/>
              <a:ext cx="127" cy="107"/>
            </a:xfrm>
            <a:custGeom>
              <a:avLst/>
              <a:gdLst/>
              <a:ahLst/>
              <a:cxnLst>
                <a:cxn ang="0">
                  <a:pos x="86" y="19"/>
                </a:cxn>
                <a:cxn ang="0">
                  <a:pos x="86" y="25"/>
                </a:cxn>
                <a:cxn ang="0">
                  <a:pos x="94" y="39"/>
                </a:cxn>
                <a:cxn ang="0">
                  <a:pos x="91" y="50"/>
                </a:cxn>
                <a:cxn ang="0">
                  <a:pos x="94" y="53"/>
                </a:cxn>
                <a:cxn ang="0">
                  <a:pos x="94" y="56"/>
                </a:cxn>
                <a:cxn ang="0">
                  <a:pos x="97" y="61"/>
                </a:cxn>
                <a:cxn ang="0">
                  <a:pos x="94" y="64"/>
                </a:cxn>
                <a:cxn ang="0">
                  <a:pos x="89" y="64"/>
                </a:cxn>
                <a:cxn ang="0">
                  <a:pos x="91" y="70"/>
                </a:cxn>
                <a:cxn ang="0">
                  <a:pos x="89" y="75"/>
                </a:cxn>
                <a:cxn ang="0">
                  <a:pos x="86" y="78"/>
                </a:cxn>
                <a:cxn ang="0">
                  <a:pos x="83" y="78"/>
                </a:cxn>
                <a:cxn ang="0">
                  <a:pos x="77" y="81"/>
                </a:cxn>
                <a:cxn ang="0">
                  <a:pos x="75" y="78"/>
                </a:cxn>
                <a:cxn ang="0">
                  <a:pos x="69" y="64"/>
                </a:cxn>
                <a:cxn ang="0">
                  <a:pos x="64" y="64"/>
                </a:cxn>
                <a:cxn ang="0">
                  <a:pos x="58" y="64"/>
                </a:cxn>
                <a:cxn ang="0">
                  <a:pos x="58" y="56"/>
                </a:cxn>
                <a:cxn ang="0">
                  <a:pos x="50" y="42"/>
                </a:cxn>
                <a:cxn ang="0">
                  <a:pos x="33" y="44"/>
                </a:cxn>
                <a:cxn ang="0">
                  <a:pos x="22" y="56"/>
                </a:cxn>
                <a:cxn ang="0">
                  <a:pos x="22" y="50"/>
                </a:cxn>
                <a:cxn ang="0">
                  <a:pos x="19" y="47"/>
                </a:cxn>
                <a:cxn ang="0">
                  <a:pos x="16" y="42"/>
                </a:cxn>
                <a:cxn ang="0">
                  <a:pos x="14" y="39"/>
                </a:cxn>
                <a:cxn ang="0">
                  <a:pos x="5" y="31"/>
                </a:cxn>
                <a:cxn ang="0">
                  <a:pos x="5" y="28"/>
                </a:cxn>
                <a:cxn ang="0">
                  <a:pos x="5" y="31"/>
                </a:cxn>
                <a:cxn ang="0">
                  <a:pos x="2" y="25"/>
                </a:cxn>
                <a:cxn ang="0">
                  <a:pos x="0" y="28"/>
                </a:cxn>
                <a:cxn ang="0">
                  <a:pos x="0" y="25"/>
                </a:cxn>
                <a:cxn ang="0">
                  <a:pos x="5" y="19"/>
                </a:cxn>
                <a:cxn ang="0">
                  <a:pos x="16" y="17"/>
                </a:cxn>
                <a:cxn ang="0">
                  <a:pos x="16" y="8"/>
                </a:cxn>
                <a:cxn ang="0">
                  <a:pos x="19" y="0"/>
                </a:cxn>
                <a:cxn ang="0">
                  <a:pos x="30" y="3"/>
                </a:cxn>
                <a:cxn ang="0">
                  <a:pos x="50" y="6"/>
                </a:cxn>
                <a:cxn ang="0">
                  <a:pos x="47" y="8"/>
                </a:cxn>
                <a:cxn ang="0">
                  <a:pos x="55" y="8"/>
                </a:cxn>
                <a:cxn ang="0">
                  <a:pos x="58" y="11"/>
                </a:cxn>
                <a:cxn ang="0">
                  <a:pos x="66" y="8"/>
                </a:cxn>
                <a:cxn ang="0">
                  <a:pos x="75" y="6"/>
                </a:cxn>
                <a:cxn ang="0">
                  <a:pos x="77" y="3"/>
                </a:cxn>
                <a:cxn ang="0">
                  <a:pos x="83" y="17"/>
                </a:cxn>
                <a:cxn ang="0">
                  <a:pos x="86" y="19"/>
                </a:cxn>
              </a:cxnLst>
              <a:rect l="0" t="0" r="r" b="b"/>
              <a:pathLst>
                <a:path w="97" h="81">
                  <a:moveTo>
                    <a:pt x="86" y="19"/>
                  </a:moveTo>
                  <a:lnTo>
                    <a:pt x="86" y="25"/>
                  </a:lnTo>
                  <a:lnTo>
                    <a:pt x="94" y="39"/>
                  </a:lnTo>
                  <a:lnTo>
                    <a:pt x="91" y="50"/>
                  </a:lnTo>
                  <a:lnTo>
                    <a:pt x="94" y="53"/>
                  </a:lnTo>
                  <a:lnTo>
                    <a:pt x="94" y="56"/>
                  </a:lnTo>
                  <a:lnTo>
                    <a:pt x="97" y="61"/>
                  </a:lnTo>
                  <a:lnTo>
                    <a:pt x="94" y="64"/>
                  </a:lnTo>
                  <a:lnTo>
                    <a:pt x="89" y="64"/>
                  </a:lnTo>
                  <a:lnTo>
                    <a:pt x="91" y="70"/>
                  </a:lnTo>
                  <a:lnTo>
                    <a:pt x="89" y="75"/>
                  </a:lnTo>
                  <a:lnTo>
                    <a:pt x="86" y="78"/>
                  </a:lnTo>
                  <a:lnTo>
                    <a:pt x="83" y="78"/>
                  </a:lnTo>
                  <a:lnTo>
                    <a:pt x="77" y="81"/>
                  </a:lnTo>
                  <a:lnTo>
                    <a:pt x="75" y="78"/>
                  </a:lnTo>
                  <a:lnTo>
                    <a:pt x="69" y="64"/>
                  </a:lnTo>
                  <a:lnTo>
                    <a:pt x="64" y="64"/>
                  </a:lnTo>
                  <a:lnTo>
                    <a:pt x="58" y="64"/>
                  </a:lnTo>
                  <a:lnTo>
                    <a:pt x="58" y="56"/>
                  </a:lnTo>
                  <a:lnTo>
                    <a:pt x="50" y="42"/>
                  </a:lnTo>
                  <a:lnTo>
                    <a:pt x="33" y="44"/>
                  </a:lnTo>
                  <a:lnTo>
                    <a:pt x="22" y="56"/>
                  </a:lnTo>
                  <a:lnTo>
                    <a:pt x="22" y="50"/>
                  </a:lnTo>
                  <a:lnTo>
                    <a:pt x="19" y="47"/>
                  </a:lnTo>
                  <a:lnTo>
                    <a:pt x="16" y="42"/>
                  </a:lnTo>
                  <a:lnTo>
                    <a:pt x="14" y="39"/>
                  </a:lnTo>
                  <a:lnTo>
                    <a:pt x="5" y="31"/>
                  </a:lnTo>
                  <a:lnTo>
                    <a:pt x="5" y="28"/>
                  </a:lnTo>
                  <a:lnTo>
                    <a:pt x="5" y="31"/>
                  </a:lnTo>
                  <a:lnTo>
                    <a:pt x="2" y="25"/>
                  </a:lnTo>
                  <a:lnTo>
                    <a:pt x="0" y="28"/>
                  </a:lnTo>
                  <a:lnTo>
                    <a:pt x="0" y="25"/>
                  </a:lnTo>
                  <a:lnTo>
                    <a:pt x="5" y="19"/>
                  </a:lnTo>
                  <a:lnTo>
                    <a:pt x="16" y="17"/>
                  </a:lnTo>
                  <a:lnTo>
                    <a:pt x="16" y="8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50" y="6"/>
                  </a:lnTo>
                  <a:lnTo>
                    <a:pt x="47" y="8"/>
                  </a:lnTo>
                  <a:lnTo>
                    <a:pt x="55" y="8"/>
                  </a:lnTo>
                  <a:lnTo>
                    <a:pt x="58" y="11"/>
                  </a:lnTo>
                  <a:lnTo>
                    <a:pt x="66" y="8"/>
                  </a:lnTo>
                  <a:lnTo>
                    <a:pt x="75" y="6"/>
                  </a:lnTo>
                  <a:lnTo>
                    <a:pt x="77" y="3"/>
                  </a:lnTo>
                  <a:lnTo>
                    <a:pt x="83" y="17"/>
                  </a:lnTo>
                  <a:lnTo>
                    <a:pt x="86" y="1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6" name="Freeform 128"/>
            <p:cNvSpPr>
              <a:spLocks/>
            </p:cNvSpPr>
            <p:nvPr/>
          </p:nvSpPr>
          <p:spPr bwMode="auto">
            <a:xfrm>
              <a:off x="2174" y="2471"/>
              <a:ext cx="52" cy="32"/>
            </a:xfrm>
            <a:custGeom>
              <a:avLst/>
              <a:gdLst/>
              <a:ahLst/>
              <a:cxnLst>
                <a:cxn ang="0">
                  <a:pos x="20" y="17"/>
                </a:cxn>
                <a:cxn ang="0">
                  <a:pos x="17" y="19"/>
                </a:cxn>
                <a:cxn ang="0">
                  <a:pos x="20" y="25"/>
                </a:cxn>
                <a:cxn ang="0">
                  <a:pos x="25" y="19"/>
                </a:cxn>
                <a:cxn ang="0">
                  <a:pos x="36" y="17"/>
                </a:cxn>
                <a:cxn ang="0">
                  <a:pos x="36" y="8"/>
                </a:cxn>
                <a:cxn ang="0">
                  <a:pos x="39" y="0"/>
                </a:cxn>
                <a:cxn ang="0">
                  <a:pos x="28" y="3"/>
                </a:cxn>
                <a:cxn ang="0">
                  <a:pos x="17" y="3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3" y="8"/>
                </a:cxn>
                <a:cxn ang="0">
                  <a:pos x="11" y="11"/>
                </a:cxn>
                <a:cxn ang="0">
                  <a:pos x="9" y="11"/>
                </a:cxn>
                <a:cxn ang="0">
                  <a:pos x="20" y="11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20" y="17"/>
                </a:cxn>
              </a:cxnLst>
              <a:rect l="0" t="0" r="r" b="b"/>
              <a:pathLst>
                <a:path w="39" h="25">
                  <a:moveTo>
                    <a:pt x="20" y="17"/>
                  </a:moveTo>
                  <a:lnTo>
                    <a:pt x="17" y="19"/>
                  </a:lnTo>
                  <a:lnTo>
                    <a:pt x="20" y="25"/>
                  </a:lnTo>
                  <a:lnTo>
                    <a:pt x="25" y="19"/>
                  </a:lnTo>
                  <a:lnTo>
                    <a:pt x="36" y="17"/>
                  </a:lnTo>
                  <a:lnTo>
                    <a:pt x="36" y="8"/>
                  </a:lnTo>
                  <a:lnTo>
                    <a:pt x="39" y="0"/>
                  </a:lnTo>
                  <a:lnTo>
                    <a:pt x="28" y="3"/>
                  </a:lnTo>
                  <a:lnTo>
                    <a:pt x="17" y="3"/>
                  </a:lnTo>
                  <a:lnTo>
                    <a:pt x="0" y="6"/>
                  </a:lnTo>
                  <a:lnTo>
                    <a:pt x="6" y="6"/>
                  </a:lnTo>
                  <a:lnTo>
                    <a:pt x="3" y="8"/>
                  </a:lnTo>
                  <a:lnTo>
                    <a:pt x="11" y="11"/>
                  </a:lnTo>
                  <a:lnTo>
                    <a:pt x="9" y="11"/>
                  </a:lnTo>
                  <a:lnTo>
                    <a:pt x="20" y="11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20" y="1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7" name="Freeform 129"/>
            <p:cNvSpPr>
              <a:spLocks/>
            </p:cNvSpPr>
            <p:nvPr/>
          </p:nvSpPr>
          <p:spPr bwMode="auto">
            <a:xfrm>
              <a:off x="2314" y="2512"/>
              <a:ext cx="102" cy="124"/>
            </a:xfrm>
            <a:custGeom>
              <a:avLst/>
              <a:gdLst/>
              <a:ahLst/>
              <a:cxnLst>
                <a:cxn ang="0">
                  <a:pos x="44" y="5"/>
                </a:cxn>
                <a:cxn ang="0">
                  <a:pos x="39" y="2"/>
                </a:cxn>
                <a:cxn ang="0">
                  <a:pos x="30" y="5"/>
                </a:cxn>
                <a:cxn ang="0">
                  <a:pos x="28" y="0"/>
                </a:cxn>
                <a:cxn ang="0">
                  <a:pos x="25" y="2"/>
                </a:cxn>
                <a:cxn ang="0">
                  <a:pos x="17" y="5"/>
                </a:cxn>
                <a:cxn ang="0">
                  <a:pos x="11" y="5"/>
                </a:cxn>
                <a:cxn ang="0">
                  <a:pos x="8" y="8"/>
                </a:cxn>
                <a:cxn ang="0">
                  <a:pos x="5" y="19"/>
                </a:cxn>
                <a:cxn ang="0">
                  <a:pos x="8" y="22"/>
                </a:cxn>
                <a:cxn ang="0">
                  <a:pos x="8" y="25"/>
                </a:cxn>
                <a:cxn ang="0">
                  <a:pos x="11" y="30"/>
                </a:cxn>
                <a:cxn ang="0">
                  <a:pos x="8" y="33"/>
                </a:cxn>
                <a:cxn ang="0">
                  <a:pos x="3" y="33"/>
                </a:cxn>
                <a:cxn ang="0">
                  <a:pos x="5" y="39"/>
                </a:cxn>
                <a:cxn ang="0">
                  <a:pos x="3" y="44"/>
                </a:cxn>
                <a:cxn ang="0">
                  <a:pos x="0" y="47"/>
                </a:cxn>
                <a:cxn ang="0">
                  <a:pos x="0" y="58"/>
                </a:cxn>
                <a:cxn ang="0">
                  <a:pos x="0" y="61"/>
                </a:cxn>
                <a:cxn ang="0">
                  <a:pos x="8" y="69"/>
                </a:cxn>
                <a:cxn ang="0">
                  <a:pos x="14" y="75"/>
                </a:cxn>
                <a:cxn ang="0">
                  <a:pos x="14" y="94"/>
                </a:cxn>
                <a:cxn ang="0">
                  <a:pos x="28" y="89"/>
                </a:cxn>
                <a:cxn ang="0">
                  <a:pos x="44" y="83"/>
                </a:cxn>
                <a:cxn ang="0">
                  <a:pos x="42" y="80"/>
                </a:cxn>
                <a:cxn ang="0">
                  <a:pos x="58" y="80"/>
                </a:cxn>
                <a:cxn ang="0">
                  <a:pos x="50" y="80"/>
                </a:cxn>
                <a:cxn ang="0">
                  <a:pos x="61" y="80"/>
                </a:cxn>
                <a:cxn ang="0">
                  <a:pos x="69" y="80"/>
                </a:cxn>
                <a:cxn ang="0">
                  <a:pos x="69" y="83"/>
                </a:cxn>
                <a:cxn ang="0">
                  <a:pos x="75" y="80"/>
                </a:cxn>
                <a:cxn ang="0">
                  <a:pos x="72" y="69"/>
                </a:cxn>
                <a:cxn ang="0">
                  <a:pos x="69" y="58"/>
                </a:cxn>
                <a:cxn ang="0">
                  <a:pos x="75" y="47"/>
                </a:cxn>
                <a:cxn ang="0">
                  <a:pos x="78" y="36"/>
                </a:cxn>
                <a:cxn ang="0">
                  <a:pos x="75" y="16"/>
                </a:cxn>
                <a:cxn ang="0">
                  <a:pos x="64" y="11"/>
                </a:cxn>
                <a:cxn ang="0">
                  <a:pos x="53" y="13"/>
                </a:cxn>
                <a:cxn ang="0">
                  <a:pos x="44" y="5"/>
                </a:cxn>
              </a:cxnLst>
              <a:rect l="0" t="0" r="r" b="b"/>
              <a:pathLst>
                <a:path w="78" h="94">
                  <a:moveTo>
                    <a:pt x="44" y="5"/>
                  </a:moveTo>
                  <a:lnTo>
                    <a:pt x="39" y="2"/>
                  </a:lnTo>
                  <a:lnTo>
                    <a:pt x="30" y="5"/>
                  </a:lnTo>
                  <a:lnTo>
                    <a:pt x="28" y="0"/>
                  </a:lnTo>
                  <a:lnTo>
                    <a:pt x="25" y="2"/>
                  </a:lnTo>
                  <a:lnTo>
                    <a:pt x="17" y="5"/>
                  </a:lnTo>
                  <a:lnTo>
                    <a:pt x="11" y="5"/>
                  </a:lnTo>
                  <a:lnTo>
                    <a:pt x="8" y="8"/>
                  </a:lnTo>
                  <a:lnTo>
                    <a:pt x="5" y="19"/>
                  </a:lnTo>
                  <a:lnTo>
                    <a:pt x="8" y="22"/>
                  </a:lnTo>
                  <a:lnTo>
                    <a:pt x="8" y="25"/>
                  </a:lnTo>
                  <a:lnTo>
                    <a:pt x="11" y="30"/>
                  </a:lnTo>
                  <a:lnTo>
                    <a:pt x="8" y="33"/>
                  </a:lnTo>
                  <a:lnTo>
                    <a:pt x="3" y="33"/>
                  </a:lnTo>
                  <a:lnTo>
                    <a:pt x="5" y="39"/>
                  </a:lnTo>
                  <a:lnTo>
                    <a:pt x="3" y="44"/>
                  </a:lnTo>
                  <a:lnTo>
                    <a:pt x="0" y="47"/>
                  </a:lnTo>
                  <a:lnTo>
                    <a:pt x="0" y="58"/>
                  </a:lnTo>
                  <a:lnTo>
                    <a:pt x="0" y="61"/>
                  </a:lnTo>
                  <a:lnTo>
                    <a:pt x="8" y="69"/>
                  </a:lnTo>
                  <a:lnTo>
                    <a:pt x="14" y="75"/>
                  </a:lnTo>
                  <a:lnTo>
                    <a:pt x="14" y="94"/>
                  </a:lnTo>
                  <a:lnTo>
                    <a:pt x="28" y="89"/>
                  </a:lnTo>
                  <a:lnTo>
                    <a:pt x="44" y="83"/>
                  </a:lnTo>
                  <a:lnTo>
                    <a:pt x="42" y="80"/>
                  </a:lnTo>
                  <a:lnTo>
                    <a:pt x="58" y="80"/>
                  </a:lnTo>
                  <a:lnTo>
                    <a:pt x="50" y="80"/>
                  </a:lnTo>
                  <a:lnTo>
                    <a:pt x="61" y="80"/>
                  </a:lnTo>
                  <a:lnTo>
                    <a:pt x="69" y="80"/>
                  </a:lnTo>
                  <a:lnTo>
                    <a:pt x="69" y="83"/>
                  </a:lnTo>
                  <a:lnTo>
                    <a:pt x="75" y="80"/>
                  </a:lnTo>
                  <a:lnTo>
                    <a:pt x="72" y="69"/>
                  </a:lnTo>
                  <a:lnTo>
                    <a:pt x="69" y="58"/>
                  </a:lnTo>
                  <a:lnTo>
                    <a:pt x="75" y="47"/>
                  </a:lnTo>
                  <a:lnTo>
                    <a:pt x="78" y="36"/>
                  </a:lnTo>
                  <a:lnTo>
                    <a:pt x="75" y="16"/>
                  </a:lnTo>
                  <a:lnTo>
                    <a:pt x="64" y="11"/>
                  </a:lnTo>
                  <a:lnTo>
                    <a:pt x="53" y="13"/>
                  </a:lnTo>
                  <a:lnTo>
                    <a:pt x="44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8" name="Freeform 130"/>
            <p:cNvSpPr>
              <a:spLocks/>
            </p:cNvSpPr>
            <p:nvPr/>
          </p:nvSpPr>
          <p:spPr bwMode="auto">
            <a:xfrm>
              <a:off x="2229" y="2526"/>
              <a:ext cx="56" cy="58"/>
            </a:xfrm>
            <a:custGeom>
              <a:avLst/>
              <a:gdLst/>
              <a:ahLst/>
              <a:cxnLst>
                <a:cxn ang="0">
                  <a:pos x="42" y="22"/>
                </a:cxn>
                <a:cxn ang="0">
                  <a:pos x="33" y="30"/>
                </a:cxn>
                <a:cxn ang="0">
                  <a:pos x="28" y="39"/>
                </a:cxn>
                <a:cxn ang="0">
                  <a:pos x="25" y="44"/>
                </a:cxn>
                <a:cxn ang="0">
                  <a:pos x="11" y="39"/>
                </a:cxn>
                <a:cxn ang="0">
                  <a:pos x="14" y="36"/>
                </a:cxn>
                <a:cxn ang="0">
                  <a:pos x="11" y="33"/>
                </a:cxn>
                <a:cxn ang="0">
                  <a:pos x="3" y="22"/>
                </a:cxn>
                <a:cxn ang="0">
                  <a:pos x="5" y="19"/>
                </a:cxn>
                <a:cxn ang="0">
                  <a:pos x="3" y="19"/>
                </a:cxn>
                <a:cxn ang="0">
                  <a:pos x="5" y="16"/>
                </a:cxn>
                <a:cxn ang="0">
                  <a:pos x="0" y="14"/>
                </a:cxn>
                <a:cxn ang="0">
                  <a:pos x="11" y="2"/>
                </a:cxn>
                <a:cxn ang="0">
                  <a:pos x="28" y="0"/>
                </a:cxn>
                <a:cxn ang="0">
                  <a:pos x="36" y="14"/>
                </a:cxn>
                <a:cxn ang="0">
                  <a:pos x="36" y="22"/>
                </a:cxn>
                <a:cxn ang="0">
                  <a:pos x="42" y="22"/>
                </a:cxn>
              </a:cxnLst>
              <a:rect l="0" t="0" r="r" b="b"/>
              <a:pathLst>
                <a:path w="42" h="44">
                  <a:moveTo>
                    <a:pt x="42" y="22"/>
                  </a:moveTo>
                  <a:lnTo>
                    <a:pt x="33" y="30"/>
                  </a:lnTo>
                  <a:lnTo>
                    <a:pt x="28" y="39"/>
                  </a:lnTo>
                  <a:lnTo>
                    <a:pt x="25" y="44"/>
                  </a:lnTo>
                  <a:lnTo>
                    <a:pt x="11" y="39"/>
                  </a:lnTo>
                  <a:lnTo>
                    <a:pt x="14" y="36"/>
                  </a:lnTo>
                  <a:lnTo>
                    <a:pt x="11" y="33"/>
                  </a:lnTo>
                  <a:lnTo>
                    <a:pt x="3" y="22"/>
                  </a:lnTo>
                  <a:lnTo>
                    <a:pt x="5" y="19"/>
                  </a:lnTo>
                  <a:lnTo>
                    <a:pt x="3" y="19"/>
                  </a:lnTo>
                  <a:lnTo>
                    <a:pt x="5" y="16"/>
                  </a:lnTo>
                  <a:lnTo>
                    <a:pt x="0" y="14"/>
                  </a:lnTo>
                  <a:lnTo>
                    <a:pt x="11" y="2"/>
                  </a:lnTo>
                  <a:lnTo>
                    <a:pt x="28" y="0"/>
                  </a:lnTo>
                  <a:lnTo>
                    <a:pt x="36" y="14"/>
                  </a:lnTo>
                  <a:lnTo>
                    <a:pt x="36" y="22"/>
                  </a:lnTo>
                  <a:lnTo>
                    <a:pt x="42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59" name="Freeform 131"/>
            <p:cNvSpPr>
              <a:spLocks/>
            </p:cNvSpPr>
            <p:nvPr/>
          </p:nvSpPr>
          <p:spPr bwMode="auto">
            <a:xfrm>
              <a:off x="2456" y="2500"/>
              <a:ext cx="32" cy="98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9" y="20"/>
                </a:cxn>
                <a:cxn ang="0">
                  <a:pos x="9" y="25"/>
                </a:cxn>
                <a:cxn ang="0">
                  <a:pos x="9" y="36"/>
                </a:cxn>
                <a:cxn ang="0">
                  <a:pos x="11" y="45"/>
                </a:cxn>
                <a:cxn ang="0">
                  <a:pos x="11" y="59"/>
                </a:cxn>
                <a:cxn ang="0">
                  <a:pos x="11" y="70"/>
                </a:cxn>
                <a:cxn ang="0">
                  <a:pos x="20" y="75"/>
                </a:cxn>
                <a:cxn ang="0">
                  <a:pos x="25" y="75"/>
                </a:cxn>
                <a:cxn ang="0">
                  <a:pos x="25" y="64"/>
                </a:cxn>
                <a:cxn ang="0">
                  <a:pos x="22" y="53"/>
                </a:cxn>
                <a:cxn ang="0">
                  <a:pos x="22" y="42"/>
                </a:cxn>
                <a:cxn ang="0">
                  <a:pos x="22" y="31"/>
                </a:cxn>
                <a:cxn ang="0">
                  <a:pos x="20" y="20"/>
                </a:cxn>
                <a:cxn ang="0">
                  <a:pos x="14" y="9"/>
                </a:cxn>
                <a:cxn ang="0">
                  <a:pos x="14" y="3"/>
                </a:cxn>
                <a:cxn ang="0">
                  <a:pos x="11" y="3"/>
                </a:cxn>
              </a:cxnLst>
              <a:rect l="0" t="0" r="r" b="b"/>
              <a:pathLst>
                <a:path w="25" h="75">
                  <a:moveTo>
                    <a:pt x="11" y="3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9" y="20"/>
                  </a:lnTo>
                  <a:lnTo>
                    <a:pt x="9" y="25"/>
                  </a:lnTo>
                  <a:lnTo>
                    <a:pt x="9" y="36"/>
                  </a:lnTo>
                  <a:lnTo>
                    <a:pt x="11" y="45"/>
                  </a:lnTo>
                  <a:lnTo>
                    <a:pt x="11" y="59"/>
                  </a:lnTo>
                  <a:lnTo>
                    <a:pt x="11" y="70"/>
                  </a:lnTo>
                  <a:lnTo>
                    <a:pt x="20" y="75"/>
                  </a:lnTo>
                  <a:lnTo>
                    <a:pt x="25" y="75"/>
                  </a:lnTo>
                  <a:lnTo>
                    <a:pt x="25" y="64"/>
                  </a:lnTo>
                  <a:lnTo>
                    <a:pt x="22" y="53"/>
                  </a:lnTo>
                  <a:lnTo>
                    <a:pt x="22" y="42"/>
                  </a:lnTo>
                  <a:lnTo>
                    <a:pt x="22" y="31"/>
                  </a:lnTo>
                  <a:lnTo>
                    <a:pt x="20" y="20"/>
                  </a:lnTo>
                  <a:lnTo>
                    <a:pt x="14" y="9"/>
                  </a:lnTo>
                  <a:lnTo>
                    <a:pt x="14" y="3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0" name="Freeform 132"/>
            <p:cNvSpPr>
              <a:spLocks/>
            </p:cNvSpPr>
            <p:nvPr/>
          </p:nvSpPr>
          <p:spPr bwMode="auto">
            <a:xfrm>
              <a:off x="2314" y="2000"/>
              <a:ext cx="346" cy="34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4" y="150"/>
                </a:cxn>
                <a:cxn ang="0">
                  <a:pos x="39" y="166"/>
                </a:cxn>
                <a:cxn ang="0">
                  <a:pos x="58" y="183"/>
                </a:cxn>
                <a:cxn ang="0">
                  <a:pos x="78" y="197"/>
                </a:cxn>
                <a:cxn ang="0">
                  <a:pos x="97" y="211"/>
                </a:cxn>
                <a:cxn ang="0">
                  <a:pos x="117" y="227"/>
                </a:cxn>
                <a:cxn ang="0">
                  <a:pos x="125" y="239"/>
                </a:cxn>
                <a:cxn ang="0">
                  <a:pos x="150" y="252"/>
                </a:cxn>
                <a:cxn ang="0">
                  <a:pos x="167" y="264"/>
                </a:cxn>
                <a:cxn ang="0">
                  <a:pos x="186" y="258"/>
                </a:cxn>
                <a:cxn ang="0">
                  <a:pos x="208" y="239"/>
                </a:cxn>
                <a:cxn ang="0">
                  <a:pos x="236" y="216"/>
                </a:cxn>
                <a:cxn ang="0">
                  <a:pos x="264" y="197"/>
                </a:cxn>
                <a:cxn ang="0">
                  <a:pos x="244" y="183"/>
                </a:cxn>
                <a:cxn ang="0">
                  <a:pos x="231" y="158"/>
                </a:cxn>
                <a:cxn ang="0">
                  <a:pos x="236" y="136"/>
                </a:cxn>
                <a:cxn ang="0">
                  <a:pos x="231" y="102"/>
                </a:cxn>
                <a:cxn ang="0">
                  <a:pos x="228" y="83"/>
                </a:cxn>
                <a:cxn ang="0">
                  <a:pos x="214" y="61"/>
                </a:cxn>
                <a:cxn ang="0">
                  <a:pos x="211" y="33"/>
                </a:cxn>
                <a:cxn ang="0">
                  <a:pos x="214" y="2"/>
                </a:cxn>
                <a:cxn ang="0">
                  <a:pos x="197" y="0"/>
                </a:cxn>
                <a:cxn ang="0">
                  <a:pos x="175" y="2"/>
                </a:cxn>
                <a:cxn ang="0">
                  <a:pos x="147" y="2"/>
                </a:cxn>
                <a:cxn ang="0">
                  <a:pos x="114" y="11"/>
                </a:cxn>
                <a:cxn ang="0">
                  <a:pos x="94" y="19"/>
                </a:cxn>
                <a:cxn ang="0">
                  <a:pos x="86" y="30"/>
                </a:cxn>
                <a:cxn ang="0">
                  <a:pos x="92" y="52"/>
                </a:cxn>
                <a:cxn ang="0">
                  <a:pos x="94" y="69"/>
                </a:cxn>
                <a:cxn ang="0">
                  <a:pos x="64" y="75"/>
                </a:cxn>
                <a:cxn ang="0">
                  <a:pos x="55" y="91"/>
                </a:cxn>
                <a:cxn ang="0">
                  <a:pos x="36" y="102"/>
                </a:cxn>
                <a:cxn ang="0">
                  <a:pos x="14" y="113"/>
                </a:cxn>
              </a:cxnLst>
              <a:rect l="0" t="0" r="r" b="b"/>
              <a:pathLst>
                <a:path w="264" h="264">
                  <a:moveTo>
                    <a:pt x="3" y="119"/>
                  </a:moveTo>
                  <a:lnTo>
                    <a:pt x="0" y="136"/>
                  </a:lnTo>
                  <a:lnTo>
                    <a:pt x="0" y="141"/>
                  </a:lnTo>
                  <a:lnTo>
                    <a:pt x="14" y="150"/>
                  </a:lnTo>
                  <a:lnTo>
                    <a:pt x="25" y="158"/>
                  </a:lnTo>
                  <a:lnTo>
                    <a:pt x="39" y="166"/>
                  </a:lnTo>
                  <a:lnTo>
                    <a:pt x="50" y="175"/>
                  </a:lnTo>
                  <a:lnTo>
                    <a:pt x="58" y="183"/>
                  </a:lnTo>
                  <a:lnTo>
                    <a:pt x="69" y="191"/>
                  </a:lnTo>
                  <a:lnTo>
                    <a:pt x="78" y="197"/>
                  </a:lnTo>
                  <a:lnTo>
                    <a:pt x="89" y="205"/>
                  </a:lnTo>
                  <a:lnTo>
                    <a:pt x="97" y="211"/>
                  </a:lnTo>
                  <a:lnTo>
                    <a:pt x="105" y="219"/>
                  </a:lnTo>
                  <a:lnTo>
                    <a:pt x="117" y="227"/>
                  </a:lnTo>
                  <a:lnTo>
                    <a:pt x="125" y="233"/>
                  </a:lnTo>
                  <a:lnTo>
                    <a:pt x="125" y="239"/>
                  </a:lnTo>
                  <a:lnTo>
                    <a:pt x="133" y="244"/>
                  </a:lnTo>
                  <a:lnTo>
                    <a:pt x="150" y="252"/>
                  </a:lnTo>
                  <a:lnTo>
                    <a:pt x="150" y="264"/>
                  </a:lnTo>
                  <a:lnTo>
                    <a:pt x="167" y="264"/>
                  </a:lnTo>
                  <a:lnTo>
                    <a:pt x="175" y="261"/>
                  </a:lnTo>
                  <a:lnTo>
                    <a:pt x="186" y="258"/>
                  </a:lnTo>
                  <a:lnTo>
                    <a:pt x="197" y="247"/>
                  </a:lnTo>
                  <a:lnTo>
                    <a:pt x="208" y="239"/>
                  </a:lnTo>
                  <a:lnTo>
                    <a:pt x="222" y="227"/>
                  </a:lnTo>
                  <a:lnTo>
                    <a:pt x="236" y="216"/>
                  </a:lnTo>
                  <a:lnTo>
                    <a:pt x="250" y="208"/>
                  </a:lnTo>
                  <a:lnTo>
                    <a:pt x="264" y="197"/>
                  </a:lnTo>
                  <a:lnTo>
                    <a:pt x="258" y="186"/>
                  </a:lnTo>
                  <a:lnTo>
                    <a:pt x="244" y="183"/>
                  </a:lnTo>
                  <a:lnTo>
                    <a:pt x="239" y="172"/>
                  </a:lnTo>
                  <a:lnTo>
                    <a:pt x="231" y="158"/>
                  </a:lnTo>
                  <a:lnTo>
                    <a:pt x="236" y="152"/>
                  </a:lnTo>
                  <a:lnTo>
                    <a:pt x="236" y="136"/>
                  </a:lnTo>
                  <a:lnTo>
                    <a:pt x="236" y="119"/>
                  </a:lnTo>
                  <a:lnTo>
                    <a:pt x="231" y="102"/>
                  </a:lnTo>
                  <a:lnTo>
                    <a:pt x="231" y="97"/>
                  </a:lnTo>
                  <a:lnTo>
                    <a:pt x="228" y="83"/>
                  </a:lnTo>
                  <a:lnTo>
                    <a:pt x="225" y="69"/>
                  </a:lnTo>
                  <a:lnTo>
                    <a:pt x="214" y="61"/>
                  </a:lnTo>
                  <a:lnTo>
                    <a:pt x="205" y="44"/>
                  </a:lnTo>
                  <a:lnTo>
                    <a:pt x="211" y="33"/>
                  </a:lnTo>
                  <a:lnTo>
                    <a:pt x="217" y="25"/>
                  </a:lnTo>
                  <a:lnTo>
                    <a:pt x="214" y="2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89" y="0"/>
                  </a:lnTo>
                  <a:lnTo>
                    <a:pt x="175" y="2"/>
                  </a:lnTo>
                  <a:lnTo>
                    <a:pt x="161" y="2"/>
                  </a:lnTo>
                  <a:lnTo>
                    <a:pt x="147" y="2"/>
                  </a:lnTo>
                  <a:lnTo>
                    <a:pt x="130" y="5"/>
                  </a:lnTo>
                  <a:lnTo>
                    <a:pt x="114" y="11"/>
                  </a:lnTo>
                  <a:lnTo>
                    <a:pt x="108" y="13"/>
                  </a:lnTo>
                  <a:lnTo>
                    <a:pt x="94" y="19"/>
                  </a:lnTo>
                  <a:lnTo>
                    <a:pt x="83" y="27"/>
                  </a:lnTo>
                  <a:lnTo>
                    <a:pt x="86" y="30"/>
                  </a:lnTo>
                  <a:lnTo>
                    <a:pt x="89" y="41"/>
                  </a:lnTo>
                  <a:lnTo>
                    <a:pt x="92" y="52"/>
                  </a:lnTo>
                  <a:lnTo>
                    <a:pt x="97" y="63"/>
                  </a:lnTo>
                  <a:lnTo>
                    <a:pt x="94" y="69"/>
                  </a:lnTo>
                  <a:lnTo>
                    <a:pt x="80" y="69"/>
                  </a:lnTo>
                  <a:lnTo>
                    <a:pt x="64" y="75"/>
                  </a:lnTo>
                  <a:lnTo>
                    <a:pt x="67" y="86"/>
                  </a:lnTo>
                  <a:lnTo>
                    <a:pt x="55" y="91"/>
                  </a:lnTo>
                  <a:lnTo>
                    <a:pt x="47" y="97"/>
                  </a:lnTo>
                  <a:lnTo>
                    <a:pt x="36" y="102"/>
                  </a:lnTo>
                  <a:lnTo>
                    <a:pt x="25" y="108"/>
                  </a:lnTo>
                  <a:lnTo>
                    <a:pt x="14" y="113"/>
                  </a:lnTo>
                  <a:lnTo>
                    <a:pt x="3" y="11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1" name="Freeform 133"/>
            <p:cNvSpPr>
              <a:spLocks/>
            </p:cNvSpPr>
            <p:nvPr/>
          </p:nvSpPr>
          <p:spPr bwMode="auto">
            <a:xfrm>
              <a:off x="2222" y="2157"/>
              <a:ext cx="12" cy="10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6" y="6"/>
                </a:cxn>
                <a:cxn ang="0">
                  <a:pos x="0" y="8"/>
                </a:cxn>
                <a:cxn ang="0">
                  <a:pos x="9" y="0"/>
                </a:cxn>
              </a:cxnLst>
              <a:rect l="0" t="0" r="r" b="b"/>
              <a:pathLst>
                <a:path w="9" h="8">
                  <a:moveTo>
                    <a:pt x="9" y="0"/>
                  </a:moveTo>
                  <a:lnTo>
                    <a:pt x="6" y="6"/>
                  </a:lnTo>
                  <a:lnTo>
                    <a:pt x="0" y="8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2" name="Freeform 134"/>
            <p:cNvSpPr>
              <a:spLocks/>
            </p:cNvSpPr>
            <p:nvPr/>
          </p:nvSpPr>
          <p:spPr bwMode="auto">
            <a:xfrm>
              <a:off x="2182" y="2165"/>
              <a:ext cx="7" cy="6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5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5">
                  <a:moveTo>
                    <a:pt x="5" y="0"/>
                  </a:moveTo>
                  <a:lnTo>
                    <a:pt x="0" y="5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3" name="Freeform 135"/>
            <p:cNvSpPr>
              <a:spLocks/>
            </p:cNvSpPr>
            <p:nvPr/>
          </p:nvSpPr>
          <p:spPr bwMode="auto">
            <a:xfrm>
              <a:off x="2197" y="2171"/>
              <a:ext cx="6" cy="5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3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4" name="Freeform 136"/>
            <p:cNvSpPr>
              <a:spLocks/>
            </p:cNvSpPr>
            <p:nvPr/>
          </p:nvSpPr>
          <p:spPr bwMode="auto">
            <a:xfrm>
              <a:off x="2234" y="2148"/>
              <a:ext cx="3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5" name="Freeform 137"/>
            <p:cNvSpPr>
              <a:spLocks/>
            </p:cNvSpPr>
            <p:nvPr/>
          </p:nvSpPr>
          <p:spPr bwMode="auto">
            <a:xfrm>
              <a:off x="2048" y="2395"/>
              <a:ext cx="3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6" name="Freeform 138"/>
            <p:cNvSpPr>
              <a:spLocks/>
            </p:cNvSpPr>
            <p:nvPr/>
          </p:nvSpPr>
          <p:spPr bwMode="auto">
            <a:xfrm>
              <a:off x="2617" y="2072"/>
              <a:ext cx="266" cy="268"/>
            </a:xfrm>
            <a:custGeom>
              <a:avLst/>
              <a:gdLst/>
              <a:ahLst/>
              <a:cxnLst>
                <a:cxn ang="0">
                  <a:pos x="188" y="203"/>
                </a:cxn>
                <a:cxn ang="0">
                  <a:pos x="188" y="195"/>
                </a:cxn>
                <a:cxn ang="0">
                  <a:pos x="202" y="195"/>
                </a:cxn>
                <a:cxn ang="0">
                  <a:pos x="202" y="181"/>
                </a:cxn>
                <a:cxn ang="0">
                  <a:pos x="202" y="164"/>
                </a:cxn>
                <a:cxn ang="0">
                  <a:pos x="200" y="150"/>
                </a:cxn>
                <a:cxn ang="0">
                  <a:pos x="200" y="136"/>
                </a:cxn>
                <a:cxn ang="0">
                  <a:pos x="200" y="122"/>
                </a:cxn>
                <a:cxn ang="0">
                  <a:pos x="197" y="109"/>
                </a:cxn>
                <a:cxn ang="0">
                  <a:pos x="197" y="95"/>
                </a:cxn>
                <a:cxn ang="0">
                  <a:pos x="197" y="81"/>
                </a:cxn>
                <a:cxn ang="0">
                  <a:pos x="194" y="67"/>
                </a:cxn>
                <a:cxn ang="0">
                  <a:pos x="194" y="53"/>
                </a:cxn>
                <a:cxn ang="0">
                  <a:pos x="194" y="42"/>
                </a:cxn>
                <a:cxn ang="0">
                  <a:pos x="194" y="31"/>
                </a:cxn>
                <a:cxn ang="0">
                  <a:pos x="194" y="22"/>
                </a:cxn>
                <a:cxn ang="0">
                  <a:pos x="188" y="17"/>
                </a:cxn>
                <a:cxn ang="0">
                  <a:pos x="169" y="11"/>
                </a:cxn>
                <a:cxn ang="0">
                  <a:pos x="166" y="6"/>
                </a:cxn>
                <a:cxn ang="0">
                  <a:pos x="150" y="3"/>
                </a:cxn>
                <a:cxn ang="0">
                  <a:pos x="141" y="8"/>
                </a:cxn>
                <a:cxn ang="0">
                  <a:pos x="130" y="14"/>
                </a:cxn>
                <a:cxn ang="0">
                  <a:pos x="133" y="33"/>
                </a:cxn>
                <a:cxn ang="0">
                  <a:pos x="119" y="42"/>
                </a:cxn>
                <a:cxn ang="0">
                  <a:pos x="105" y="36"/>
                </a:cxn>
                <a:cxn ang="0">
                  <a:pos x="91" y="28"/>
                </a:cxn>
                <a:cxn ang="0">
                  <a:pos x="75" y="25"/>
                </a:cxn>
                <a:cxn ang="0">
                  <a:pos x="69" y="11"/>
                </a:cxn>
                <a:cxn ang="0">
                  <a:pos x="55" y="8"/>
                </a:cxn>
                <a:cxn ang="0">
                  <a:pos x="41" y="3"/>
                </a:cxn>
                <a:cxn ang="0">
                  <a:pos x="25" y="0"/>
                </a:cxn>
                <a:cxn ang="0">
                  <a:pos x="22" y="11"/>
                </a:cxn>
                <a:cxn ang="0">
                  <a:pos x="16" y="20"/>
                </a:cxn>
                <a:cxn ang="0">
                  <a:pos x="8" y="25"/>
                </a:cxn>
                <a:cxn ang="0">
                  <a:pos x="8" y="39"/>
                </a:cxn>
                <a:cxn ang="0">
                  <a:pos x="0" y="42"/>
                </a:cxn>
                <a:cxn ang="0">
                  <a:pos x="0" y="47"/>
                </a:cxn>
                <a:cxn ang="0">
                  <a:pos x="5" y="64"/>
                </a:cxn>
                <a:cxn ang="0">
                  <a:pos x="5" y="81"/>
                </a:cxn>
                <a:cxn ang="0">
                  <a:pos x="5" y="97"/>
                </a:cxn>
                <a:cxn ang="0">
                  <a:pos x="0" y="103"/>
                </a:cxn>
                <a:cxn ang="0">
                  <a:pos x="8" y="117"/>
                </a:cxn>
                <a:cxn ang="0">
                  <a:pos x="13" y="128"/>
                </a:cxn>
                <a:cxn ang="0">
                  <a:pos x="27" y="131"/>
                </a:cxn>
                <a:cxn ang="0">
                  <a:pos x="33" y="142"/>
                </a:cxn>
                <a:cxn ang="0">
                  <a:pos x="52" y="147"/>
                </a:cxn>
                <a:cxn ang="0">
                  <a:pos x="63" y="156"/>
                </a:cxn>
                <a:cxn ang="0">
                  <a:pos x="72" y="150"/>
                </a:cxn>
                <a:cxn ang="0">
                  <a:pos x="86" y="142"/>
                </a:cxn>
                <a:cxn ang="0">
                  <a:pos x="97" y="150"/>
                </a:cxn>
                <a:cxn ang="0">
                  <a:pos x="111" y="159"/>
                </a:cxn>
                <a:cxn ang="0">
                  <a:pos x="125" y="164"/>
                </a:cxn>
                <a:cxn ang="0">
                  <a:pos x="138" y="172"/>
                </a:cxn>
                <a:cxn ang="0">
                  <a:pos x="150" y="181"/>
                </a:cxn>
                <a:cxn ang="0">
                  <a:pos x="163" y="186"/>
                </a:cxn>
                <a:cxn ang="0">
                  <a:pos x="177" y="195"/>
                </a:cxn>
                <a:cxn ang="0">
                  <a:pos x="188" y="203"/>
                </a:cxn>
              </a:cxnLst>
              <a:rect l="0" t="0" r="r" b="b"/>
              <a:pathLst>
                <a:path w="202" h="203">
                  <a:moveTo>
                    <a:pt x="188" y="203"/>
                  </a:moveTo>
                  <a:lnTo>
                    <a:pt x="188" y="195"/>
                  </a:lnTo>
                  <a:lnTo>
                    <a:pt x="202" y="195"/>
                  </a:lnTo>
                  <a:lnTo>
                    <a:pt x="202" y="181"/>
                  </a:lnTo>
                  <a:lnTo>
                    <a:pt x="202" y="164"/>
                  </a:lnTo>
                  <a:lnTo>
                    <a:pt x="200" y="150"/>
                  </a:lnTo>
                  <a:lnTo>
                    <a:pt x="200" y="136"/>
                  </a:lnTo>
                  <a:lnTo>
                    <a:pt x="200" y="122"/>
                  </a:lnTo>
                  <a:lnTo>
                    <a:pt x="197" y="109"/>
                  </a:lnTo>
                  <a:lnTo>
                    <a:pt x="197" y="95"/>
                  </a:lnTo>
                  <a:lnTo>
                    <a:pt x="197" y="81"/>
                  </a:lnTo>
                  <a:lnTo>
                    <a:pt x="194" y="67"/>
                  </a:lnTo>
                  <a:lnTo>
                    <a:pt x="194" y="53"/>
                  </a:lnTo>
                  <a:lnTo>
                    <a:pt x="194" y="42"/>
                  </a:lnTo>
                  <a:lnTo>
                    <a:pt x="194" y="31"/>
                  </a:lnTo>
                  <a:lnTo>
                    <a:pt x="194" y="22"/>
                  </a:lnTo>
                  <a:lnTo>
                    <a:pt x="188" y="17"/>
                  </a:lnTo>
                  <a:lnTo>
                    <a:pt x="169" y="11"/>
                  </a:lnTo>
                  <a:lnTo>
                    <a:pt x="166" y="6"/>
                  </a:lnTo>
                  <a:lnTo>
                    <a:pt x="150" y="3"/>
                  </a:lnTo>
                  <a:lnTo>
                    <a:pt x="141" y="8"/>
                  </a:lnTo>
                  <a:lnTo>
                    <a:pt x="130" y="14"/>
                  </a:lnTo>
                  <a:lnTo>
                    <a:pt x="133" y="33"/>
                  </a:lnTo>
                  <a:lnTo>
                    <a:pt x="119" y="42"/>
                  </a:lnTo>
                  <a:lnTo>
                    <a:pt x="105" y="36"/>
                  </a:lnTo>
                  <a:lnTo>
                    <a:pt x="91" y="28"/>
                  </a:lnTo>
                  <a:lnTo>
                    <a:pt x="75" y="25"/>
                  </a:lnTo>
                  <a:lnTo>
                    <a:pt x="69" y="11"/>
                  </a:lnTo>
                  <a:lnTo>
                    <a:pt x="55" y="8"/>
                  </a:lnTo>
                  <a:lnTo>
                    <a:pt x="41" y="3"/>
                  </a:lnTo>
                  <a:lnTo>
                    <a:pt x="25" y="0"/>
                  </a:lnTo>
                  <a:lnTo>
                    <a:pt x="22" y="11"/>
                  </a:lnTo>
                  <a:lnTo>
                    <a:pt x="16" y="20"/>
                  </a:lnTo>
                  <a:lnTo>
                    <a:pt x="8" y="25"/>
                  </a:lnTo>
                  <a:lnTo>
                    <a:pt x="8" y="39"/>
                  </a:lnTo>
                  <a:lnTo>
                    <a:pt x="0" y="42"/>
                  </a:lnTo>
                  <a:lnTo>
                    <a:pt x="0" y="47"/>
                  </a:lnTo>
                  <a:lnTo>
                    <a:pt x="5" y="64"/>
                  </a:lnTo>
                  <a:lnTo>
                    <a:pt x="5" y="81"/>
                  </a:lnTo>
                  <a:lnTo>
                    <a:pt x="5" y="97"/>
                  </a:lnTo>
                  <a:lnTo>
                    <a:pt x="0" y="103"/>
                  </a:lnTo>
                  <a:lnTo>
                    <a:pt x="8" y="117"/>
                  </a:lnTo>
                  <a:lnTo>
                    <a:pt x="13" y="128"/>
                  </a:lnTo>
                  <a:lnTo>
                    <a:pt x="27" y="131"/>
                  </a:lnTo>
                  <a:lnTo>
                    <a:pt x="33" y="142"/>
                  </a:lnTo>
                  <a:lnTo>
                    <a:pt x="52" y="147"/>
                  </a:lnTo>
                  <a:lnTo>
                    <a:pt x="63" y="156"/>
                  </a:lnTo>
                  <a:lnTo>
                    <a:pt x="72" y="150"/>
                  </a:lnTo>
                  <a:lnTo>
                    <a:pt x="86" y="142"/>
                  </a:lnTo>
                  <a:lnTo>
                    <a:pt x="97" y="150"/>
                  </a:lnTo>
                  <a:lnTo>
                    <a:pt x="111" y="159"/>
                  </a:lnTo>
                  <a:lnTo>
                    <a:pt x="125" y="164"/>
                  </a:lnTo>
                  <a:lnTo>
                    <a:pt x="138" y="172"/>
                  </a:lnTo>
                  <a:lnTo>
                    <a:pt x="150" y="181"/>
                  </a:lnTo>
                  <a:lnTo>
                    <a:pt x="163" y="186"/>
                  </a:lnTo>
                  <a:lnTo>
                    <a:pt x="177" y="195"/>
                  </a:lnTo>
                  <a:lnTo>
                    <a:pt x="188" y="20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7" name="Freeform 139"/>
            <p:cNvSpPr>
              <a:spLocks/>
            </p:cNvSpPr>
            <p:nvPr/>
          </p:nvSpPr>
          <p:spPr bwMode="auto">
            <a:xfrm>
              <a:off x="2252" y="2230"/>
              <a:ext cx="281" cy="292"/>
            </a:xfrm>
            <a:custGeom>
              <a:avLst/>
              <a:gdLst/>
              <a:ahLst/>
              <a:cxnLst>
                <a:cxn ang="0">
                  <a:pos x="47" y="208"/>
                </a:cxn>
                <a:cxn ang="0">
                  <a:pos x="58" y="219"/>
                </a:cxn>
                <a:cxn ang="0">
                  <a:pos x="72" y="216"/>
                </a:cxn>
                <a:cxn ang="0">
                  <a:pos x="77" y="219"/>
                </a:cxn>
                <a:cxn ang="0">
                  <a:pos x="89" y="197"/>
                </a:cxn>
                <a:cxn ang="0">
                  <a:pos x="100" y="189"/>
                </a:cxn>
                <a:cxn ang="0">
                  <a:pos x="105" y="172"/>
                </a:cxn>
                <a:cxn ang="0">
                  <a:pos x="116" y="172"/>
                </a:cxn>
                <a:cxn ang="0">
                  <a:pos x="122" y="161"/>
                </a:cxn>
                <a:cxn ang="0">
                  <a:pos x="133" y="155"/>
                </a:cxn>
                <a:cxn ang="0">
                  <a:pos x="161" y="150"/>
                </a:cxn>
                <a:cxn ang="0">
                  <a:pos x="175" y="144"/>
                </a:cxn>
                <a:cxn ang="0">
                  <a:pos x="202" y="144"/>
                </a:cxn>
                <a:cxn ang="0">
                  <a:pos x="211" y="119"/>
                </a:cxn>
                <a:cxn ang="0">
                  <a:pos x="214" y="100"/>
                </a:cxn>
                <a:cxn ang="0">
                  <a:pos x="197" y="89"/>
                </a:cxn>
                <a:cxn ang="0">
                  <a:pos x="180" y="69"/>
                </a:cxn>
                <a:cxn ang="0">
                  <a:pos x="172" y="58"/>
                </a:cxn>
                <a:cxn ang="0">
                  <a:pos x="152" y="44"/>
                </a:cxn>
                <a:cxn ang="0">
                  <a:pos x="136" y="30"/>
                </a:cxn>
                <a:cxn ang="0">
                  <a:pos x="116" y="16"/>
                </a:cxn>
                <a:cxn ang="0">
                  <a:pos x="97" y="0"/>
                </a:cxn>
                <a:cxn ang="0">
                  <a:pos x="75" y="0"/>
                </a:cxn>
                <a:cxn ang="0">
                  <a:pos x="77" y="33"/>
                </a:cxn>
                <a:cxn ang="0">
                  <a:pos x="80" y="64"/>
                </a:cxn>
                <a:cxn ang="0">
                  <a:pos x="83" y="94"/>
                </a:cxn>
                <a:cxn ang="0">
                  <a:pos x="86" y="127"/>
                </a:cxn>
                <a:cxn ang="0">
                  <a:pos x="86" y="141"/>
                </a:cxn>
                <a:cxn ang="0">
                  <a:pos x="61" y="141"/>
                </a:cxn>
                <a:cxn ang="0">
                  <a:pos x="36" y="141"/>
                </a:cxn>
                <a:cxn ang="0">
                  <a:pos x="8" y="141"/>
                </a:cxn>
                <a:cxn ang="0">
                  <a:pos x="0" y="152"/>
                </a:cxn>
                <a:cxn ang="0">
                  <a:pos x="5" y="172"/>
                </a:cxn>
                <a:cxn ang="0">
                  <a:pos x="8" y="191"/>
                </a:cxn>
                <a:cxn ang="0">
                  <a:pos x="19" y="194"/>
                </a:cxn>
                <a:cxn ang="0">
                  <a:pos x="36" y="189"/>
                </a:cxn>
                <a:cxn ang="0">
                  <a:pos x="44" y="200"/>
                </a:cxn>
              </a:cxnLst>
              <a:rect l="0" t="0" r="r" b="b"/>
              <a:pathLst>
                <a:path w="214" h="222">
                  <a:moveTo>
                    <a:pt x="47" y="202"/>
                  </a:moveTo>
                  <a:lnTo>
                    <a:pt x="47" y="208"/>
                  </a:lnTo>
                  <a:lnTo>
                    <a:pt x="55" y="222"/>
                  </a:lnTo>
                  <a:lnTo>
                    <a:pt x="58" y="219"/>
                  </a:lnTo>
                  <a:lnTo>
                    <a:pt x="64" y="219"/>
                  </a:lnTo>
                  <a:lnTo>
                    <a:pt x="72" y="216"/>
                  </a:lnTo>
                  <a:lnTo>
                    <a:pt x="75" y="214"/>
                  </a:lnTo>
                  <a:lnTo>
                    <a:pt x="77" y="219"/>
                  </a:lnTo>
                  <a:lnTo>
                    <a:pt x="86" y="216"/>
                  </a:lnTo>
                  <a:lnTo>
                    <a:pt x="89" y="197"/>
                  </a:lnTo>
                  <a:lnTo>
                    <a:pt x="94" y="194"/>
                  </a:lnTo>
                  <a:lnTo>
                    <a:pt x="100" y="189"/>
                  </a:lnTo>
                  <a:lnTo>
                    <a:pt x="102" y="180"/>
                  </a:lnTo>
                  <a:lnTo>
                    <a:pt x="105" y="172"/>
                  </a:lnTo>
                  <a:lnTo>
                    <a:pt x="114" y="177"/>
                  </a:lnTo>
                  <a:lnTo>
                    <a:pt x="116" y="172"/>
                  </a:lnTo>
                  <a:lnTo>
                    <a:pt x="119" y="169"/>
                  </a:lnTo>
                  <a:lnTo>
                    <a:pt x="122" y="161"/>
                  </a:lnTo>
                  <a:lnTo>
                    <a:pt x="130" y="161"/>
                  </a:lnTo>
                  <a:lnTo>
                    <a:pt x="133" y="155"/>
                  </a:lnTo>
                  <a:lnTo>
                    <a:pt x="150" y="147"/>
                  </a:lnTo>
                  <a:lnTo>
                    <a:pt x="161" y="150"/>
                  </a:lnTo>
                  <a:lnTo>
                    <a:pt x="164" y="150"/>
                  </a:lnTo>
                  <a:lnTo>
                    <a:pt x="175" y="144"/>
                  </a:lnTo>
                  <a:lnTo>
                    <a:pt x="189" y="144"/>
                  </a:lnTo>
                  <a:lnTo>
                    <a:pt x="202" y="144"/>
                  </a:lnTo>
                  <a:lnTo>
                    <a:pt x="211" y="130"/>
                  </a:lnTo>
                  <a:lnTo>
                    <a:pt x="211" y="119"/>
                  </a:lnTo>
                  <a:lnTo>
                    <a:pt x="211" y="108"/>
                  </a:lnTo>
                  <a:lnTo>
                    <a:pt x="214" y="100"/>
                  </a:lnTo>
                  <a:lnTo>
                    <a:pt x="214" y="89"/>
                  </a:lnTo>
                  <a:lnTo>
                    <a:pt x="197" y="89"/>
                  </a:lnTo>
                  <a:lnTo>
                    <a:pt x="197" y="77"/>
                  </a:lnTo>
                  <a:lnTo>
                    <a:pt x="180" y="69"/>
                  </a:lnTo>
                  <a:lnTo>
                    <a:pt x="172" y="64"/>
                  </a:lnTo>
                  <a:lnTo>
                    <a:pt x="172" y="58"/>
                  </a:lnTo>
                  <a:lnTo>
                    <a:pt x="164" y="52"/>
                  </a:lnTo>
                  <a:lnTo>
                    <a:pt x="152" y="44"/>
                  </a:lnTo>
                  <a:lnTo>
                    <a:pt x="144" y="36"/>
                  </a:lnTo>
                  <a:lnTo>
                    <a:pt x="136" y="30"/>
                  </a:lnTo>
                  <a:lnTo>
                    <a:pt x="125" y="22"/>
                  </a:lnTo>
                  <a:lnTo>
                    <a:pt x="116" y="16"/>
                  </a:lnTo>
                  <a:lnTo>
                    <a:pt x="105" y="8"/>
                  </a:lnTo>
                  <a:lnTo>
                    <a:pt x="97" y="0"/>
                  </a:lnTo>
                  <a:lnTo>
                    <a:pt x="86" y="0"/>
                  </a:lnTo>
                  <a:lnTo>
                    <a:pt x="75" y="0"/>
                  </a:lnTo>
                  <a:lnTo>
                    <a:pt x="75" y="16"/>
                  </a:lnTo>
                  <a:lnTo>
                    <a:pt x="77" y="33"/>
                  </a:lnTo>
                  <a:lnTo>
                    <a:pt x="77" y="47"/>
                  </a:lnTo>
                  <a:lnTo>
                    <a:pt x="80" y="64"/>
                  </a:lnTo>
                  <a:lnTo>
                    <a:pt x="80" y="80"/>
                  </a:lnTo>
                  <a:lnTo>
                    <a:pt x="83" y="94"/>
                  </a:lnTo>
                  <a:lnTo>
                    <a:pt x="83" y="111"/>
                  </a:lnTo>
                  <a:lnTo>
                    <a:pt x="86" y="127"/>
                  </a:lnTo>
                  <a:lnTo>
                    <a:pt x="89" y="130"/>
                  </a:lnTo>
                  <a:lnTo>
                    <a:pt x="86" y="141"/>
                  </a:lnTo>
                  <a:lnTo>
                    <a:pt x="75" y="141"/>
                  </a:lnTo>
                  <a:lnTo>
                    <a:pt x="61" y="141"/>
                  </a:lnTo>
                  <a:lnTo>
                    <a:pt x="50" y="141"/>
                  </a:lnTo>
                  <a:lnTo>
                    <a:pt x="36" y="141"/>
                  </a:lnTo>
                  <a:lnTo>
                    <a:pt x="16" y="144"/>
                  </a:lnTo>
                  <a:lnTo>
                    <a:pt x="8" y="141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2" y="166"/>
                  </a:lnTo>
                  <a:lnTo>
                    <a:pt x="5" y="172"/>
                  </a:lnTo>
                  <a:lnTo>
                    <a:pt x="11" y="189"/>
                  </a:lnTo>
                  <a:lnTo>
                    <a:pt x="8" y="191"/>
                  </a:lnTo>
                  <a:lnTo>
                    <a:pt x="16" y="191"/>
                  </a:lnTo>
                  <a:lnTo>
                    <a:pt x="19" y="194"/>
                  </a:lnTo>
                  <a:lnTo>
                    <a:pt x="27" y="191"/>
                  </a:lnTo>
                  <a:lnTo>
                    <a:pt x="36" y="189"/>
                  </a:lnTo>
                  <a:lnTo>
                    <a:pt x="38" y="186"/>
                  </a:lnTo>
                  <a:lnTo>
                    <a:pt x="44" y="200"/>
                  </a:lnTo>
                  <a:lnTo>
                    <a:pt x="47" y="20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8" name="Freeform 140"/>
            <p:cNvSpPr>
              <a:spLocks/>
            </p:cNvSpPr>
            <p:nvPr/>
          </p:nvSpPr>
          <p:spPr bwMode="auto">
            <a:xfrm>
              <a:off x="2694" y="2017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69" name="Freeform 141"/>
            <p:cNvSpPr>
              <a:spLocks/>
            </p:cNvSpPr>
            <p:nvPr/>
          </p:nvSpPr>
          <p:spPr bwMode="auto">
            <a:xfrm>
              <a:off x="2170" y="2186"/>
              <a:ext cx="210" cy="247"/>
            </a:xfrm>
            <a:custGeom>
              <a:avLst/>
              <a:gdLst/>
              <a:ahLst/>
              <a:cxnLst>
                <a:cxn ang="0">
                  <a:pos x="9" y="161"/>
                </a:cxn>
                <a:cxn ang="0">
                  <a:pos x="6" y="167"/>
                </a:cxn>
                <a:cxn ang="0">
                  <a:pos x="9" y="150"/>
                </a:cxn>
                <a:cxn ang="0">
                  <a:pos x="12" y="134"/>
                </a:cxn>
                <a:cxn ang="0">
                  <a:pos x="9" y="117"/>
                </a:cxn>
                <a:cxn ang="0">
                  <a:pos x="9" y="103"/>
                </a:cxn>
                <a:cxn ang="0">
                  <a:pos x="0" y="95"/>
                </a:cxn>
                <a:cxn ang="0">
                  <a:pos x="0" y="98"/>
                </a:cxn>
                <a:cxn ang="0">
                  <a:pos x="3" y="89"/>
                </a:cxn>
                <a:cxn ang="0">
                  <a:pos x="14" y="89"/>
                </a:cxn>
                <a:cxn ang="0">
                  <a:pos x="28" y="89"/>
                </a:cxn>
                <a:cxn ang="0">
                  <a:pos x="39" y="89"/>
                </a:cxn>
                <a:cxn ang="0">
                  <a:pos x="53" y="89"/>
                </a:cxn>
                <a:cxn ang="0">
                  <a:pos x="53" y="75"/>
                </a:cxn>
                <a:cxn ang="0">
                  <a:pos x="53" y="64"/>
                </a:cxn>
                <a:cxn ang="0">
                  <a:pos x="67" y="59"/>
                </a:cxn>
                <a:cxn ang="0">
                  <a:pos x="67" y="39"/>
                </a:cxn>
                <a:cxn ang="0">
                  <a:pos x="67" y="20"/>
                </a:cxn>
                <a:cxn ang="0">
                  <a:pos x="78" y="20"/>
                </a:cxn>
                <a:cxn ang="0">
                  <a:pos x="89" y="20"/>
                </a:cxn>
                <a:cxn ang="0">
                  <a:pos x="98" y="20"/>
                </a:cxn>
                <a:cxn ang="0">
                  <a:pos x="109" y="20"/>
                </a:cxn>
                <a:cxn ang="0">
                  <a:pos x="109" y="0"/>
                </a:cxn>
                <a:cxn ang="0">
                  <a:pos x="123" y="9"/>
                </a:cxn>
                <a:cxn ang="0">
                  <a:pos x="134" y="17"/>
                </a:cxn>
                <a:cxn ang="0">
                  <a:pos x="148" y="25"/>
                </a:cxn>
                <a:cxn ang="0">
                  <a:pos x="159" y="34"/>
                </a:cxn>
                <a:cxn ang="0">
                  <a:pos x="148" y="34"/>
                </a:cxn>
                <a:cxn ang="0">
                  <a:pos x="137" y="34"/>
                </a:cxn>
                <a:cxn ang="0">
                  <a:pos x="137" y="50"/>
                </a:cxn>
                <a:cxn ang="0">
                  <a:pos x="139" y="67"/>
                </a:cxn>
                <a:cxn ang="0">
                  <a:pos x="139" y="81"/>
                </a:cxn>
                <a:cxn ang="0">
                  <a:pos x="142" y="98"/>
                </a:cxn>
                <a:cxn ang="0">
                  <a:pos x="142" y="114"/>
                </a:cxn>
                <a:cxn ang="0">
                  <a:pos x="145" y="128"/>
                </a:cxn>
                <a:cxn ang="0">
                  <a:pos x="145" y="145"/>
                </a:cxn>
                <a:cxn ang="0">
                  <a:pos x="148" y="161"/>
                </a:cxn>
                <a:cxn ang="0">
                  <a:pos x="151" y="164"/>
                </a:cxn>
                <a:cxn ang="0">
                  <a:pos x="148" y="175"/>
                </a:cxn>
                <a:cxn ang="0">
                  <a:pos x="137" y="175"/>
                </a:cxn>
                <a:cxn ang="0">
                  <a:pos x="123" y="175"/>
                </a:cxn>
                <a:cxn ang="0">
                  <a:pos x="112" y="175"/>
                </a:cxn>
                <a:cxn ang="0">
                  <a:pos x="98" y="175"/>
                </a:cxn>
                <a:cxn ang="0">
                  <a:pos x="78" y="178"/>
                </a:cxn>
                <a:cxn ang="0">
                  <a:pos x="70" y="175"/>
                </a:cxn>
                <a:cxn ang="0">
                  <a:pos x="64" y="186"/>
                </a:cxn>
                <a:cxn ang="0">
                  <a:pos x="62" y="186"/>
                </a:cxn>
                <a:cxn ang="0">
                  <a:pos x="50" y="175"/>
                </a:cxn>
                <a:cxn ang="0">
                  <a:pos x="42" y="167"/>
                </a:cxn>
                <a:cxn ang="0">
                  <a:pos x="28" y="159"/>
                </a:cxn>
                <a:cxn ang="0">
                  <a:pos x="20" y="161"/>
                </a:cxn>
                <a:cxn ang="0">
                  <a:pos x="9" y="161"/>
                </a:cxn>
              </a:cxnLst>
              <a:rect l="0" t="0" r="r" b="b"/>
              <a:pathLst>
                <a:path w="159" h="186">
                  <a:moveTo>
                    <a:pt x="9" y="161"/>
                  </a:moveTo>
                  <a:lnTo>
                    <a:pt x="6" y="167"/>
                  </a:lnTo>
                  <a:lnTo>
                    <a:pt x="9" y="150"/>
                  </a:lnTo>
                  <a:lnTo>
                    <a:pt x="12" y="134"/>
                  </a:lnTo>
                  <a:lnTo>
                    <a:pt x="9" y="117"/>
                  </a:lnTo>
                  <a:lnTo>
                    <a:pt x="9" y="103"/>
                  </a:lnTo>
                  <a:lnTo>
                    <a:pt x="0" y="95"/>
                  </a:lnTo>
                  <a:lnTo>
                    <a:pt x="0" y="98"/>
                  </a:lnTo>
                  <a:lnTo>
                    <a:pt x="3" y="89"/>
                  </a:lnTo>
                  <a:lnTo>
                    <a:pt x="14" y="89"/>
                  </a:lnTo>
                  <a:lnTo>
                    <a:pt x="28" y="89"/>
                  </a:lnTo>
                  <a:lnTo>
                    <a:pt x="39" y="89"/>
                  </a:lnTo>
                  <a:lnTo>
                    <a:pt x="53" y="89"/>
                  </a:lnTo>
                  <a:lnTo>
                    <a:pt x="53" y="75"/>
                  </a:lnTo>
                  <a:lnTo>
                    <a:pt x="53" y="64"/>
                  </a:lnTo>
                  <a:lnTo>
                    <a:pt x="67" y="59"/>
                  </a:lnTo>
                  <a:lnTo>
                    <a:pt x="67" y="39"/>
                  </a:lnTo>
                  <a:lnTo>
                    <a:pt x="67" y="20"/>
                  </a:lnTo>
                  <a:lnTo>
                    <a:pt x="78" y="20"/>
                  </a:lnTo>
                  <a:lnTo>
                    <a:pt x="89" y="20"/>
                  </a:lnTo>
                  <a:lnTo>
                    <a:pt x="98" y="20"/>
                  </a:lnTo>
                  <a:lnTo>
                    <a:pt x="109" y="20"/>
                  </a:lnTo>
                  <a:lnTo>
                    <a:pt x="109" y="0"/>
                  </a:lnTo>
                  <a:lnTo>
                    <a:pt x="123" y="9"/>
                  </a:lnTo>
                  <a:lnTo>
                    <a:pt x="134" y="17"/>
                  </a:lnTo>
                  <a:lnTo>
                    <a:pt x="148" y="25"/>
                  </a:lnTo>
                  <a:lnTo>
                    <a:pt x="159" y="34"/>
                  </a:lnTo>
                  <a:lnTo>
                    <a:pt x="148" y="34"/>
                  </a:lnTo>
                  <a:lnTo>
                    <a:pt x="137" y="34"/>
                  </a:lnTo>
                  <a:lnTo>
                    <a:pt x="137" y="50"/>
                  </a:lnTo>
                  <a:lnTo>
                    <a:pt x="139" y="67"/>
                  </a:lnTo>
                  <a:lnTo>
                    <a:pt x="139" y="81"/>
                  </a:lnTo>
                  <a:lnTo>
                    <a:pt x="142" y="98"/>
                  </a:lnTo>
                  <a:lnTo>
                    <a:pt x="142" y="114"/>
                  </a:lnTo>
                  <a:lnTo>
                    <a:pt x="145" y="128"/>
                  </a:lnTo>
                  <a:lnTo>
                    <a:pt x="145" y="145"/>
                  </a:lnTo>
                  <a:lnTo>
                    <a:pt x="148" y="161"/>
                  </a:lnTo>
                  <a:lnTo>
                    <a:pt x="151" y="164"/>
                  </a:lnTo>
                  <a:lnTo>
                    <a:pt x="148" y="175"/>
                  </a:lnTo>
                  <a:lnTo>
                    <a:pt x="137" y="175"/>
                  </a:lnTo>
                  <a:lnTo>
                    <a:pt x="123" y="175"/>
                  </a:lnTo>
                  <a:lnTo>
                    <a:pt x="112" y="175"/>
                  </a:lnTo>
                  <a:lnTo>
                    <a:pt x="98" y="175"/>
                  </a:lnTo>
                  <a:lnTo>
                    <a:pt x="78" y="178"/>
                  </a:lnTo>
                  <a:lnTo>
                    <a:pt x="70" y="175"/>
                  </a:lnTo>
                  <a:lnTo>
                    <a:pt x="64" y="186"/>
                  </a:lnTo>
                  <a:lnTo>
                    <a:pt x="62" y="186"/>
                  </a:lnTo>
                  <a:lnTo>
                    <a:pt x="50" y="175"/>
                  </a:lnTo>
                  <a:lnTo>
                    <a:pt x="42" y="167"/>
                  </a:lnTo>
                  <a:lnTo>
                    <a:pt x="28" y="159"/>
                  </a:lnTo>
                  <a:lnTo>
                    <a:pt x="20" y="161"/>
                  </a:lnTo>
                  <a:lnTo>
                    <a:pt x="9" y="16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0" name="Freeform 142"/>
            <p:cNvSpPr>
              <a:spLocks/>
            </p:cNvSpPr>
            <p:nvPr/>
          </p:nvSpPr>
          <p:spPr bwMode="auto">
            <a:xfrm>
              <a:off x="2245" y="2015"/>
              <a:ext cx="201" cy="162"/>
            </a:xfrm>
            <a:custGeom>
              <a:avLst/>
              <a:gdLst/>
              <a:ahLst/>
              <a:cxnLst>
                <a:cxn ang="0">
                  <a:pos x="81" y="31"/>
                </a:cxn>
                <a:cxn ang="0">
                  <a:pos x="67" y="39"/>
                </a:cxn>
                <a:cxn ang="0">
                  <a:pos x="56" y="45"/>
                </a:cxn>
                <a:cxn ang="0">
                  <a:pos x="50" y="56"/>
                </a:cxn>
                <a:cxn ang="0">
                  <a:pos x="45" y="70"/>
                </a:cxn>
                <a:cxn ang="0">
                  <a:pos x="45" y="81"/>
                </a:cxn>
                <a:cxn ang="0">
                  <a:pos x="39" y="92"/>
                </a:cxn>
                <a:cxn ang="0">
                  <a:pos x="34" y="103"/>
                </a:cxn>
                <a:cxn ang="0">
                  <a:pos x="22" y="109"/>
                </a:cxn>
                <a:cxn ang="0">
                  <a:pos x="14" y="117"/>
                </a:cxn>
                <a:cxn ang="0">
                  <a:pos x="0" y="123"/>
                </a:cxn>
                <a:cxn ang="0">
                  <a:pos x="14" y="123"/>
                </a:cxn>
                <a:cxn ang="0">
                  <a:pos x="28" y="123"/>
                </a:cxn>
                <a:cxn ang="0">
                  <a:pos x="42" y="123"/>
                </a:cxn>
                <a:cxn ang="0">
                  <a:pos x="56" y="123"/>
                </a:cxn>
                <a:cxn ang="0">
                  <a:pos x="59" y="106"/>
                </a:cxn>
                <a:cxn ang="0">
                  <a:pos x="70" y="100"/>
                </a:cxn>
                <a:cxn ang="0">
                  <a:pos x="81" y="95"/>
                </a:cxn>
                <a:cxn ang="0">
                  <a:pos x="92" y="89"/>
                </a:cxn>
                <a:cxn ang="0">
                  <a:pos x="103" y="84"/>
                </a:cxn>
                <a:cxn ang="0">
                  <a:pos x="111" y="78"/>
                </a:cxn>
                <a:cxn ang="0">
                  <a:pos x="123" y="73"/>
                </a:cxn>
                <a:cxn ang="0">
                  <a:pos x="120" y="62"/>
                </a:cxn>
                <a:cxn ang="0">
                  <a:pos x="136" y="56"/>
                </a:cxn>
                <a:cxn ang="0">
                  <a:pos x="150" y="56"/>
                </a:cxn>
                <a:cxn ang="0">
                  <a:pos x="153" y="50"/>
                </a:cxn>
                <a:cxn ang="0">
                  <a:pos x="148" y="39"/>
                </a:cxn>
                <a:cxn ang="0">
                  <a:pos x="145" y="28"/>
                </a:cxn>
                <a:cxn ang="0">
                  <a:pos x="142" y="17"/>
                </a:cxn>
                <a:cxn ang="0">
                  <a:pos x="139" y="14"/>
                </a:cxn>
                <a:cxn ang="0">
                  <a:pos x="131" y="12"/>
                </a:cxn>
                <a:cxn ang="0">
                  <a:pos x="128" y="12"/>
                </a:cxn>
                <a:cxn ang="0">
                  <a:pos x="106" y="9"/>
                </a:cxn>
                <a:cxn ang="0">
                  <a:pos x="100" y="0"/>
                </a:cxn>
                <a:cxn ang="0">
                  <a:pos x="92" y="6"/>
                </a:cxn>
                <a:cxn ang="0">
                  <a:pos x="86" y="20"/>
                </a:cxn>
                <a:cxn ang="0">
                  <a:pos x="81" y="31"/>
                </a:cxn>
              </a:cxnLst>
              <a:rect l="0" t="0" r="r" b="b"/>
              <a:pathLst>
                <a:path w="153" h="123">
                  <a:moveTo>
                    <a:pt x="81" y="31"/>
                  </a:moveTo>
                  <a:lnTo>
                    <a:pt x="67" y="39"/>
                  </a:lnTo>
                  <a:lnTo>
                    <a:pt x="56" y="45"/>
                  </a:lnTo>
                  <a:lnTo>
                    <a:pt x="50" y="56"/>
                  </a:lnTo>
                  <a:lnTo>
                    <a:pt x="45" y="70"/>
                  </a:lnTo>
                  <a:lnTo>
                    <a:pt x="45" y="81"/>
                  </a:lnTo>
                  <a:lnTo>
                    <a:pt x="39" y="92"/>
                  </a:lnTo>
                  <a:lnTo>
                    <a:pt x="34" y="103"/>
                  </a:lnTo>
                  <a:lnTo>
                    <a:pt x="22" y="109"/>
                  </a:lnTo>
                  <a:lnTo>
                    <a:pt x="14" y="117"/>
                  </a:lnTo>
                  <a:lnTo>
                    <a:pt x="0" y="123"/>
                  </a:lnTo>
                  <a:lnTo>
                    <a:pt x="14" y="123"/>
                  </a:lnTo>
                  <a:lnTo>
                    <a:pt x="28" y="123"/>
                  </a:lnTo>
                  <a:lnTo>
                    <a:pt x="42" y="123"/>
                  </a:lnTo>
                  <a:lnTo>
                    <a:pt x="56" y="123"/>
                  </a:lnTo>
                  <a:lnTo>
                    <a:pt x="59" y="106"/>
                  </a:lnTo>
                  <a:lnTo>
                    <a:pt x="70" y="100"/>
                  </a:lnTo>
                  <a:lnTo>
                    <a:pt x="81" y="95"/>
                  </a:lnTo>
                  <a:lnTo>
                    <a:pt x="92" y="89"/>
                  </a:lnTo>
                  <a:lnTo>
                    <a:pt x="103" y="84"/>
                  </a:lnTo>
                  <a:lnTo>
                    <a:pt x="111" y="78"/>
                  </a:lnTo>
                  <a:lnTo>
                    <a:pt x="123" y="73"/>
                  </a:lnTo>
                  <a:lnTo>
                    <a:pt x="120" y="62"/>
                  </a:lnTo>
                  <a:lnTo>
                    <a:pt x="136" y="56"/>
                  </a:lnTo>
                  <a:lnTo>
                    <a:pt x="150" y="56"/>
                  </a:lnTo>
                  <a:lnTo>
                    <a:pt x="153" y="50"/>
                  </a:lnTo>
                  <a:lnTo>
                    <a:pt x="148" y="39"/>
                  </a:lnTo>
                  <a:lnTo>
                    <a:pt x="145" y="28"/>
                  </a:lnTo>
                  <a:lnTo>
                    <a:pt x="142" y="17"/>
                  </a:lnTo>
                  <a:lnTo>
                    <a:pt x="139" y="14"/>
                  </a:lnTo>
                  <a:lnTo>
                    <a:pt x="131" y="12"/>
                  </a:lnTo>
                  <a:lnTo>
                    <a:pt x="128" y="12"/>
                  </a:lnTo>
                  <a:lnTo>
                    <a:pt x="106" y="9"/>
                  </a:lnTo>
                  <a:lnTo>
                    <a:pt x="100" y="0"/>
                  </a:lnTo>
                  <a:lnTo>
                    <a:pt x="92" y="6"/>
                  </a:lnTo>
                  <a:lnTo>
                    <a:pt x="86" y="20"/>
                  </a:lnTo>
                  <a:lnTo>
                    <a:pt x="81" y="3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1" name="Freeform 143"/>
            <p:cNvSpPr>
              <a:spLocks/>
            </p:cNvSpPr>
            <p:nvPr/>
          </p:nvSpPr>
          <p:spPr bwMode="auto">
            <a:xfrm>
              <a:off x="2464" y="2259"/>
              <a:ext cx="266" cy="232"/>
            </a:xfrm>
            <a:custGeom>
              <a:avLst/>
              <a:gdLst/>
              <a:ahLst/>
              <a:cxnLst>
                <a:cxn ang="0">
                  <a:pos x="22" y="161"/>
                </a:cxn>
                <a:cxn ang="0">
                  <a:pos x="16" y="161"/>
                </a:cxn>
                <a:cxn ang="0">
                  <a:pos x="11" y="155"/>
                </a:cxn>
                <a:cxn ang="0">
                  <a:pos x="11" y="153"/>
                </a:cxn>
                <a:cxn ang="0">
                  <a:pos x="11" y="150"/>
                </a:cxn>
                <a:cxn ang="0">
                  <a:pos x="3" y="139"/>
                </a:cxn>
                <a:cxn ang="0">
                  <a:pos x="0" y="128"/>
                </a:cxn>
                <a:cxn ang="0">
                  <a:pos x="3" y="128"/>
                </a:cxn>
                <a:cxn ang="0">
                  <a:pos x="14" y="122"/>
                </a:cxn>
                <a:cxn ang="0">
                  <a:pos x="28" y="122"/>
                </a:cxn>
                <a:cxn ang="0">
                  <a:pos x="41" y="122"/>
                </a:cxn>
                <a:cxn ang="0">
                  <a:pos x="50" y="108"/>
                </a:cxn>
                <a:cxn ang="0">
                  <a:pos x="50" y="97"/>
                </a:cxn>
                <a:cxn ang="0">
                  <a:pos x="50" y="86"/>
                </a:cxn>
                <a:cxn ang="0">
                  <a:pos x="53" y="78"/>
                </a:cxn>
                <a:cxn ang="0">
                  <a:pos x="53" y="67"/>
                </a:cxn>
                <a:cxn ang="0">
                  <a:pos x="61" y="64"/>
                </a:cxn>
                <a:cxn ang="0">
                  <a:pos x="72" y="61"/>
                </a:cxn>
                <a:cxn ang="0">
                  <a:pos x="83" y="50"/>
                </a:cxn>
                <a:cxn ang="0">
                  <a:pos x="94" y="42"/>
                </a:cxn>
                <a:cxn ang="0">
                  <a:pos x="108" y="30"/>
                </a:cxn>
                <a:cxn ang="0">
                  <a:pos x="122" y="19"/>
                </a:cxn>
                <a:cxn ang="0">
                  <a:pos x="136" y="11"/>
                </a:cxn>
                <a:cxn ang="0">
                  <a:pos x="150" y="0"/>
                </a:cxn>
                <a:cxn ang="0">
                  <a:pos x="169" y="5"/>
                </a:cxn>
                <a:cxn ang="0">
                  <a:pos x="180" y="14"/>
                </a:cxn>
                <a:cxn ang="0">
                  <a:pos x="189" y="8"/>
                </a:cxn>
                <a:cxn ang="0">
                  <a:pos x="192" y="19"/>
                </a:cxn>
                <a:cxn ang="0">
                  <a:pos x="192" y="30"/>
                </a:cxn>
                <a:cxn ang="0">
                  <a:pos x="203" y="47"/>
                </a:cxn>
                <a:cxn ang="0">
                  <a:pos x="200" y="53"/>
                </a:cxn>
                <a:cxn ang="0">
                  <a:pos x="200" y="67"/>
                </a:cxn>
                <a:cxn ang="0">
                  <a:pos x="200" y="78"/>
                </a:cxn>
                <a:cxn ang="0">
                  <a:pos x="197" y="89"/>
                </a:cxn>
                <a:cxn ang="0">
                  <a:pos x="197" y="100"/>
                </a:cxn>
                <a:cxn ang="0">
                  <a:pos x="192" y="108"/>
                </a:cxn>
                <a:cxn ang="0">
                  <a:pos x="186" y="117"/>
                </a:cxn>
                <a:cxn ang="0">
                  <a:pos x="180" y="125"/>
                </a:cxn>
                <a:cxn ang="0">
                  <a:pos x="175" y="133"/>
                </a:cxn>
                <a:cxn ang="0">
                  <a:pos x="175" y="147"/>
                </a:cxn>
                <a:cxn ang="0">
                  <a:pos x="161" y="155"/>
                </a:cxn>
                <a:cxn ang="0">
                  <a:pos x="147" y="153"/>
                </a:cxn>
                <a:cxn ang="0">
                  <a:pos x="133" y="153"/>
                </a:cxn>
                <a:cxn ang="0">
                  <a:pos x="119" y="161"/>
                </a:cxn>
                <a:cxn ang="0">
                  <a:pos x="108" y="155"/>
                </a:cxn>
                <a:cxn ang="0">
                  <a:pos x="100" y="153"/>
                </a:cxn>
                <a:cxn ang="0">
                  <a:pos x="86" y="155"/>
                </a:cxn>
                <a:cxn ang="0">
                  <a:pos x="78" y="147"/>
                </a:cxn>
                <a:cxn ang="0">
                  <a:pos x="64" y="147"/>
                </a:cxn>
                <a:cxn ang="0">
                  <a:pos x="50" y="150"/>
                </a:cxn>
                <a:cxn ang="0">
                  <a:pos x="50" y="161"/>
                </a:cxn>
                <a:cxn ang="0">
                  <a:pos x="44" y="169"/>
                </a:cxn>
                <a:cxn ang="0">
                  <a:pos x="44" y="178"/>
                </a:cxn>
                <a:cxn ang="0">
                  <a:pos x="33" y="167"/>
                </a:cxn>
                <a:cxn ang="0">
                  <a:pos x="28" y="172"/>
                </a:cxn>
                <a:cxn ang="0">
                  <a:pos x="25" y="167"/>
                </a:cxn>
                <a:cxn ang="0">
                  <a:pos x="22" y="161"/>
                </a:cxn>
              </a:cxnLst>
              <a:rect l="0" t="0" r="r" b="b"/>
              <a:pathLst>
                <a:path w="203" h="178">
                  <a:moveTo>
                    <a:pt x="22" y="161"/>
                  </a:moveTo>
                  <a:lnTo>
                    <a:pt x="16" y="161"/>
                  </a:lnTo>
                  <a:lnTo>
                    <a:pt x="11" y="155"/>
                  </a:lnTo>
                  <a:lnTo>
                    <a:pt x="11" y="153"/>
                  </a:lnTo>
                  <a:lnTo>
                    <a:pt x="11" y="150"/>
                  </a:lnTo>
                  <a:lnTo>
                    <a:pt x="3" y="139"/>
                  </a:lnTo>
                  <a:lnTo>
                    <a:pt x="0" y="128"/>
                  </a:lnTo>
                  <a:lnTo>
                    <a:pt x="3" y="128"/>
                  </a:lnTo>
                  <a:lnTo>
                    <a:pt x="14" y="122"/>
                  </a:lnTo>
                  <a:lnTo>
                    <a:pt x="28" y="122"/>
                  </a:lnTo>
                  <a:lnTo>
                    <a:pt x="41" y="122"/>
                  </a:lnTo>
                  <a:lnTo>
                    <a:pt x="50" y="108"/>
                  </a:lnTo>
                  <a:lnTo>
                    <a:pt x="50" y="97"/>
                  </a:lnTo>
                  <a:lnTo>
                    <a:pt x="50" y="86"/>
                  </a:lnTo>
                  <a:lnTo>
                    <a:pt x="53" y="78"/>
                  </a:lnTo>
                  <a:lnTo>
                    <a:pt x="53" y="67"/>
                  </a:lnTo>
                  <a:lnTo>
                    <a:pt x="61" y="64"/>
                  </a:lnTo>
                  <a:lnTo>
                    <a:pt x="72" y="61"/>
                  </a:lnTo>
                  <a:lnTo>
                    <a:pt x="83" y="50"/>
                  </a:lnTo>
                  <a:lnTo>
                    <a:pt x="94" y="42"/>
                  </a:lnTo>
                  <a:lnTo>
                    <a:pt x="108" y="30"/>
                  </a:lnTo>
                  <a:lnTo>
                    <a:pt x="122" y="19"/>
                  </a:lnTo>
                  <a:lnTo>
                    <a:pt x="136" y="11"/>
                  </a:lnTo>
                  <a:lnTo>
                    <a:pt x="150" y="0"/>
                  </a:lnTo>
                  <a:lnTo>
                    <a:pt x="169" y="5"/>
                  </a:lnTo>
                  <a:lnTo>
                    <a:pt x="180" y="14"/>
                  </a:lnTo>
                  <a:lnTo>
                    <a:pt x="189" y="8"/>
                  </a:lnTo>
                  <a:lnTo>
                    <a:pt x="192" y="19"/>
                  </a:lnTo>
                  <a:lnTo>
                    <a:pt x="192" y="30"/>
                  </a:lnTo>
                  <a:lnTo>
                    <a:pt x="203" y="47"/>
                  </a:lnTo>
                  <a:lnTo>
                    <a:pt x="200" y="53"/>
                  </a:lnTo>
                  <a:lnTo>
                    <a:pt x="200" y="67"/>
                  </a:lnTo>
                  <a:lnTo>
                    <a:pt x="200" y="78"/>
                  </a:lnTo>
                  <a:lnTo>
                    <a:pt x="197" y="89"/>
                  </a:lnTo>
                  <a:lnTo>
                    <a:pt x="197" y="100"/>
                  </a:lnTo>
                  <a:lnTo>
                    <a:pt x="192" y="108"/>
                  </a:lnTo>
                  <a:lnTo>
                    <a:pt x="186" y="117"/>
                  </a:lnTo>
                  <a:lnTo>
                    <a:pt x="180" y="125"/>
                  </a:lnTo>
                  <a:lnTo>
                    <a:pt x="175" y="133"/>
                  </a:lnTo>
                  <a:lnTo>
                    <a:pt x="175" y="147"/>
                  </a:lnTo>
                  <a:lnTo>
                    <a:pt x="161" y="155"/>
                  </a:lnTo>
                  <a:lnTo>
                    <a:pt x="147" y="153"/>
                  </a:lnTo>
                  <a:lnTo>
                    <a:pt x="133" y="153"/>
                  </a:lnTo>
                  <a:lnTo>
                    <a:pt x="119" y="161"/>
                  </a:lnTo>
                  <a:lnTo>
                    <a:pt x="108" y="155"/>
                  </a:lnTo>
                  <a:lnTo>
                    <a:pt x="100" y="153"/>
                  </a:lnTo>
                  <a:lnTo>
                    <a:pt x="86" y="155"/>
                  </a:lnTo>
                  <a:lnTo>
                    <a:pt x="78" y="147"/>
                  </a:lnTo>
                  <a:lnTo>
                    <a:pt x="64" y="147"/>
                  </a:lnTo>
                  <a:lnTo>
                    <a:pt x="50" y="150"/>
                  </a:lnTo>
                  <a:lnTo>
                    <a:pt x="50" y="161"/>
                  </a:lnTo>
                  <a:lnTo>
                    <a:pt x="44" y="169"/>
                  </a:lnTo>
                  <a:lnTo>
                    <a:pt x="44" y="178"/>
                  </a:lnTo>
                  <a:lnTo>
                    <a:pt x="33" y="167"/>
                  </a:lnTo>
                  <a:lnTo>
                    <a:pt x="28" y="172"/>
                  </a:lnTo>
                  <a:lnTo>
                    <a:pt x="25" y="167"/>
                  </a:lnTo>
                  <a:lnTo>
                    <a:pt x="22" y="16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2" name="Freeform 144"/>
            <p:cNvSpPr>
              <a:spLocks/>
            </p:cNvSpPr>
            <p:nvPr/>
          </p:nvSpPr>
          <p:spPr bwMode="auto">
            <a:xfrm>
              <a:off x="2160" y="2395"/>
              <a:ext cx="107" cy="84"/>
            </a:xfrm>
            <a:custGeom>
              <a:avLst/>
              <a:gdLst/>
              <a:ahLst/>
              <a:cxnLst>
                <a:cxn ang="0">
                  <a:pos x="17" y="2"/>
                </a:cxn>
                <a:cxn ang="0">
                  <a:pos x="14" y="8"/>
                </a:cxn>
                <a:cxn ang="0">
                  <a:pos x="8" y="19"/>
                </a:cxn>
                <a:cxn ang="0">
                  <a:pos x="0" y="30"/>
                </a:cxn>
                <a:cxn ang="0">
                  <a:pos x="8" y="39"/>
                </a:cxn>
                <a:cxn ang="0">
                  <a:pos x="14" y="36"/>
                </a:cxn>
                <a:cxn ang="0">
                  <a:pos x="11" y="39"/>
                </a:cxn>
                <a:cxn ang="0">
                  <a:pos x="14" y="41"/>
                </a:cxn>
                <a:cxn ang="0">
                  <a:pos x="11" y="44"/>
                </a:cxn>
                <a:cxn ang="0">
                  <a:pos x="25" y="44"/>
                </a:cxn>
                <a:cxn ang="0">
                  <a:pos x="28" y="41"/>
                </a:cxn>
                <a:cxn ang="0">
                  <a:pos x="45" y="47"/>
                </a:cxn>
                <a:cxn ang="0">
                  <a:pos x="47" y="50"/>
                </a:cxn>
                <a:cxn ang="0">
                  <a:pos x="31" y="47"/>
                </a:cxn>
                <a:cxn ang="0">
                  <a:pos x="20" y="50"/>
                </a:cxn>
                <a:cxn ang="0">
                  <a:pos x="11" y="52"/>
                </a:cxn>
                <a:cxn ang="0">
                  <a:pos x="11" y="58"/>
                </a:cxn>
                <a:cxn ang="0">
                  <a:pos x="20" y="58"/>
                </a:cxn>
                <a:cxn ang="0">
                  <a:pos x="25" y="58"/>
                </a:cxn>
                <a:cxn ang="0">
                  <a:pos x="14" y="61"/>
                </a:cxn>
                <a:cxn ang="0">
                  <a:pos x="11" y="64"/>
                </a:cxn>
                <a:cxn ang="0">
                  <a:pos x="28" y="61"/>
                </a:cxn>
                <a:cxn ang="0">
                  <a:pos x="39" y="61"/>
                </a:cxn>
                <a:cxn ang="0">
                  <a:pos x="50" y="58"/>
                </a:cxn>
                <a:cxn ang="0">
                  <a:pos x="61" y="61"/>
                </a:cxn>
                <a:cxn ang="0">
                  <a:pos x="81" y="64"/>
                </a:cxn>
                <a:cxn ang="0">
                  <a:pos x="75" y="47"/>
                </a:cxn>
                <a:cxn ang="0">
                  <a:pos x="72" y="41"/>
                </a:cxn>
                <a:cxn ang="0">
                  <a:pos x="70" y="27"/>
                </a:cxn>
                <a:cxn ang="0">
                  <a:pos x="58" y="16"/>
                </a:cxn>
                <a:cxn ang="0">
                  <a:pos x="50" y="8"/>
                </a:cxn>
                <a:cxn ang="0">
                  <a:pos x="36" y="0"/>
                </a:cxn>
                <a:cxn ang="0">
                  <a:pos x="28" y="2"/>
                </a:cxn>
                <a:cxn ang="0">
                  <a:pos x="17" y="2"/>
                </a:cxn>
              </a:cxnLst>
              <a:rect l="0" t="0" r="r" b="b"/>
              <a:pathLst>
                <a:path w="81" h="64">
                  <a:moveTo>
                    <a:pt x="17" y="2"/>
                  </a:moveTo>
                  <a:lnTo>
                    <a:pt x="14" y="8"/>
                  </a:lnTo>
                  <a:lnTo>
                    <a:pt x="8" y="19"/>
                  </a:lnTo>
                  <a:lnTo>
                    <a:pt x="0" y="30"/>
                  </a:lnTo>
                  <a:lnTo>
                    <a:pt x="8" y="39"/>
                  </a:lnTo>
                  <a:lnTo>
                    <a:pt x="14" y="36"/>
                  </a:lnTo>
                  <a:lnTo>
                    <a:pt x="11" y="39"/>
                  </a:lnTo>
                  <a:lnTo>
                    <a:pt x="14" y="41"/>
                  </a:lnTo>
                  <a:lnTo>
                    <a:pt x="11" y="44"/>
                  </a:lnTo>
                  <a:lnTo>
                    <a:pt x="25" y="44"/>
                  </a:lnTo>
                  <a:lnTo>
                    <a:pt x="28" y="41"/>
                  </a:lnTo>
                  <a:lnTo>
                    <a:pt x="45" y="47"/>
                  </a:lnTo>
                  <a:lnTo>
                    <a:pt x="47" y="50"/>
                  </a:lnTo>
                  <a:lnTo>
                    <a:pt x="31" y="47"/>
                  </a:lnTo>
                  <a:lnTo>
                    <a:pt x="20" y="50"/>
                  </a:lnTo>
                  <a:lnTo>
                    <a:pt x="11" y="52"/>
                  </a:lnTo>
                  <a:lnTo>
                    <a:pt x="11" y="58"/>
                  </a:lnTo>
                  <a:lnTo>
                    <a:pt x="20" y="58"/>
                  </a:lnTo>
                  <a:lnTo>
                    <a:pt x="25" y="58"/>
                  </a:lnTo>
                  <a:lnTo>
                    <a:pt x="14" y="61"/>
                  </a:lnTo>
                  <a:lnTo>
                    <a:pt x="11" y="64"/>
                  </a:lnTo>
                  <a:lnTo>
                    <a:pt x="28" y="61"/>
                  </a:lnTo>
                  <a:lnTo>
                    <a:pt x="39" y="61"/>
                  </a:lnTo>
                  <a:lnTo>
                    <a:pt x="50" y="58"/>
                  </a:lnTo>
                  <a:lnTo>
                    <a:pt x="61" y="61"/>
                  </a:lnTo>
                  <a:lnTo>
                    <a:pt x="81" y="64"/>
                  </a:lnTo>
                  <a:lnTo>
                    <a:pt x="75" y="47"/>
                  </a:lnTo>
                  <a:lnTo>
                    <a:pt x="72" y="41"/>
                  </a:lnTo>
                  <a:lnTo>
                    <a:pt x="70" y="27"/>
                  </a:lnTo>
                  <a:lnTo>
                    <a:pt x="58" y="16"/>
                  </a:lnTo>
                  <a:lnTo>
                    <a:pt x="50" y="8"/>
                  </a:lnTo>
                  <a:lnTo>
                    <a:pt x="36" y="0"/>
                  </a:lnTo>
                  <a:lnTo>
                    <a:pt x="28" y="2"/>
                  </a:lnTo>
                  <a:lnTo>
                    <a:pt x="17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3" name="Freeform 145"/>
            <p:cNvSpPr>
              <a:spLocks/>
            </p:cNvSpPr>
            <p:nvPr/>
          </p:nvSpPr>
          <p:spPr bwMode="auto">
            <a:xfrm>
              <a:off x="2583" y="1993"/>
              <a:ext cx="67" cy="132"/>
            </a:xfrm>
            <a:custGeom>
              <a:avLst/>
              <a:gdLst/>
              <a:ahLst/>
              <a:cxnLst>
                <a:cxn ang="0">
                  <a:pos x="34" y="100"/>
                </a:cxn>
                <a:cxn ang="0">
                  <a:pos x="26" y="103"/>
                </a:cxn>
                <a:cxn ang="0">
                  <a:pos x="23" y="89"/>
                </a:cxn>
                <a:cxn ang="0">
                  <a:pos x="20" y="75"/>
                </a:cxn>
                <a:cxn ang="0">
                  <a:pos x="9" y="67"/>
                </a:cxn>
                <a:cxn ang="0">
                  <a:pos x="0" y="50"/>
                </a:cxn>
                <a:cxn ang="0">
                  <a:pos x="6" y="39"/>
                </a:cxn>
                <a:cxn ang="0">
                  <a:pos x="12" y="31"/>
                </a:cxn>
                <a:cxn ang="0">
                  <a:pos x="9" y="8"/>
                </a:cxn>
                <a:cxn ang="0">
                  <a:pos x="12" y="6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4" y="8"/>
                </a:cxn>
                <a:cxn ang="0">
                  <a:pos x="42" y="3"/>
                </a:cxn>
                <a:cxn ang="0">
                  <a:pos x="37" y="19"/>
                </a:cxn>
                <a:cxn ang="0">
                  <a:pos x="42" y="31"/>
                </a:cxn>
                <a:cxn ang="0">
                  <a:pos x="37" y="39"/>
                </a:cxn>
                <a:cxn ang="0">
                  <a:pos x="31" y="47"/>
                </a:cxn>
                <a:cxn ang="0">
                  <a:pos x="42" y="56"/>
                </a:cxn>
                <a:cxn ang="0">
                  <a:pos x="51" y="61"/>
                </a:cxn>
                <a:cxn ang="0">
                  <a:pos x="48" y="72"/>
                </a:cxn>
                <a:cxn ang="0">
                  <a:pos x="42" y="81"/>
                </a:cxn>
                <a:cxn ang="0">
                  <a:pos x="34" y="86"/>
                </a:cxn>
                <a:cxn ang="0">
                  <a:pos x="34" y="100"/>
                </a:cxn>
              </a:cxnLst>
              <a:rect l="0" t="0" r="r" b="b"/>
              <a:pathLst>
                <a:path w="51" h="103">
                  <a:moveTo>
                    <a:pt x="34" y="100"/>
                  </a:moveTo>
                  <a:lnTo>
                    <a:pt x="26" y="103"/>
                  </a:lnTo>
                  <a:lnTo>
                    <a:pt x="23" y="89"/>
                  </a:lnTo>
                  <a:lnTo>
                    <a:pt x="20" y="75"/>
                  </a:lnTo>
                  <a:lnTo>
                    <a:pt x="9" y="67"/>
                  </a:lnTo>
                  <a:lnTo>
                    <a:pt x="0" y="50"/>
                  </a:lnTo>
                  <a:lnTo>
                    <a:pt x="6" y="39"/>
                  </a:lnTo>
                  <a:lnTo>
                    <a:pt x="12" y="31"/>
                  </a:lnTo>
                  <a:lnTo>
                    <a:pt x="9" y="8"/>
                  </a:lnTo>
                  <a:lnTo>
                    <a:pt x="12" y="6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4" y="8"/>
                  </a:lnTo>
                  <a:lnTo>
                    <a:pt x="42" y="3"/>
                  </a:lnTo>
                  <a:lnTo>
                    <a:pt x="37" y="19"/>
                  </a:lnTo>
                  <a:lnTo>
                    <a:pt x="42" y="31"/>
                  </a:lnTo>
                  <a:lnTo>
                    <a:pt x="37" y="39"/>
                  </a:lnTo>
                  <a:lnTo>
                    <a:pt x="31" y="47"/>
                  </a:lnTo>
                  <a:lnTo>
                    <a:pt x="42" y="56"/>
                  </a:lnTo>
                  <a:lnTo>
                    <a:pt x="51" y="61"/>
                  </a:lnTo>
                  <a:lnTo>
                    <a:pt x="48" y="72"/>
                  </a:lnTo>
                  <a:lnTo>
                    <a:pt x="42" y="81"/>
                  </a:lnTo>
                  <a:lnTo>
                    <a:pt x="34" y="86"/>
                  </a:lnTo>
                  <a:lnTo>
                    <a:pt x="34" y="10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4" name="Freeform 146"/>
            <p:cNvSpPr>
              <a:spLocks/>
            </p:cNvSpPr>
            <p:nvPr/>
          </p:nvSpPr>
          <p:spPr bwMode="auto">
            <a:xfrm>
              <a:off x="2263" y="2555"/>
              <a:ext cx="69" cy="81"/>
            </a:xfrm>
            <a:custGeom>
              <a:avLst/>
              <a:gdLst/>
              <a:ahLst/>
              <a:cxnLst>
                <a:cxn ang="0">
                  <a:pos x="53" y="61"/>
                </a:cxn>
                <a:cxn ang="0">
                  <a:pos x="39" y="53"/>
                </a:cxn>
                <a:cxn ang="0">
                  <a:pos x="25" y="44"/>
                </a:cxn>
                <a:cxn ang="0">
                  <a:pos x="11" y="33"/>
                </a:cxn>
                <a:cxn ang="0">
                  <a:pos x="0" y="22"/>
                </a:cxn>
                <a:cxn ang="0">
                  <a:pos x="3" y="17"/>
                </a:cxn>
                <a:cxn ang="0">
                  <a:pos x="8" y="8"/>
                </a:cxn>
                <a:cxn ang="0">
                  <a:pos x="17" y="0"/>
                </a:cxn>
                <a:cxn ang="0">
                  <a:pos x="22" y="0"/>
                </a:cxn>
                <a:cxn ang="0">
                  <a:pos x="28" y="14"/>
                </a:cxn>
                <a:cxn ang="0">
                  <a:pos x="30" y="17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39" y="25"/>
                </a:cxn>
                <a:cxn ang="0">
                  <a:pos x="39" y="28"/>
                </a:cxn>
                <a:cxn ang="0">
                  <a:pos x="47" y="36"/>
                </a:cxn>
                <a:cxn ang="0">
                  <a:pos x="53" y="42"/>
                </a:cxn>
                <a:cxn ang="0">
                  <a:pos x="53" y="61"/>
                </a:cxn>
              </a:cxnLst>
              <a:rect l="0" t="0" r="r" b="b"/>
              <a:pathLst>
                <a:path w="53" h="61">
                  <a:moveTo>
                    <a:pt x="53" y="61"/>
                  </a:moveTo>
                  <a:lnTo>
                    <a:pt x="39" y="53"/>
                  </a:lnTo>
                  <a:lnTo>
                    <a:pt x="25" y="44"/>
                  </a:lnTo>
                  <a:lnTo>
                    <a:pt x="11" y="33"/>
                  </a:lnTo>
                  <a:lnTo>
                    <a:pt x="0" y="22"/>
                  </a:lnTo>
                  <a:lnTo>
                    <a:pt x="3" y="17"/>
                  </a:lnTo>
                  <a:lnTo>
                    <a:pt x="8" y="8"/>
                  </a:lnTo>
                  <a:lnTo>
                    <a:pt x="17" y="0"/>
                  </a:lnTo>
                  <a:lnTo>
                    <a:pt x="22" y="0"/>
                  </a:lnTo>
                  <a:lnTo>
                    <a:pt x="28" y="14"/>
                  </a:lnTo>
                  <a:lnTo>
                    <a:pt x="30" y="17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39" y="25"/>
                  </a:lnTo>
                  <a:lnTo>
                    <a:pt x="39" y="28"/>
                  </a:lnTo>
                  <a:lnTo>
                    <a:pt x="47" y="36"/>
                  </a:lnTo>
                  <a:lnTo>
                    <a:pt x="53" y="42"/>
                  </a:lnTo>
                  <a:lnTo>
                    <a:pt x="53" y="6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5" name="Freeform 147"/>
            <p:cNvSpPr>
              <a:spLocks/>
            </p:cNvSpPr>
            <p:nvPr/>
          </p:nvSpPr>
          <p:spPr bwMode="auto">
            <a:xfrm>
              <a:off x="1036" y="2532"/>
              <a:ext cx="55" cy="49"/>
            </a:xfrm>
            <a:custGeom>
              <a:avLst/>
              <a:gdLst/>
              <a:ahLst/>
              <a:cxnLst>
                <a:cxn ang="0">
                  <a:pos x="0" y="23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6"/>
                </a:cxn>
                <a:cxn ang="0">
                  <a:pos x="14" y="9"/>
                </a:cxn>
                <a:cxn ang="0">
                  <a:pos x="17" y="11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2" y="11"/>
                </a:cxn>
                <a:cxn ang="0">
                  <a:pos x="31" y="20"/>
                </a:cxn>
                <a:cxn ang="0">
                  <a:pos x="36" y="31"/>
                </a:cxn>
                <a:cxn ang="0">
                  <a:pos x="25" y="36"/>
                </a:cxn>
                <a:cxn ang="0">
                  <a:pos x="22" y="25"/>
                </a:cxn>
                <a:cxn ang="0">
                  <a:pos x="22" y="28"/>
                </a:cxn>
                <a:cxn ang="0">
                  <a:pos x="14" y="23"/>
                </a:cxn>
                <a:cxn ang="0">
                  <a:pos x="3" y="20"/>
                </a:cxn>
                <a:cxn ang="0">
                  <a:pos x="0" y="23"/>
                </a:cxn>
              </a:cxnLst>
              <a:rect l="0" t="0" r="r" b="b"/>
              <a:pathLst>
                <a:path w="42" h="36">
                  <a:moveTo>
                    <a:pt x="0" y="23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6"/>
                  </a:lnTo>
                  <a:lnTo>
                    <a:pt x="14" y="9"/>
                  </a:lnTo>
                  <a:lnTo>
                    <a:pt x="17" y="11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11"/>
                  </a:lnTo>
                  <a:lnTo>
                    <a:pt x="31" y="20"/>
                  </a:lnTo>
                  <a:lnTo>
                    <a:pt x="36" y="31"/>
                  </a:lnTo>
                  <a:lnTo>
                    <a:pt x="25" y="36"/>
                  </a:lnTo>
                  <a:lnTo>
                    <a:pt x="22" y="25"/>
                  </a:lnTo>
                  <a:lnTo>
                    <a:pt x="22" y="28"/>
                  </a:lnTo>
                  <a:lnTo>
                    <a:pt x="14" y="23"/>
                  </a:lnTo>
                  <a:lnTo>
                    <a:pt x="3" y="2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6" name="Freeform 148"/>
            <p:cNvSpPr>
              <a:spLocks/>
            </p:cNvSpPr>
            <p:nvPr/>
          </p:nvSpPr>
          <p:spPr bwMode="auto">
            <a:xfrm>
              <a:off x="1091" y="2532"/>
              <a:ext cx="40" cy="49"/>
            </a:xfrm>
            <a:custGeom>
              <a:avLst/>
              <a:gdLst/>
              <a:ahLst/>
              <a:cxnLst>
                <a:cxn ang="0">
                  <a:pos x="16" y="20"/>
                </a:cxn>
                <a:cxn ang="0">
                  <a:pos x="22" y="20"/>
                </a:cxn>
                <a:cxn ang="0">
                  <a:pos x="22" y="17"/>
                </a:cxn>
                <a:cxn ang="0">
                  <a:pos x="16" y="17"/>
                </a:cxn>
                <a:cxn ang="0">
                  <a:pos x="14" y="11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14" y="3"/>
                </a:cxn>
                <a:cxn ang="0">
                  <a:pos x="22" y="9"/>
                </a:cxn>
                <a:cxn ang="0">
                  <a:pos x="30" y="14"/>
                </a:cxn>
                <a:cxn ang="0">
                  <a:pos x="30" y="25"/>
                </a:cxn>
                <a:cxn ang="0">
                  <a:pos x="25" y="28"/>
                </a:cxn>
                <a:cxn ang="0">
                  <a:pos x="22" y="34"/>
                </a:cxn>
                <a:cxn ang="0">
                  <a:pos x="19" y="31"/>
                </a:cxn>
                <a:cxn ang="0">
                  <a:pos x="16" y="20"/>
                </a:cxn>
              </a:cxnLst>
              <a:rect l="0" t="0" r="r" b="b"/>
              <a:pathLst>
                <a:path w="30" h="34">
                  <a:moveTo>
                    <a:pt x="16" y="20"/>
                  </a:moveTo>
                  <a:lnTo>
                    <a:pt x="22" y="20"/>
                  </a:lnTo>
                  <a:lnTo>
                    <a:pt x="22" y="17"/>
                  </a:lnTo>
                  <a:lnTo>
                    <a:pt x="16" y="17"/>
                  </a:lnTo>
                  <a:lnTo>
                    <a:pt x="14" y="11"/>
                  </a:lnTo>
                  <a:lnTo>
                    <a:pt x="3" y="9"/>
                  </a:lnTo>
                  <a:lnTo>
                    <a:pt x="0" y="6"/>
                  </a:lnTo>
                  <a:lnTo>
                    <a:pt x="0" y="0"/>
                  </a:lnTo>
                  <a:lnTo>
                    <a:pt x="14" y="3"/>
                  </a:lnTo>
                  <a:lnTo>
                    <a:pt x="22" y="9"/>
                  </a:lnTo>
                  <a:lnTo>
                    <a:pt x="30" y="14"/>
                  </a:lnTo>
                  <a:lnTo>
                    <a:pt x="30" y="25"/>
                  </a:lnTo>
                  <a:lnTo>
                    <a:pt x="25" y="28"/>
                  </a:lnTo>
                  <a:lnTo>
                    <a:pt x="22" y="34"/>
                  </a:lnTo>
                  <a:lnTo>
                    <a:pt x="19" y="31"/>
                  </a:lnTo>
                  <a:lnTo>
                    <a:pt x="16" y="2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7" name="Freeform 149"/>
            <p:cNvSpPr>
              <a:spLocks/>
            </p:cNvSpPr>
            <p:nvPr/>
          </p:nvSpPr>
          <p:spPr bwMode="auto">
            <a:xfrm>
              <a:off x="1518" y="2607"/>
              <a:ext cx="51" cy="68"/>
            </a:xfrm>
            <a:custGeom>
              <a:avLst/>
              <a:gdLst/>
              <a:ahLst/>
              <a:cxnLst>
                <a:cxn ang="0">
                  <a:pos x="31" y="17"/>
                </a:cxn>
                <a:cxn ang="0">
                  <a:pos x="19" y="3"/>
                </a:cxn>
                <a:cxn ang="0">
                  <a:pos x="8" y="0"/>
                </a:cxn>
                <a:cxn ang="0">
                  <a:pos x="8" y="5"/>
                </a:cxn>
                <a:cxn ang="0">
                  <a:pos x="3" y="19"/>
                </a:cxn>
                <a:cxn ang="0">
                  <a:pos x="8" y="36"/>
                </a:cxn>
                <a:cxn ang="0">
                  <a:pos x="0" y="53"/>
                </a:cxn>
                <a:cxn ang="0">
                  <a:pos x="8" y="53"/>
                </a:cxn>
                <a:cxn ang="0">
                  <a:pos x="22" y="53"/>
                </a:cxn>
                <a:cxn ang="0">
                  <a:pos x="31" y="39"/>
                </a:cxn>
                <a:cxn ang="0">
                  <a:pos x="39" y="25"/>
                </a:cxn>
                <a:cxn ang="0">
                  <a:pos x="36" y="17"/>
                </a:cxn>
                <a:cxn ang="0">
                  <a:pos x="36" y="19"/>
                </a:cxn>
                <a:cxn ang="0">
                  <a:pos x="31" y="17"/>
                </a:cxn>
              </a:cxnLst>
              <a:rect l="0" t="0" r="r" b="b"/>
              <a:pathLst>
                <a:path w="39" h="53">
                  <a:moveTo>
                    <a:pt x="31" y="17"/>
                  </a:moveTo>
                  <a:lnTo>
                    <a:pt x="19" y="3"/>
                  </a:lnTo>
                  <a:lnTo>
                    <a:pt x="8" y="0"/>
                  </a:lnTo>
                  <a:lnTo>
                    <a:pt x="8" y="5"/>
                  </a:lnTo>
                  <a:lnTo>
                    <a:pt x="3" y="19"/>
                  </a:lnTo>
                  <a:lnTo>
                    <a:pt x="8" y="36"/>
                  </a:lnTo>
                  <a:lnTo>
                    <a:pt x="0" y="53"/>
                  </a:lnTo>
                  <a:lnTo>
                    <a:pt x="8" y="53"/>
                  </a:lnTo>
                  <a:lnTo>
                    <a:pt x="22" y="53"/>
                  </a:lnTo>
                  <a:lnTo>
                    <a:pt x="31" y="39"/>
                  </a:lnTo>
                  <a:lnTo>
                    <a:pt x="39" y="25"/>
                  </a:lnTo>
                  <a:lnTo>
                    <a:pt x="36" y="17"/>
                  </a:lnTo>
                  <a:lnTo>
                    <a:pt x="36" y="19"/>
                  </a:lnTo>
                  <a:lnTo>
                    <a:pt x="31" y="1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8" name="Freeform 150"/>
            <p:cNvSpPr>
              <a:spLocks/>
            </p:cNvSpPr>
            <p:nvPr/>
          </p:nvSpPr>
          <p:spPr bwMode="auto">
            <a:xfrm>
              <a:off x="1097" y="2479"/>
              <a:ext cx="210" cy="324"/>
            </a:xfrm>
            <a:custGeom>
              <a:avLst/>
              <a:gdLst/>
              <a:ahLst/>
              <a:cxnLst>
                <a:cxn ang="0">
                  <a:pos x="64" y="22"/>
                </a:cxn>
                <a:cxn ang="0">
                  <a:pos x="59" y="19"/>
                </a:cxn>
                <a:cxn ang="0">
                  <a:pos x="48" y="44"/>
                </a:cxn>
                <a:cxn ang="0">
                  <a:pos x="31" y="66"/>
                </a:cxn>
                <a:cxn ang="0">
                  <a:pos x="25" y="55"/>
                </a:cxn>
                <a:cxn ang="0">
                  <a:pos x="20" y="69"/>
                </a:cxn>
                <a:cxn ang="0">
                  <a:pos x="20" y="83"/>
                </a:cxn>
                <a:cxn ang="0">
                  <a:pos x="20" y="102"/>
                </a:cxn>
                <a:cxn ang="0">
                  <a:pos x="23" y="125"/>
                </a:cxn>
                <a:cxn ang="0">
                  <a:pos x="17" y="141"/>
                </a:cxn>
                <a:cxn ang="0">
                  <a:pos x="6" y="155"/>
                </a:cxn>
                <a:cxn ang="0">
                  <a:pos x="3" y="161"/>
                </a:cxn>
                <a:cxn ang="0">
                  <a:pos x="23" y="177"/>
                </a:cxn>
                <a:cxn ang="0">
                  <a:pos x="48" y="186"/>
                </a:cxn>
                <a:cxn ang="0">
                  <a:pos x="56" y="191"/>
                </a:cxn>
                <a:cxn ang="0">
                  <a:pos x="75" y="211"/>
                </a:cxn>
                <a:cxn ang="0">
                  <a:pos x="92" y="216"/>
                </a:cxn>
                <a:cxn ang="0">
                  <a:pos x="117" y="222"/>
                </a:cxn>
                <a:cxn ang="0">
                  <a:pos x="120" y="247"/>
                </a:cxn>
                <a:cxn ang="0">
                  <a:pos x="125" y="205"/>
                </a:cxn>
                <a:cxn ang="0">
                  <a:pos x="117" y="175"/>
                </a:cxn>
                <a:cxn ang="0">
                  <a:pos x="128" y="169"/>
                </a:cxn>
                <a:cxn ang="0">
                  <a:pos x="120" y="158"/>
                </a:cxn>
                <a:cxn ang="0">
                  <a:pos x="142" y="158"/>
                </a:cxn>
                <a:cxn ang="0">
                  <a:pos x="145" y="158"/>
                </a:cxn>
                <a:cxn ang="0">
                  <a:pos x="156" y="164"/>
                </a:cxn>
                <a:cxn ang="0">
                  <a:pos x="156" y="152"/>
                </a:cxn>
                <a:cxn ang="0">
                  <a:pos x="153" y="136"/>
                </a:cxn>
                <a:cxn ang="0">
                  <a:pos x="150" y="102"/>
                </a:cxn>
                <a:cxn ang="0">
                  <a:pos x="142" y="91"/>
                </a:cxn>
                <a:cxn ang="0">
                  <a:pos x="120" y="80"/>
                </a:cxn>
                <a:cxn ang="0">
                  <a:pos x="98" y="77"/>
                </a:cxn>
                <a:cxn ang="0">
                  <a:pos x="89" y="64"/>
                </a:cxn>
                <a:cxn ang="0">
                  <a:pos x="78" y="47"/>
                </a:cxn>
                <a:cxn ang="0">
                  <a:pos x="89" y="22"/>
                </a:cxn>
                <a:cxn ang="0">
                  <a:pos x="106" y="8"/>
                </a:cxn>
                <a:cxn ang="0">
                  <a:pos x="100" y="0"/>
                </a:cxn>
                <a:cxn ang="0">
                  <a:pos x="75" y="16"/>
                </a:cxn>
              </a:cxnLst>
              <a:rect l="0" t="0" r="r" b="b"/>
              <a:pathLst>
                <a:path w="159" h="247">
                  <a:moveTo>
                    <a:pt x="67" y="16"/>
                  </a:moveTo>
                  <a:lnTo>
                    <a:pt x="64" y="22"/>
                  </a:lnTo>
                  <a:lnTo>
                    <a:pt x="64" y="19"/>
                  </a:lnTo>
                  <a:lnTo>
                    <a:pt x="59" y="19"/>
                  </a:lnTo>
                  <a:lnTo>
                    <a:pt x="48" y="33"/>
                  </a:lnTo>
                  <a:lnTo>
                    <a:pt x="48" y="44"/>
                  </a:lnTo>
                  <a:lnTo>
                    <a:pt x="31" y="58"/>
                  </a:lnTo>
                  <a:lnTo>
                    <a:pt x="31" y="66"/>
                  </a:lnTo>
                  <a:lnTo>
                    <a:pt x="28" y="58"/>
                  </a:lnTo>
                  <a:lnTo>
                    <a:pt x="25" y="55"/>
                  </a:lnTo>
                  <a:lnTo>
                    <a:pt x="25" y="66"/>
                  </a:lnTo>
                  <a:lnTo>
                    <a:pt x="20" y="69"/>
                  </a:lnTo>
                  <a:lnTo>
                    <a:pt x="17" y="75"/>
                  </a:lnTo>
                  <a:lnTo>
                    <a:pt x="20" y="83"/>
                  </a:lnTo>
                  <a:lnTo>
                    <a:pt x="25" y="94"/>
                  </a:lnTo>
                  <a:lnTo>
                    <a:pt x="20" y="102"/>
                  </a:lnTo>
                  <a:lnTo>
                    <a:pt x="23" y="114"/>
                  </a:lnTo>
                  <a:lnTo>
                    <a:pt x="23" y="125"/>
                  </a:lnTo>
                  <a:lnTo>
                    <a:pt x="25" y="125"/>
                  </a:lnTo>
                  <a:lnTo>
                    <a:pt x="17" y="141"/>
                  </a:lnTo>
                  <a:lnTo>
                    <a:pt x="9" y="147"/>
                  </a:lnTo>
                  <a:lnTo>
                    <a:pt x="6" y="155"/>
                  </a:lnTo>
                  <a:lnTo>
                    <a:pt x="0" y="155"/>
                  </a:lnTo>
                  <a:lnTo>
                    <a:pt x="3" y="161"/>
                  </a:lnTo>
                  <a:lnTo>
                    <a:pt x="14" y="169"/>
                  </a:lnTo>
                  <a:lnTo>
                    <a:pt x="23" y="177"/>
                  </a:lnTo>
                  <a:lnTo>
                    <a:pt x="34" y="177"/>
                  </a:lnTo>
                  <a:lnTo>
                    <a:pt x="48" y="186"/>
                  </a:lnTo>
                  <a:lnTo>
                    <a:pt x="50" y="183"/>
                  </a:lnTo>
                  <a:lnTo>
                    <a:pt x="56" y="191"/>
                  </a:lnTo>
                  <a:lnTo>
                    <a:pt x="64" y="200"/>
                  </a:lnTo>
                  <a:lnTo>
                    <a:pt x="75" y="211"/>
                  </a:lnTo>
                  <a:lnTo>
                    <a:pt x="78" y="216"/>
                  </a:lnTo>
                  <a:lnTo>
                    <a:pt x="92" y="216"/>
                  </a:lnTo>
                  <a:lnTo>
                    <a:pt x="103" y="216"/>
                  </a:lnTo>
                  <a:lnTo>
                    <a:pt x="117" y="222"/>
                  </a:lnTo>
                  <a:lnTo>
                    <a:pt x="112" y="239"/>
                  </a:lnTo>
                  <a:lnTo>
                    <a:pt x="120" y="247"/>
                  </a:lnTo>
                  <a:lnTo>
                    <a:pt x="123" y="225"/>
                  </a:lnTo>
                  <a:lnTo>
                    <a:pt x="125" y="205"/>
                  </a:lnTo>
                  <a:lnTo>
                    <a:pt x="120" y="189"/>
                  </a:lnTo>
                  <a:lnTo>
                    <a:pt x="117" y="175"/>
                  </a:lnTo>
                  <a:lnTo>
                    <a:pt x="125" y="175"/>
                  </a:lnTo>
                  <a:lnTo>
                    <a:pt x="128" y="169"/>
                  </a:lnTo>
                  <a:lnTo>
                    <a:pt x="123" y="166"/>
                  </a:lnTo>
                  <a:lnTo>
                    <a:pt x="120" y="158"/>
                  </a:lnTo>
                  <a:lnTo>
                    <a:pt x="131" y="158"/>
                  </a:lnTo>
                  <a:lnTo>
                    <a:pt x="142" y="158"/>
                  </a:lnTo>
                  <a:lnTo>
                    <a:pt x="142" y="155"/>
                  </a:lnTo>
                  <a:lnTo>
                    <a:pt x="145" y="158"/>
                  </a:lnTo>
                  <a:lnTo>
                    <a:pt x="150" y="152"/>
                  </a:lnTo>
                  <a:lnTo>
                    <a:pt x="156" y="164"/>
                  </a:lnTo>
                  <a:lnTo>
                    <a:pt x="159" y="164"/>
                  </a:lnTo>
                  <a:lnTo>
                    <a:pt x="156" y="152"/>
                  </a:lnTo>
                  <a:lnTo>
                    <a:pt x="148" y="141"/>
                  </a:lnTo>
                  <a:lnTo>
                    <a:pt x="153" y="136"/>
                  </a:lnTo>
                  <a:lnTo>
                    <a:pt x="148" y="116"/>
                  </a:lnTo>
                  <a:lnTo>
                    <a:pt x="150" y="102"/>
                  </a:lnTo>
                  <a:lnTo>
                    <a:pt x="153" y="91"/>
                  </a:lnTo>
                  <a:lnTo>
                    <a:pt x="142" y="91"/>
                  </a:lnTo>
                  <a:lnTo>
                    <a:pt x="131" y="91"/>
                  </a:lnTo>
                  <a:lnTo>
                    <a:pt x="120" y="80"/>
                  </a:lnTo>
                  <a:lnTo>
                    <a:pt x="109" y="80"/>
                  </a:lnTo>
                  <a:lnTo>
                    <a:pt x="98" y="77"/>
                  </a:lnTo>
                  <a:lnTo>
                    <a:pt x="89" y="72"/>
                  </a:lnTo>
                  <a:lnTo>
                    <a:pt x="89" y="64"/>
                  </a:lnTo>
                  <a:lnTo>
                    <a:pt x="84" y="47"/>
                  </a:lnTo>
                  <a:lnTo>
                    <a:pt x="78" y="47"/>
                  </a:lnTo>
                  <a:lnTo>
                    <a:pt x="84" y="36"/>
                  </a:lnTo>
                  <a:lnTo>
                    <a:pt x="89" y="22"/>
                  </a:lnTo>
                  <a:lnTo>
                    <a:pt x="98" y="11"/>
                  </a:lnTo>
                  <a:lnTo>
                    <a:pt x="106" y="8"/>
                  </a:lnTo>
                  <a:lnTo>
                    <a:pt x="109" y="0"/>
                  </a:lnTo>
                  <a:lnTo>
                    <a:pt x="100" y="0"/>
                  </a:lnTo>
                  <a:lnTo>
                    <a:pt x="87" y="8"/>
                  </a:lnTo>
                  <a:lnTo>
                    <a:pt x="75" y="16"/>
                  </a:lnTo>
                  <a:lnTo>
                    <a:pt x="67" y="1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79" name="Freeform 151"/>
            <p:cNvSpPr>
              <a:spLocks/>
            </p:cNvSpPr>
            <p:nvPr/>
          </p:nvSpPr>
          <p:spPr bwMode="auto">
            <a:xfrm>
              <a:off x="1405" y="2551"/>
              <a:ext cx="80" cy="144"/>
            </a:xfrm>
            <a:custGeom>
              <a:avLst/>
              <a:gdLst/>
              <a:ahLst/>
              <a:cxnLst>
                <a:cxn ang="0">
                  <a:pos x="50" y="78"/>
                </a:cxn>
                <a:cxn ang="0">
                  <a:pos x="44" y="70"/>
                </a:cxn>
                <a:cxn ang="0">
                  <a:pos x="44" y="59"/>
                </a:cxn>
                <a:cxn ang="0">
                  <a:pos x="50" y="53"/>
                </a:cxn>
                <a:cxn ang="0">
                  <a:pos x="53" y="47"/>
                </a:cxn>
                <a:cxn ang="0">
                  <a:pos x="53" y="36"/>
                </a:cxn>
                <a:cxn ang="0">
                  <a:pos x="39" y="25"/>
                </a:cxn>
                <a:cxn ang="0">
                  <a:pos x="36" y="31"/>
                </a:cxn>
                <a:cxn ang="0">
                  <a:pos x="36" y="17"/>
                </a:cxn>
                <a:cxn ang="0">
                  <a:pos x="28" y="11"/>
                </a:cxn>
                <a:cxn ang="0">
                  <a:pos x="22" y="3"/>
                </a:cxn>
                <a:cxn ang="0">
                  <a:pos x="25" y="6"/>
                </a:cxn>
                <a:cxn ang="0">
                  <a:pos x="19" y="0"/>
                </a:cxn>
                <a:cxn ang="0">
                  <a:pos x="19" y="6"/>
                </a:cxn>
                <a:cxn ang="0">
                  <a:pos x="8" y="17"/>
                </a:cxn>
                <a:cxn ang="0">
                  <a:pos x="14" y="22"/>
                </a:cxn>
                <a:cxn ang="0">
                  <a:pos x="5" y="28"/>
                </a:cxn>
                <a:cxn ang="0">
                  <a:pos x="0" y="39"/>
                </a:cxn>
                <a:cxn ang="0">
                  <a:pos x="8" y="50"/>
                </a:cxn>
                <a:cxn ang="0">
                  <a:pos x="14" y="50"/>
                </a:cxn>
                <a:cxn ang="0">
                  <a:pos x="16" y="59"/>
                </a:cxn>
                <a:cxn ang="0">
                  <a:pos x="22" y="67"/>
                </a:cxn>
                <a:cxn ang="0">
                  <a:pos x="16" y="81"/>
                </a:cxn>
                <a:cxn ang="0">
                  <a:pos x="19" y="97"/>
                </a:cxn>
                <a:cxn ang="0">
                  <a:pos x="28" y="109"/>
                </a:cxn>
                <a:cxn ang="0">
                  <a:pos x="36" y="109"/>
                </a:cxn>
                <a:cxn ang="0">
                  <a:pos x="50" y="100"/>
                </a:cxn>
                <a:cxn ang="0">
                  <a:pos x="61" y="100"/>
                </a:cxn>
                <a:cxn ang="0">
                  <a:pos x="55" y="89"/>
                </a:cxn>
                <a:cxn ang="0">
                  <a:pos x="50" y="78"/>
                </a:cxn>
              </a:cxnLst>
              <a:rect l="0" t="0" r="r" b="b"/>
              <a:pathLst>
                <a:path w="61" h="109">
                  <a:moveTo>
                    <a:pt x="50" y="78"/>
                  </a:moveTo>
                  <a:lnTo>
                    <a:pt x="44" y="70"/>
                  </a:lnTo>
                  <a:lnTo>
                    <a:pt x="44" y="59"/>
                  </a:lnTo>
                  <a:lnTo>
                    <a:pt x="50" y="53"/>
                  </a:lnTo>
                  <a:lnTo>
                    <a:pt x="53" y="47"/>
                  </a:lnTo>
                  <a:lnTo>
                    <a:pt x="53" y="36"/>
                  </a:lnTo>
                  <a:lnTo>
                    <a:pt x="39" y="25"/>
                  </a:lnTo>
                  <a:lnTo>
                    <a:pt x="36" y="31"/>
                  </a:lnTo>
                  <a:lnTo>
                    <a:pt x="36" y="17"/>
                  </a:lnTo>
                  <a:lnTo>
                    <a:pt x="28" y="11"/>
                  </a:lnTo>
                  <a:lnTo>
                    <a:pt x="22" y="3"/>
                  </a:lnTo>
                  <a:lnTo>
                    <a:pt x="25" y="6"/>
                  </a:lnTo>
                  <a:lnTo>
                    <a:pt x="19" y="0"/>
                  </a:lnTo>
                  <a:lnTo>
                    <a:pt x="19" y="6"/>
                  </a:lnTo>
                  <a:lnTo>
                    <a:pt x="8" y="17"/>
                  </a:lnTo>
                  <a:lnTo>
                    <a:pt x="14" y="22"/>
                  </a:lnTo>
                  <a:lnTo>
                    <a:pt x="5" y="28"/>
                  </a:lnTo>
                  <a:lnTo>
                    <a:pt x="0" y="39"/>
                  </a:lnTo>
                  <a:lnTo>
                    <a:pt x="8" y="50"/>
                  </a:lnTo>
                  <a:lnTo>
                    <a:pt x="14" y="50"/>
                  </a:lnTo>
                  <a:lnTo>
                    <a:pt x="16" y="59"/>
                  </a:lnTo>
                  <a:lnTo>
                    <a:pt x="22" y="67"/>
                  </a:lnTo>
                  <a:lnTo>
                    <a:pt x="16" y="81"/>
                  </a:lnTo>
                  <a:lnTo>
                    <a:pt x="19" y="97"/>
                  </a:lnTo>
                  <a:lnTo>
                    <a:pt x="28" y="109"/>
                  </a:lnTo>
                  <a:lnTo>
                    <a:pt x="36" y="109"/>
                  </a:lnTo>
                  <a:lnTo>
                    <a:pt x="50" y="100"/>
                  </a:lnTo>
                  <a:lnTo>
                    <a:pt x="61" y="100"/>
                  </a:lnTo>
                  <a:lnTo>
                    <a:pt x="55" y="89"/>
                  </a:lnTo>
                  <a:lnTo>
                    <a:pt x="50" y="7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0" name="Freeform 152"/>
            <p:cNvSpPr>
              <a:spLocks/>
            </p:cNvSpPr>
            <p:nvPr/>
          </p:nvSpPr>
          <p:spPr bwMode="auto">
            <a:xfrm>
              <a:off x="1463" y="2602"/>
              <a:ext cx="65" cy="81"/>
            </a:xfrm>
            <a:custGeom>
              <a:avLst/>
              <a:gdLst/>
              <a:ahLst/>
              <a:cxnLst>
                <a:cxn ang="0">
                  <a:pos x="6" y="39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6" y="14"/>
                </a:cxn>
                <a:cxn ang="0">
                  <a:pos x="9" y="8"/>
                </a:cxn>
                <a:cxn ang="0">
                  <a:pos x="11" y="3"/>
                </a:cxn>
                <a:cxn ang="0">
                  <a:pos x="25" y="3"/>
                </a:cxn>
                <a:cxn ang="0">
                  <a:pos x="39" y="3"/>
                </a:cxn>
                <a:cxn ang="0">
                  <a:pos x="36" y="0"/>
                </a:cxn>
                <a:cxn ang="0">
                  <a:pos x="50" y="3"/>
                </a:cxn>
                <a:cxn ang="0">
                  <a:pos x="50" y="8"/>
                </a:cxn>
                <a:cxn ang="0">
                  <a:pos x="45" y="22"/>
                </a:cxn>
                <a:cxn ang="0">
                  <a:pos x="50" y="39"/>
                </a:cxn>
                <a:cxn ang="0">
                  <a:pos x="42" y="56"/>
                </a:cxn>
                <a:cxn ang="0">
                  <a:pos x="34" y="53"/>
                </a:cxn>
                <a:cxn ang="0">
                  <a:pos x="23" y="53"/>
                </a:cxn>
                <a:cxn ang="0">
                  <a:pos x="25" y="61"/>
                </a:cxn>
                <a:cxn ang="0">
                  <a:pos x="17" y="61"/>
                </a:cxn>
                <a:cxn ang="0">
                  <a:pos x="11" y="50"/>
                </a:cxn>
                <a:cxn ang="0">
                  <a:pos x="6" y="39"/>
                </a:cxn>
              </a:cxnLst>
              <a:rect l="0" t="0" r="r" b="b"/>
              <a:pathLst>
                <a:path w="50" h="61">
                  <a:moveTo>
                    <a:pt x="6" y="39"/>
                  </a:moveTo>
                  <a:lnTo>
                    <a:pt x="0" y="31"/>
                  </a:lnTo>
                  <a:lnTo>
                    <a:pt x="0" y="20"/>
                  </a:lnTo>
                  <a:lnTo>
                    <a:pt x="6" y="14"/>
                  </a:lnTo>
                  <a:lnTo>
                    <a:pt x="9" y="8"/>
                  </a:lnTo>
                  <a:lnTo>
                    <a:pt x="11" y="3"/>
                  </a:lnTo>
                  <a:lnTo>
                    <a:pt x="25" y="3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50" y="3"/>
                  </a:lnTo>
                  <a:lnTo>
                    <a:pt x="50" y="8"/>
                  </a:lnTo>
                  <a:lnTo>
                    <a:pt x="45" y="22"/>
                  </a:lnTo>
                  <a:lnTo>
                    <a:pt x="50" y="39"/>
                  </a:lnTo>
                  <a:lnTo>
                    <a:pt x="42" y="56"/>
                  </a:lnTo>
                  <a:lnTo>
                    <a:pt x="34" y="53"/>
                  </a:lnTo>
                  <a:lnTo>
                    <a:pt x="23" y="53"/>
                  </a:lnTo>
                  <a:lnTo>
                    <a:pt x="25" y="61"/>
                  </a:lnTo>
                  <a:lnTo>
                    <a:pt x="17" y="61"/>
                  </a:lnTo>
                  <a:lnTo>
                    <a:pt x="11" y="50"/>
                  </a:lnTo>
                  <a:lnTo>
                    <a:pt x="6" y="3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1" name="Freeform 153"/>
            <p:cNvSpPr>
              <a:spLocks/>
            </p:cNvSpPr>
            <p:nvPr/>
          </p:nvSpPr>
          <p:spPr bwMode="auto">
            <a:xfrm>
              <a:off x="1397" y="2512"/>
              <a:ext cx="18" cy="10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4" y="0"/>
                </a:cxn>
                <a:cxn ang="0">
                  <a:pos x="9" y="8"/>
                </a:cxn>
                <a:cxn ang="0">
                  <a:pos x="0" y="8"/>
                </a:cxn>
                <a:cxn ang="0">
                  <a:pos x="6" y="2"/>
                </a:cxn>
                <a:cxn ang="0">
                  <a:pos x="6" y="0"/>
                </a:cxn>
              </a:cxnLst>
              <a:rect l="0" t="0" r="r" b="b"/>
              <a:pathLst>
                <a:path w="14" h="8">
                  <a:moveTo>
                    <a:pt x="6" y="0"/>
                  </a:moveTo>
                  <a:lnTo>
                    <a:pt x="14" y="0"/>
                  </a:lnTo>
                  <a:lnTo>
                    <a:pt x="9" y="8"/>
                  </a:lnTo>
                  <a:lnTo>
                    <a:pt x="0" y="8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2" name="Freeform 154"/>
            <p:cNvSpPr>
              <a:spLocks/>
            </p:cNvSpPr>
            <p:nvPr/>
          </p:nvSpPr>
          <p:spPr bwMode="auto">
            <a:xfrm>
              <a:off x="1200" y="2482"/>
              <a:ext cx="229" cy="223"/>
            </a:xfrm>
            <a:custGeom>
              <a:avLst/>
              <a:gdLst/>
              <a:ahLst/>
              <a:cxnLst>
                <a:cxn ang="0">
                  <a:pos x="145" y="34"/>
                </a:cxn>
                <a:cxn ang="0">
                  <a:pos x="136" y="31"/>
                </a:cxn>
                <a:cxn ang="0">
                  <a:pos x="136" y="28"/>
                </a:cxn>
                <a:cxn ang="0">
                  <a:pos x="136" y="23"/>
                </a:cxn>
                <a:cxn ang="0">
                  <a:pos x="125" y="25"/>
                </a:cxn>
                <a:cxn ang="0">
                  <a:pos x="95" y="25"/>
                </a:cxn>
                <a:cxn ang="0">
                  <a:pos x="70" y="25"/>
                </a:cxn>
                <a:cxn ang="0">
                  <a:pos x="53" y="11"/>
                </a:cxn>
                <a:cxn ang="0">
                  <a:pos x="42" y="6"/>
                </a:cxn>
                <a:cxn ang="0">
                  <a:pos x="47" y="11"/>
                </a:cxn>
                <a:cxn ang="0">
                  <a:pos x="25" y="20"/>
                </a:cxn>
                <a:cxn ang="0">
                  <a:pos x="25" y="48"/>
                </a:cxn>
                <a:cxn ang="0">
                  <a:pos x="25" y="23"/>
                </a:cxn>
                <a:cxn ang="0">
                  <a:pos x="28" y="6"/>
                </a:cxn>
                <a:cxn ang="0">
                  <a:pos x="11" y="20"/>
                </a:cxn>
                <a:cxn ang="0">
                  <a:pos x="0" y="45"/>
                </a:cxn>
                <a:cxn ang="0">
                  <a:pos x="11" y="62"/>
                </a:cxn>
                <a:cxn ang="0">
                  <a:pos x="20" y="75"/>
                </a:cxn>
                <a:cxn ang="0">
                  <a:pos x="42" y="78"/>
                </a:cxn>
                <a:cxn ang="0">
                  <a:pos x="64" y="89"/>
                </a:cxn>
                <a:cxn ang="0">
                  <a:pos x="72" y="100"/>
                </a:cxn>
                <a:cxn ang="0">
                  <a:pos x="75" y="134"/>
                </a:cxn>
                <a:cxn ang="0">
                  <a:pos x="78" y="150"/>
                </a:cxn>
                <a:cxn ang="0">
                  <a:pos x="92" y="170"/>
                </a:cxn>
                <a:cxn ang="0">
                  <a:pos x="114" y="159"/>
                </a:cxn>
                <a:cxn ang="0">
                  <a:pos x="128" y="145"/>
                </a:cxn>
                <a:cxn ang="0">
                  <a:pos x="114" y="125"/>
                </a:cxn>
                <a:cxn ang="0">
                  <a:pos x="125" y="123"/>
                </a:cxn>
                <a:cxn ang="0">
                  <a:pos x="139" y="120"/>
                </a:cxn>
                <a:cxn ang="0">
                  <a:pos x="161" y="112"/>
                </a:cxn>
                <a:cxn ang="0">
                  <a:pos x="156" y="92"/>
                </a:cxn>
                <a:cxn ang="0">
                  <a:pos x="170" y="75"/>
                </a:cxn>
                <a:cxn ang="0">
                  <a:pos x="175" y="59"/>
                </a:cxn>
                <a:cxn ang="0">
                  <a:pos x="161" y="53"/>
                </a:cxn>
                <a:cxn ang="0">
                  <a:pos x="156" y="53"/>
                </a:cxn>
                <a:cxn ang="0">
                  <a:pos x="164" y="42"/>
                </a:cxn>
                <a:cxn ang="0">
                  <a:pos x="150" y="36"/>
                </a:cxn>
                <a:cxn ang="0">
                  <a:pos x="147" y="36"/>
                </a:cxn>
              </a:cxnLst>
              <a:rect l="0" t="0" r="r" b="b"/>
              <a:pathLst>
                <a:path w="175" h="170">
                  <a:moveTo>
                    <a:pt x="147" y="36"/>
                  </a:moveTo>
                  <a:lnTo>
                    <a:pt x="145" y="34"/>
                  </a:lnTo>
                  <a:lnTo>
                    <a:pt x="142" y="31"/>
                  </a:lnTo>
                  <a:lnTo>
                    <a:pt x="136" y="31"/>
                  </a:lnTo>
                  <a:lnTo>
                    <a:pt x="139" y="31"/>
                  </a:lnTo>
                  <a:lnTo>
                    <a:pt x="136" y="28"/>
                  </a:lnTo>
                  <a:lnTo>
                    <a:pt x="150" y="23"/>
                  </a:lnTo>
                  <a:lnTo>
                    <a:pt x="136" y="23"/>
                  </a:lnTo>
                  <a:lnTo>
                    <a:pt x="122" y="23"/>
                  </a:lnTo>
                  <a:lnTo>
                    <a:pt x="125" y="25"/>
                  </a:lnTo>
                  <a:lnTo>
                    <a:pt x="114" y="31"/>
                  </a:lnTo>
                  <a:lnTo>
                    <a:pt x="95" y="25"/>
                  </a:lnTo>
                  <a:lnTo>
                    <a:pt x="84" y="25"/>
                  </a:lnTo>
                  <a:lnTo>
                    <a:pt x="70" y="25"/>
                  </a:lnTo>
                  <a:lnTo>
                    <a:pt x="67" y="17"/>
                  </a:lnTo>
                  <a:lnTo>
                    <a:pt x="53" y="11"/>
                  </a:lnTo>
                  <a:lnTo>
                    <a:pt x="47" y="0"/>
                  </a:lnTo>
                  <a:lnTo>
                    <a:pt x="42" y="6"/>
                  </a:lnTo>
                  <a:lnTo>
                    <a:pt x="50" y="11"/>
                  </a:lnTo>
                  <a:lnTo>
                    <a:pt x="47" y="11"/>
                  </a:lnTo>
                  <a:lnTo>
                    <a:pt x="28" y="17"/>
                  </a:lnTo>
                  <a:lnTo>
                    <a:pt x="25" y="20"/>
                  </a:lnTo>
                  <a:lnTo>
                    <a:pt x="31" y="39"/>
                  </a:lnTo>
                  <a:lnTo>
                    <a:pt x="25" y="48"/>
                  </a:lnTo>
                  <a:lnTo>
                    <a:pt x="17" y="36"/>
                  </a:lnTo>
                  <a:lnTo>
                    <a:pt x="25" y="23"/>
                  </a:lnTo>
                  <a:lnTo>
                    <a:pt x="20" y="11"/>
                  </a:lnTo>
                  <a:lnTo>
                    <a:pt x="28" y="6"/>
                  </a:lnTo>
                  <a:lnTo>
                    <a:pt x="20" y="9"/>
                  </a:lnTo>
                  <a:lnTo>
                    <a:pt x="11" y="20"/>
                  </a:lnTo>
                  <a:lnTo>
                    <a:pt x="6" y="34"/>
                  </a:lnTo>
                  <a:lnTo>
                    <a:pt x="0" y="45"/>
                  </a:lnTo>
                  <a:lnTo>
                    <a:pt x="6" y="45"/>
                  </a:lnTo>
                  <a:lnTo>
                    <a:pt x="11" y="62"/>
                  </a:lnTo>
                  <a:lnTo>
                    <a:pt x="11" y="70"/>
                  </a:lnTo>
                  <a:lnTo>
                    <a:pt x="20" y="75"/>
                  </a:lnTo>
                  <a:lnTo>
                    <a:pt x="31" y="78"/>
                  </a:lnTo>
                  <a:lnTo>
                    <a:pt x="42" y="78"/>
                  </a:lnTo>
                  <a:lnTo>
                    <a:pt x="53" y="89"/>
                  </a:lnTo>
                  <a:lnTo>
                    <a:pt x="64" y="89"/>
                  </a:lnTo>
                  <a:lnTo>
                    <a:pt x="75" y="89"/>
                  </a:lnTo>
                  <a:lnTo>
                    <a:pt x="72" y="100"/>
                  </a:lnTo>
                  <a:lnTo>
                    <a:pt x="70" y="114"/>
                  </a:lnTo>
                  <a:lnTo>
                    <a:pt x="75" y="134"/>
                  </a:lnTo>
                  <a:lnTo>
                    <a:pt x="70" y="139"/>
                  </a:lnTo>
                  <a:lnTo>
                    <a:pt x="78" y="150"/>
                  </a:lnTo>
                  <a:lnTo>
                    <a:pt x="81" y="162"/>
                  </a:lnTo>
                  <a:lnTo>
                    <a:pt x="92" y="170"/>
                  </a:lnTo>
                  <a:lnTo>
                    <a:pt x="100" y="170"/>
                  </a:lnTo>
                  <a:lnTo>
                    <a:pt x="114" y="159"/>
                  </a:lnTo>
                  <a:lnTo>
                    <a:pt x="125" y="150"/>
                  </a:lnTo>
                  <a:lnTo>
                    <a:pt x="128" y="145"/>
                  </a:lnTo>
                  <a:lnTo>
                    <a:pt x="120" y="142"/>
                  </a:lnTo>
                  <a:lnTo>
                    <a:pt x="114" y="125"/>
                  </a:lnTo>
                  <a:lnTo>
                    <a:pt x="111" y="117"/>
                  </a:lnTo>
                  <a:lnTo>
                    <a:pt x="125" y="123"/>
                  </a:lnTo>
                  <a:lnTo>
                    <a:pt x="136" y="125"/>
                  </a:lnTo>
                  <a:lnTo>
                    <a:pt x="139" y="120"/>
                  </a:lnTo>
                  <a:lnTo>
                    <a:pt x="150" y="117"/>
                  </a:lnTo>
                  <a:lnTo>
                    <a:pt x="161" y="112"/>
                  </a:lnTo>
                  <a:lnTo>
                    <a:pt x="164" y="103"/>
                  </a:lnTo>
                  <a:lnTo>
                    <a:pt x="156" y="92"/>
                  </a:lnTo>
                  <a:lnTo>
                    <a:pt x="161" y="81"/>
                  </a:lnTo>
                  <a:lnTo>
                    <a:pt x="170" y="75"/>
                  </a:lnTo>
                  <a:lnTo>
                    <a:pt x="164" y="70"/>
                  </a:lnTo>
                  <a:lnTo>
                    <a:pt x="175" y="59"/>
                  </a:lnTo>
                  <a:lnTo>
                    <a:pt x="175" y="53"/>
                  </a:lnTo>
                  <a:lnTo>
                    <a:pt x="161" y="53"/>
                  </a:lnTo>
                  <a:lnTo>
                    <a:pt x="153" y="53"/>
                  </a:lnTo>
                  <a:lnTo>
                    <a:pt x="156" y="53"/>
                  </a:lnTo>
                  <a:lnTo>
                    <a:pt x="161" y="45"/>
                  </a:lnTo>
                  <a:lnTo>
                    <a:pt x="164" y="42"/>
                  </a:lnTo>
                  <a:lnTo>
                    <a:pt x="156" y="36"/>
                  </a:lnTo>
                  <a:lnTo>
                    <a:pt x="150" y="36"/>
                  </a:lnTo>
                  <a:lnTo>
                    <a:pt x="147" y="34"/>
                  </a:lnTo>
                  <a:lnTo>
                    <a:pt x="147" y="3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3" name="Freeform 155"/>
            <p:cNvSpPr>
              <a:spLocks/>
            </p:cNvSpPr>
            <p:nvPr/>
          </p:nvSpPr>
          <p:spPr bwMode="auto">
            <a:xfrm>
              <a:off x="1357" y="2503"/>
              <a:ext cx="7" cy="3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0"/>
                </a:cxn>
                <a:cxn ang="0">
                  <a:pos x="5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4" name="Freeform 156"/>
            <p:cNvSpPr>
              <a:spLocks/>
            </p:cNvSpPr>
            <p:nvPr/>
          </p:nvSpPr>
          <p:spPr bwMode="auto">
            <a:xfrm>
              <a:off x="1030" y="2267"/>
              <a:ext cx="174" cy="66"/>
            </a:xfrm>
            <a:custGeom>
              <a:avLst/>
              <a:gdLst/>
              <a:ahLst/>
              <a:cxnLst>
                <a:cxn ang="0">
                  <a:pos x="94" y="20"/>
                </a:cxn>
                <a:cxn ang="0">
                  <a:pos x="94" y="23"/>
                </a:cxn>
                <a:cxn ang="0">
                  <a:pos x="80" y="14"/>
                </a:cxn>
                <a:cxn ang="0">
                  <a:pos x="66" y="9"/>
                </a:cxn>
                <a:cxn ang="0">
                  <a:pos x="58" y="3"/>
                </a:cxn>
                <a:cxn ang="0">
                  <a:pos x="47" y="3"/>
                </a:cxn>
                <a:cxn ang="0">
                  <a:pos x="44" y="0"/>
                </a:cxn>
                <a:cxn ang="0">
                  <a:pos x="27" y="3"/>
                </a:cxn>
                <a:cxn ang="0">
                  <a:pos x="13" y="9"/>
                </a:cxn>
                <a:cxn ang="0">
                  <a:pos x="5" y="17"/>
                </a:cxn>
                <a:cxn ang="0">
                  <a:pos x="0" y="20"/>
                </a:cxn>
                <a:cxn ang="0">
                  <a:pos x="5" y="20"/>
                </a:cxn>
                <a:cxn ang="0">
                  <a:pos x="13" y="14"/>
                </a:cxn>
                <a:cxn ang="0">
                  <a:pos x="25" y="9"/>
                </a:cxn>
                <a:cxn ang="0">
                  <a:pos x="41" y="9"/>
                </a:cxn>
                <a:cxn ang="0">
                  <a:pos x="36" y="12"/>
                </a:cxn>
                <a:cxn ang="0">
                  <a:pos x="47" y="14"/>
                </a:cxn>
                <a:cxn ang="0">
                  <a:pos x="52" y="17"/>
                </a:cxn>
                <a:cxn ang="0">
                  <a:pos x="58" y="20"/>
                </a:cxn>
                <a:cxn ang="0">
                  <a:pos x="75" y="23"/>
                </a:cxn>
                <a:cxn ang="0">
                  <a:pos x="77" y="34"/>
                </a:cxn>
                <a:cxn ang="0">
                  <a:pos x="94" y="39"/>
                </a:cxn>
                <a:cxn ang="0">
                  <a:pos x="88" y="50"/>
                </a:cxn>
                <a:cxn ang="0">
                  <a:pos x="100" y="48"/>
                </a:cxn>
                <a:cxn ang="0">
                  <a:pos x="113" y="48"/>
                </a:cxn>
                <a:cxn ang="0">
                  <a:pos x="122" y="48"/>
                </a:cxn>
                <a:cxn ang="0">
                  <a:pos x="133" y="45"/>
                </a:cxn>
                <a:cxn ang="0">
                  <a:pos x="125" y="39"/>
                </a:cxn>
                <a:cxn ang="0">
                  <a:pos x="113" y="37"/>
                </a:cxn>
                <a:cxn ang="0">
                  <a:pos x="113" y="31"/>
                </a:cxn>
                <a:cxn ang="0">
                  <a:pos x="105" y="28"/>
                </a:cxn>
                <a:cxn ang="0">
                  <a:pos x="94" y="25"/>
                </a:cxn>
                <a:cxn ang="0">
                  <a:pos x="94" y="20"/>
                </a:cxn>
              </a:cxnLst>
              <a:rect l="0" t="0" r="r" b="b"/>
              <a:pathLst>
                <a:path w="133" h="50">
                  <a:moveTo>
                    <a:pt x="94" y="20"/>
                  </a:moveTo>
                  <a:lnTo>
                    <a:pt x="94" y="23"/>
                  </a:lnTo>
                  <a:lnTo>
                    <a:pt x="80" y="14"/>
                  </a:lnTo>
                  <a:lnTo>
                    <a:pt x="66" y="9"/>
                  </a:lnTo>
                  <a:lnTo>
                    <a:pt x="58" y="3"/>
                  </a:lnTo>
                  <a:lnTo>
                    <a:pt x="47" y="3"/>
                  </a:lnTo>
                  <a:lnTo>
                    <a:pt x="44" y="0"/>
                  </a:lnTo>
                  <a:lnTo>
                    <a:pt x="27" y="3"/>
                  </a:lnTo>
                  <a:lnTo>
                    <a:pt x="13" y="9"/>
                  </a:lnTo>
                  <a:lnTo>
                    <a:pt x="5" y="17"/>
                  </a:lnTo>
                  <a:lnTo>
                    <a:pt x="0" y="20"/>
                  </a:lnTo>
                  <a:lnTo>
                    <a:pt x="5" y="20"/>
                  </a:lnTo>
                  <a:lnTo>
                    <a:pt x="13" y="14"/>
                  </a:lnTo>
                  <a:lnTo>
                    <a:pt x="25" y="9"/>
                  </a:lnTo>
                  <a:lnTo>
                    <a:pt x="41" y="9"/>
                  </a:lnTo>
                  <a:lnTo>
                    <a:pt x="36" y="12"/>
                  </a:lnTo>
                  <a:lnTo>
                    <a:pt x="47" y="14"/>
                  </a:lnTo>
                  <a:lnTo>
                    <a:pt x="52" y="17"/>
                  </a:lnTo>
                  <a:lnTo>
                    <a:pt x="58" y="20"/>
                  </a:lnTo>
                  <a:lnTo>
                    <a:pt x="75" y="23"/>
                  </a:lnTo>
                  <a:lnTo>
                    <a:pt x="77" y="34"/>
                  </a:lnTo>
                  <a:lnTo>
                    <a:pt x="94" y="39"/>
                  </a:lnTo>
                  <a:lnTo>
                    <a:pt x="88" y="50"/>
                  </a:lnTo>
                  <a:lnTo>
                    <a:pt x="100" y="48"/>
                  </a:lnTo>
                  <a:lnTo>
                    <a:pt x="113" y="48"/>
                  </a:lnTo>
                  <a:lnTo>
                    <a:pt x="122" y="48"/>
                  </a:lnTo>
                  <a:lnTo>
                    <a:pt x="133" y="45"/>
                  </a:lnTo>
                  <a:lnTo>
                    <a:pt x="125" y="39"/>
                  </a:lnTo>
                  <a:lnTo>
                    <a:pt x="113" y="37"/>
                  </a:lnTo>
                  <a:lnTo>
                    <a:pt x="113" y="31"/>
                  </a:lnTo>
                  <a:lnTo>
                    <a:pt x="105" y="28"/>
                  </a:lnTo>
                  <a:lnTo>
                    <a:pt x="94" y="25"/>
                  </a:lnTo>
                  <a:lnTo>
                    <a:pt x="94" y="2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5" name="Freeform 157"/>
            <p:cNvSpPr>
              <a:spLocks/>
            </p:cNvSpPr>
            <p:nvPr/>
          </p:nvSpPr>
          <p:spPr bwMode="auto">
            <a:xfrm>
              <a:off x="1059" y="2293"/>
              <a:ext cx="6" cy="7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5" y="5"/>
                </a:cxn>
                <a:cxn ang="0">
                  <a:pos x="0" y="0"/>
                </a:cxn>
                <a:cxn ang="0">
                  <a:pos x="0" y="5"/>
                </a:cxn>
              </a:cxnLst>
              <a:rect l="0" t="0" r="r" b="b"/>
              <a:pathLst>
                <a:path w="5" h="5">
                  <a:moveTo>
                    <a:pt x="0" y="5"/>
                  </a:moveTo>
                  <a:lnTo>
                    <a:pt x="5" y="5"/>
                  </a:lnTo>
                  <a:lnTo>
                    <a:pt x="0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6" name="Freeform 158"/>
            <p:cNvSpPr>
              <a:spLocks/>
            </p:cNvSpPr>
            <p:nvPr/>
          </p:nvSpPr>
          <p:spPr bwMode="auto">
            <a:xfrm>
              <a:off x="1079" y="2340"/>
              <a:ext cx="4" cy="0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7" name="Freeform 159"/>
            <p:cNvSpPr>
              <a:spLocks/>
            </p:cNvSpPr>
            <p:nvPr/>
          </p:nvSpPr>
          <p:spPr bwMode="auto">
            <a:xfrm>
              <a:off x="1106" y="2331"/>
              <a:ext cx="3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8" name="Freeform 160"/>
            <p:cNvSpPr>
              <a:spLocks/>
            </p:cNvSpPr>
            <p:nvPr/>
          </p:nvSpPr>
          <p:spPr bwMode="auto">
            <a:xfrm>
              <a:off x="1102" y="2336"/>
              <a:ext cx="4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89" name="Rectangle 161"/>
            <p:cNvSpPr>
              <a:spLocks noChangeArrowheads="1"/>
            </p:cNvSpPr>
            <p:nvPr/>
          </p:nvSpPr>
          <p:spPr bwMode="auto">
            <a:xfrm>
              <a:off x="1361" y="2358"/>
              <a:ext cx="3" cy="0"/>
            </a:xfrm>
            <a:prstGeom prst="rect">
              <a:avLst/>
            </a:prstGeom>
            <a:solidFill>
              <a:srgbClr val="E1E93D"/>
            </a:solidFill>
            <a:ln w="9525">
              <a:solidFill>
                <a:srgbClr val="94949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0" name="Freeform 162"/>
            <p:cNvSpPr>
              <a:spLocks/>
            </p:cNvSpPr>
            <p:nvPr/>
          </p:nvSpPr>
          <p:spPr bwMode="auto">
            <a:xfrm>
              <a:off x="1364" y="2358"/>
              <a:ext cx="4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1" name="Freeform 163"/>
            <p:cNvSpPr>
              <a:spLocks/>
            </p:cNvSpPr>
            <p:nvPr/>
          </p:nvSpPr>
          <p:spPr bwMode="auto">
            <a:xfrm>
              <a:off x="1361" y="2361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2" name="Freeform 164"/>
            <p:cNvSpPr>
              <a:spLocks/>
            </p:cNvSpPr>
            <p:nvPr/>
          </p:nvSpPr>
          <p:spPr bwMode="auto">
            <a:xfrm>
              <a:off x="1361" y="2361"/>
              <a:ext cx="3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3" name="Freeform 165"/>
            <p:cNvSpPr>
              <a:spLocks/>
            </p:cNvSpPr>
            <p:nvPr/>
          </p:nvSpPr>
          <p:spPr bwMode="auto">
            <a:xfrm>
              <a:off x="1241" y="2331"/>
              <a:ext cx="57" cy="42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14"/>
                </a:cxn>
                <a:cxn ang="0">
                  <a:pos x="0" y="17"/>
                </a:cxn>
                <a:cxn ang="0">
                  <a:pos x="0" y="28"/>
                </a:cxn>
                <a:cxn ang="0">
                  <a:pos x="3" y="34"/>
                </a:cxn>
                <a:cxn ang="0">
                  <a:pos x="8" y="25"/>
                </a:cxn>
                <a:cxn ang="0">
                  <a:pos x="16" y="23"/>
                </a:cxn>
                <a:cxn ang="0">
                  <a:pos x="22" y="23"/>
                </a:cxn>
                <a:cxn ang="0">
                  <a:pos x="39" y="23"/>
                </a:cxn>
                <a:cxn ang="0">
                  <a:pos x="44" y="17"/>
                </a:cxn>
                <a:cxn ang="0">
                  <a:pos x="30" y="12"/>
                </a:cxn>
                <a:cxn ang="0">
                  <a:pos x="33" y="9"/>
                </a:cxn>
                <a:cxn ang="0">
                  <a:pos x="28" y="6"/>
                </a:cxn>
                <a:cxn ang="0">
                  <a:pos x="8" y="0"/>
                </a:cxn>
                <a:cxn ang="0">
                  <a:pos x="3" y="3"/>
                </a:cxn>
              </a:cxnLst>
              <a:rect l="0" t="0" r="r" b="b"/>
              <a:pathLst>
                <a:path w="44" h="34">
                  <a:moveTo>
                    <a:pt x="3" y="3"/>
                  </a:moveTo>
                  <a:lnTo>
                    <a:pt x="0" y="14"/>
                  </a:lnTo>
                  <a:lnTo>
                    <a:pt x="0" y="17"/>
                  </a:lnTo>
                  <a:lnTo>
                    <a:pt x="0" y="28"/>
                  </a:lnTo>
                  <a:lnTo>
                    <a:pt x="3" y="34"/>
                  </a:lnTo>
                  <a:lnTo>
                    <a:pt x="8" y="25"/>
                  </a:lnTo>
                  <a:lnTo>
                    <a:pt x="16" y="23"/>
                  </a:lnTo>
                  <a:lnTo>
                    <a:pt x="22" y="23"/>
                  </a:lnTo>
                  <a:lnTo>
                    <a:pt x="39" y="23"/>
                  </a:lnTo>
                  <a:lnTo>
                    <a:pt x="44" y="17"/>
                  </a:lnTo>
                  <a:lnTo>
                    <a:pt x="30" y="12"/>
                  </a:lnTo>
                  <a:lnTo>
                    <a:pt x="33" y="9"/>
                  </a:lnTo>
                  <a:lnTo>
                    <a:pt x="28" y="6"/>
                  </a:lnTo>
                  <a:lnTo>
                    <a:pt x="8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4" name="Freeform 166"/>
            <p:cNvSpPr>
              <a:spLocks/>
            </p:cNvSpPr>
            <p:nvPr/>
          </p:nvSpPr>
          <p:spPr bwMode="auto">
            <a:xfrm>
              <a:off x="1196" y="2331"/>
              <a:ext cx="49" cy="34"/>
            </a:xfrm>
            <a:custGeom>
              <a:avLst/>
              <a:gdLst/>
              <a:ahLst/>
              <a:cxnLst>
                <a:cxn ang="0">
                  <a:pos x="37" y="3"/>
                </a:cxn>
                <a:cxn ang="0">
                  <a:pos x="34" y="14"/>
                </a:cxn>
                <a:cxn ang="0">
                  <a:pos x="34" y="17"/>
                </a:cxn>
                <a:cxn ang="0">
                  <a:pos x="34" y="28"/>
                </a:cxn>
                <a:cxn ang="0">
                  <a:pos x="20" y="25"/>
                </a:cxn>
                <a:cxn ang="0">
                  <a:pos x="6" y="25"/>
                </a:cxn>
                <a:cxn ang="0">
                  <a:pos x="0" y="20"/>
                </a:cxn>
                <a:cxn ang="0">
                  <a:pos x="6" y="20"/>
                </a:cxn>
                <a:cxn ang="0">
                  <a:pos x="17" y="20"/>
                </a:cxn>
                <a:cxn ang="0">
                  <a:pos x="28" y="20"/>
                </a:cxn>
                <a:cxn ang="0">
                  <a:pos x="23" y="9"/>
                </a:cxn>
                <a:cxn ang="0">
                  <a:pos x="17" y="3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37" y="3"/>
                </a:cxn>
              </a:cxnLst>
              <a:rect l="0" t="0" r="r" b="b"/>
              <a:pathLst>
                <a:path w="37" h="28">
                  <a:moveTo>
                    <a:pt x="37" y="3"/>
                  </a:moveTo>
                  <a:lnTo>
                    <a:pt x="34" y="14"/>
                  </a:lnTo>
                  <a:lnTo>
                    <a:pt x="34" y="17"/>
                  </a:lnTo>
                  <a:lnTo>
                    <a:pt x="34" y="28"/>
                  </a:lnTo>
                  <a:lnTo>
                    <a:pt x="20" y="25"/>
                  </a:lnTo>
                  <a:lnTo>
                    <a:pt x="6" y="25"/>
                  </a:lnTo>
                  <a:lnTo>
                    <a:pt x="0" y="20"/>
                  </a:lnTo>
                  <a:lnTo>
                    <a:pt x="6" y="20"/>
                  </a:lnTo>
                  <a:lnTo>
                    <a:pt x="17" y="20"/>
                  </a:lnTo>
                  <a:lnTo>
                    <a:pt x="28" y="20"/>
                  </a:lnTo>
                  <a:lnTo>
                    <a:pt x="23" y="9"/>
                  </a:lnTo>
                  <a:lnTo>
                    <a:pt x="17" y="3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7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5" name="Freeform 167"/>
            <p:cNvSpPr>
              <a:spLocks/>
            </p:cNvSpPr>
            <p:nvPr/>
          </p:nvSpPr>
          <p:spPr bwMode="auto">
            <a:xfrm>
              <a:off x="1241" y="2293"/>
              <a:ext cx="1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6" name="Freeform 168"/>
            <p:cNvSpPr>
              <a:spLocks/>
            </p:cNvSpPr>
            <p:nvPr/>
          </p:nvSpPr>
          <p:spPr bwMode="auto">
            <a:xfrm>
              <a:off x="1248" y="2293"/>
              <a:ext cx="3" cy="3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3"/>
                </a:cxn>
              </a:cxnLst>
              <a:rect l="0" t="0" r="r" b="b"/>
              <a:pathLst>
                <a:path w="3" h="3">
                  <a:moveTo>
                    <a:pt x="3" y="3"/>
                  </a:moveTo>
                  <a:lnTo>
                    <a:pt x="0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7" name="Freeform 169"/>
            <p:cNvSpPr>
              <a:spLocks/>
            </p:cNvSpPr>
            <p:nvPr/>
          </p:nvSpPr>
          <p:spPr bwMode="auto">
            <a:xfrm>
              <a:off x="1415" y="2446"/>
              <a:ext cx="5" cy="7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0" y="2"/>
                </a:cxn>
                <a:cxn ang="0">
                  <a:pos x="3" y="0"/>
                </a:cxn>
                <a:cxn ang="0">
                  <a:pos x="3" y="5"/>
                </a:cxn>
              </a:cxnLst>
              <a:rect l="0" t="0" r="r" b="b"/>
              <a:pathLst>
                <a:path w="3" h="5">
                  <a:moveTo>
                    <a:pt x="3" y="5"/>
                  </a:moveTo>
                  <a:lnTo>
                    <a:pt x="0" y="2"/>
                  </a:lnTo>
                  <a:lnTo>
                    <a:pt x="3" y="0"/>
                  </a:lnTo>
                  <a:lnTo>
                    <a:pt x="3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8" name="Freeform 170"/>
            <p:cNvSpPr>
              <a:spLocks/>
            </p:cNvSpPr>
            <p:nvPr/>
          </p:nvSpPr>
          <p:spPr bwMode="auto">
            <a:xfrm>
              <a:off x="984" y="2503"/>
              <a:ext cx="60" cy="60"/>
            </a:xfrm>
            <a:custGeom>
              <a:avLst/>
              <a:gdLst/>
              <a:ahLst/>
              <a:cxnLst>
                <a:cxn ang="0">
                  <a:pos x="11" y="22"/>
                </a:cxn>
                <a:cxn ang="0">
                  <a:pos x="0" y="11"/>
                </a:cxn>
                <a:cxn ang="0">
                  <a:pos x="3" y="3"/>
                </a:cxn>
                <a:cxn ang="0">
                  <a:pos x="6" y="0"/>
                </a:cxn>
                <a:cxn ang="0">
                  <a:pos x="22" y="3"/>
                </a:cxn>
                <a:cxn ang="0">
                  <a:pos x="31" y="3"/>
                </a:cxn>
                <a:cxn ang="0">
                  <a:pos x="36" y="11"/>
                </a:cxn>
                <a:cxn ang="0">
                  <a:pos x="45" y="22"/>
                </a:cxn>
                <a:cxn ang="0">
                  <a:pos x="39" y="22"/>
                </a:cxn>
                <a:cxn ang="0">
                  <a:pos x="39" y="33"/>
                </a:cxn>
                <a:cxn ang="0">
                  <a:pos x="39" y="45"/>
                </a:cxn>
                <a:cxn ang="0">
                  <a:pos x="31" y="36"/>
                </a:cxn>
                <a:cxn ang="0">
                  <a:pos x="31" y="39"/>
                </a:cxn>
                <a:cxn ang="0">
                  <a:pos x="28" y="33"/>
                </a:cxn>
                <a:cxn ang="0">
                  <a:pos x="25" y="25"/>
                </a:cxn>
                <a:cxn ang="0">
                  <a:pos x="17" y="19"/>
                </a:cxn>
                <a:cxn ang="0">
                  <a:pos x="9" y="11"/>
                </a:cxn>
                <a:cxn ang="0">
                  <a:pos x="11" y="19"/>
                </a:cxn>
                <a:cxn ang="0">
                  <a:pos x="11" y="22"/>
                </a:cxn>
              </a:cxnLst>
              <a:rect l="0" t="0" r="r" b="b"/>
              <a:pathLst>
                <a:path w="45" h="45">
                  <a:moveTo>
                    <a:pt x="11" y="22"/>
                  </a:moveTo>
                  <a:lnTo>
                    <a:pt x="0" y="11"/>
                  </a:lnTo>
                  <a:lnTo>
                    <a:pt x="3" y="3"/>
                  </a:lnTo>
                  <a:lnTo>
                    <a:pt x="6" y="0"/>
                  </a:lnTo>
                  <a:lnTo>
                    <a:pt x="22" y="3"/>
                  </a:lnTo>
                  <a:lnTo>
                    <a:pt x="31" y="3"/>
                  </a:lnTo>
                  <a:lnTo>
                    <a:pt x="36" y="11"/>
                  </a:lnTo>
                  <a:lnTo>
                    <a:pt x="45" y="22"/>
                  </a:lnTo>
                  <a:lnTo>
                    <a:pt x="39" y="22"/>
                  </a:lnTo>
                  <a:lnTo>
                    <a:pt x="39" y="33"/>
                  </a:lnTo>
                  <a:lnTo>
                    <a:pt x="39" y="45"/>
                  </a:lnTo>
                  <a:lnTo>
                    <a:pt x="31" y="36"/>
                  </a:lnTo>
                  <a:lnTo>
                    <a:pt x="31" y="39"/>
                  </a:lnTo>
                  <a:lnTo>
                    <a:pt x="28" y="33"/>
                  </a:lnTo>
                  <a:lnTo>
                    <a:pt x="25" y="25"/>
                  </a:lnTo>
                  <a:lnTo>
                    <a:pt x="17" y="19"/>
                  </a:lnTo>
                  <a:lnTo>
                    <a:pt x="9" y="11"/>
                  </a:lnTo>
                  <a:lnTo>
                    <a:pt x="11" y="19"/>
                  </a:lnTo>
                  <a:lnTo>
                    <a:pt x="11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699" name="Freeform 171"/>
            <p:cNvSpPr>
              <a:spLocks/>
            </p:cNvSpPr>
            <p:nvPr/>
          </p:nvSpPr>
          <p:spPr bwMode="auto">
            <a:xfrm>
              <a:off x="1262" y="2474"/>
              <a:ext cx="1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0" name="Freeform 172"/>
            <p:cNvSpPr>
              <a:spLocks/>
            </p:cNvSpPr>
            <p:nvPr/>
          </p:nvSpPr>
          <p:spPr bwMode="auto">
            <a:xfrm>
              <a:off x="1441" y="2460"/>
              <a:ext cx="3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1" name="Freeform 173"/>
            <p:cNvSpPr>
              <a:spLocks/>
            </p:cNvSpPr>
            <p:nvPr/>
          </p:nvSpPr>
          <p:spPr bwMode="auto">
            <a:xfrm>
              <a:off x="1411" y="2416"/>
              <a:ext cx="4" cy="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3" y="3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3" y="0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2" name="Freeform 174"/>
            <p:cNvSpPr>
              <a:spLocks/>
            </p:cNvSpPr>
            <p:nvPr/>
          </p:nvSpPr>
          <p:spPr bwMode="auto">
            <a:xfrm>
              <a:off x="919" y="2438"/>
              <a:ext cx="41" cy="25"/>
            </a:xfrm>
            <a:custGeom>
              <a:avLst/>
              <a:gdLst/>
              <a:ahLst/>
              <a:cxnLst>
                <a:cxn ang="0">
                  <a:pos x="31" y="14"/>
                </a:cxn>
                <a:cxn ang="0">
                  <a:pos x="25" y="19"/>
                </a:cxn>
                <a:cxn ang="0">
                  <a:pos x="20" y="17"/>
                </a:cxn>
                <a:cxn ang="0">
                  <a:pos x="11" y="14"/>
                </a:cxn>
                <a:cxn ang="0">
                  <a:pos x="0" y="11"/>
                </a:cxn>
                <a:cxn ang="0">
                  <a:pos x="11" y="0"/>
                </a:cxn>
                <a:cxn ang="0">
                  <a:pos x="20" y="6"/>
                </a:cxn>
                <a:cxn ang="0">
                  <a:pos x="31" y="8"/>
                </a:cxn>
                <a:cxn ang="0">
                  <a:pos x="31" y="14"/>
                </a:cxn>
              </a:cxnLst>
              <a:rect l="0" t="0" r="r" b="b"/>
              <a:pathLst>
                <a:path w="31" h="19">
                  <a:moveTo>
                    <a:pt x="31" y="14"/>
                  </a:moveTo>
                  <a:lnTo>
                    <a:pt x="25" y="19"/>
                  </a:lnTo>
                  <a:lnTo>
                    <a:pt x="20" y="17"/>
                  </a:lnTo>
                  <a:lnTo>
                    <a:pt x="11" y="14"/>
                  </a:lnTo>
                  <a:lnTo>
                    <a:pt x="0" y="11"/>
                  </a:lnTo>
                  <a:lnTo>
                    <a:pt x="11" y="0"/>
                  </a:lnTo>
                  <a:lnTo>
                    <a:pt x="20" y="6"/>
                  </a:lnTo>
                  <a:lnTo>
                    <a:pt x="31" y="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3" name="Rectangle 175"/>
            <p:cNvSpPr>
              <a:spLocks noChangeArrowheads="1"/>
            </p:cNvSpPr>
            <p:nvPr/>
          </p:nvSpPr>
          <p:spPr bwMode="auto">
            <a:xfrm>
              <a:off x="1401" y="2482"/>
              <a:ext cx="4" cy="0"/>
            </a:xfrm>
            <a:prstGeom prst="rect">
              <a:avLst/>
            </a:prstGeom>
            <a:solidFill>
              <a:srgbClr val="E1E93D"/>
            </a:solidFill>
            <a:ln w="9525">
              <a:solidFill>
                <a:srgbClr val="949494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4" name="Freeform 176"/>
            <p:cNvSpPr>
              <a:spLocks/>
            </p:cNvSpPr>
            <p:nvPr/>
          </p:nvSpPr>
          <p:spPr bwMode="auto">
            <a:xfrm>
              <a:off x="934" y="2409"/>
              <a:ext cx="106" cy="58"/>
            </a:xfrm>
            <a:custGeom>
              <a:avLst/>
              <a:gdLst/>
              <a:ahLst/>
              <a:cxnLst>
                <a:cxn ang="0">
                  <a:pos x="45" y="30"/>
                </a:cxn>
                <a:cxn ang="0">
                  <a:pos x="39" y="30"/>
                </a:cxn>
                <a:cxn ang="0">
                  <a:pos x="34" y="33"/>
                </a:cxn>
                <a:cxn ang="0">
                  <a:pos x="28" y="44"/>
                </a:cxn>
                <a:cxn ang="0">
                  <a:pos x="25" y="44"/>
                </a:cxn>
                <a:cxn ang="0">
                  <a:pos x="23" y="39"/>
                </a:cxn>
                <a:cxn ang="0">
                  <a:pos x="20" y="36"/>
                </a:cxn>
                <a:cxn ang="0">
                  <a:pos x="20" y="30"/>
                </a:cxn>
                <a:cxn ang="0">
                  <a:pos x="9" y="28"/>
                </a:cxn>
                <a:cxn ang="0">
                  <a:pos x="0" y="22"/>
                </a:cxn>
                <a:cxn ang="0">
                  <a:pos x="9" y="8"/>
                </a:cxn>
                <a:cxn ang="0">
                  <a:pos x="17" y="3"/>
                </a:cxn>
                <a:cxn ang="0">
                  <a:pos x="20" y="3"/>
                </a:cxn>
                <a:cxn ang="0">
                  <a:pos x="31" y="3"/>
                </a:cxn>
                <a:cxn ang="0">
                  <a:pos x="45" y="0"/>
                </a:cxn>
                <a:cxn ang="0">
                  <a:pos x="53" y="0"/>
                </a:cxn>
                <a:cxn ang="0">
                  <a:pos x="64" y="0"/>
                </a:cxn>
                <a:cxn ang="0">
                  <a:pos x="73" y="5"/>
                </a:cxn>
                <a:cxn ang="0">
                  <a:pos x="70" y="5"/>
                </a:cxn>
                <a:cxn ang="0">
                  <a:pos x="73" y="8"/>
                </a:cxn>
                <a:cxn ang="0">
                  <a:pos x="75" y="8"/>
                </a:cxn>
                <a:cxn ang="0">
                  <a:pos x="81" y="14"/>
                </a:cxn>
                <a:cxn ang="0">
                  <a:pos x="70" y="16"/>
                </a:cxn>
                <a:cxn ang="0">
                  <a:pos x="61" y="16"/>
                </a:cxn>
                <a:cxn ang="0">
                  <a:pos x="45" y="30"/>
                </a:cxn>
              </a:cxnLst>
              <a:rect l="0" t="0" r="r" b="b"/>
              <a:pathLst>
                <a:path w="81" h="44">
                  <a:moveTo>
                    <a:pt x="45" y="30"/>
                  </a:moveTo>
                  <a:lnTo>
                    <a:pt x="39" y="30"/>
                  </a:lnTo>
                  <a:lnTo>
                    <a:pt x="34" y="33"/>
                  </a:lnTo>
                  <a:lnTo>
                    <a:pt x="28" y="44"/>
                  </a:lnTo>
                  <a:lnTo>
                    <a:pt x="25" y="44"/>
                  </a:lnTo>
                  <a:lnTo>
                    <a:pt x="23" y="39"/>
                  </a:lnTo>
                  <a:lnTo>
                    <a:pt x="20" y="36"/>
                  </a:lnTo>
                  <a:lnTo>
                    <a:pt x="20" y="30"/>
                  </a:lnTo>
                  <a:lnTo>
                    <a:pt x="9" y="28"/>
                  </a:lnTo>
                  <a:lnTo>
                    <a:pt x="0" y="22"/>
                  </a:lnTo>
                  <a:lnTo>
                    <a:pt x="9" y="8"/>
                  </a:lnTo>
                  <a:lnTo>
                    <a:pt x="17" y="3"/>
                  </a:lnTo>
                  <a:lnTo>
                    <a:pt x="20" y="3"/>
                  </a:lnTo>
                  <a:lnTo>
                    <a:pt x="31" y="3"/>
                  </a:lnTo>
                  <a:lnTo>
                    <a:pt x="45" y="0"/>
                  </a:lnTo>
                  <a:lnTo>
                    <a:pt x="53" y="0"/>
                  </a:lnTo>
                  <a:lnTo>
                    <a:pt x="64" y="0"/>
                  </a:lnTo>
                  <a:lnTo>
                    <a:pt x="73" y="5"/>
                  </a:lnTo>
                  <a:lnTo>
                    <a:pt x="70" y="5"/>
                  </a:lnTo>
                  <a:lnTo>
                    <a:pt x="73" y="8"/>
                  </a:lnTo>
                  <a:lnTo>
                    <a:pt x="75" y="8"/>
                  </a:lnTo>
                  <a:lnTo>
                    <a:pt x="81" y="14"/>
                  </a:lnTo>
                  <a:lnTo>
                    <a:pt x="70" y="16"/>
                  </a:lnTo>
                  <a:lnTo>
                    <a:pt x="61" y="16"/>
                  </a:lnTo>
                  <a:lnTo>
                    <a:pt x="45" y="3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5" name="Freeform 177"/>
            <p:cNvSpPr>
              <a:spLocks/>
            </p:cNvSpPr>
            <p:nvPr/>
          </p:nvSpPr>
          <p:spPr bwMode="auto">
            <a:xfrm>
              <a:off x="1415" y="2430"/>
              <a:ext cx="5" cy="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3" y="6"/>
                </a:cxn>
                <a:cxn ang="0">
                  <a:pos x="3" y="3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lnTo>
                    <a:pt x="0" y="0"/>
                  </a:lnTo>
                  <a:lnTo>
                    <a:pt x="3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6" name="Freeform 178"/>
            <p:cNvSpPr>
              <a:spLocks/>
            </p:cNvSpPr>
            <p:nvPr/>
          </p:nvSpPr>
          <p:spPr bwMode="auto">
            <a:xfrm>
              <a:off x="960" y="2427"/>
              <a:ext cx="80" cy="81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19" y="16"/>
                </a:cxn>
                <a:cxn ang="0">
                  <a:pos x="14" y="19"/>
                </a:cxn>
                <a:cxn ang="0">
                  <a:pos x="8" y="30"/>
                </a:cxn>
                <a:cxn ang="0">
                  <a:pos x="5" y="30"/>
                </a:cxn>
                <a:cxn ang="0">
                  <a:pos x="0" y="30"/>
                </a:cxn>
                <a:cxn ang="0">
                  <a:pos x="11" y="44"/>
                </a:cxn>
                <a:cxn ang="0">
                  <a:pos x="25" y="58"/>
                </a:cxn>
                <a:cxn ang="0">
                  <a:pos x="41" y="61"/>
                </a:cxn>
                <a:cxn ang="0">
                  <a:pos x="50" y="61"/>
                </a:cxn>
                <a:cxn ang="0">
                  <a:pos x="50" y="50"/>
                </a:cxn>
                <a:cxn ang="0">
                  <a:pos x="50" y="44"/>
                </a:cxn>
                <a:cxn ang="0">
                  <a:pos x="53" y="33"/>
                </a:cxn>
                <a:cxn ang="0">
                  <a:pos x="55" y="36"/>
                </a:cxn>
                <a:cxn ang="0">
                  <a:pos x="55" y="25"/>
                </a:cxn>
                <a:cxn ang="0">
                  <a:pos x="58" y="14"/>
                </a:cxn>
                <a:cxn ang="0">
                  <a:pos x="58" y="2"/>
                </a:cxn>
                <a:cxn ang="0">
                  <a:pos x="61" y="0"/>
                </a:cxn>
                <a:cxn ang="0">
                  <a:pos x="50" y="2"/>
                </a:cxn>
                <a:cxn ang="0">
                  <a:pos x="41" y="2"/>
                </a:cxn>
                <a:cxn ang="0">
                  <a:pos x="25" y="16"/>
                </a:cxn>
              </a:cxnLst>
              <a:rect l="0" t="0" r="r" b="b"/>
              <a:pathLst>
                <a:path w="61" h="61">
                  <a:moveTo>
                    <a:pt x="25" y="16"/>
                  </a:moveTo>
                  <a:lnTo>
                    <a:pt x="19" y="16"/>
                  </a:lnTo>
                  <a:lnTo>
                    <a:pt x="14" y="19"/>
                  </a:lnTo>
                  <a:lnTo>
                    <a:pt x="8" y="30"/>
                  </a:lnTo>
                  <a:lnTo>
                    <a:pt x="5" y="30"/>
                  </a:lnTo>
                  <a:lnTo>
                    <a:pt x="0" y="30"/>
                  </a:lnTo>
                  <a:lnTo>
                    <a:pt x="11" y="44"/>
                  </a:lnTo>
                  <a:lnTo>
                    <a:pt x="25" y="58"/>
                  </a:lnTo>
                  <a:lnTo>
                    <a:pt x="41" y="61"/>
                  </a:lnTo>
                  <a:lnTo>
                    <a:pt x="50" y="61"/>
                  </a:lnTo>
                  <a:lnTo>
                    <a:pt x="50" y="50"/>
                  </a:lnTo>
                  <a:lnTo>
                    <a:pt x="50" y="44"/>
                  </a:lnTo>
                  <a:lnTo>
                    <a:pt x="53" y="33"/>
                  </a:lnTo>
                  <a:lnTo>
                    <a:pt x="55" y="36"/>
                  </a:lnTo>
                  <a:lnTo>
                    <a:pt x="55" y="25"/>
                  </a:lnTo>
                  <a:lnTo>
                    <a:pt x="58" y="14"/>
                  </a:lnTo>
                  <a:lnTo>
                    <a:pt x="58" y="2"/>
                  </a:lnTo>
                  <a:lnTo>
                    <a:pt x="61" y="0"/>
                  </a:lnTo>
                  <a:lnTo>
                    <a:pt x="50" y="2"/>
                  </a:lnTo>
                  <a:lnTo>
                    <a:pt x="41" y="2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7" name="Freeform 179"/>
            <p:cNvSpPr>
              <a:spLocks/>
            </p:cNvSpPr>
            <p:nvPr/>
          </p:nvSpPr>
          <p:spPr bwMode="auto">
            <a:xfrm>
              <a:off x="1411" y="2460"/>
              <a:ext cx="4" cy="3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8" name="Freeform 180"/>
            <p:cNvSpPr>
              <a:spLocks/>
            </p:cNvSpPr>
            <p:nvPr/>
          </p:nvSpPr>
          <p:spPr bwMode="auto">
            <a:xfrm>
              <a:off x="1393" y="238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0" y="3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09" name="Freeform 181"/>
            <p:cNvSpPr>
              <a:spLocks/>
            </p:cNvSpPr>
            <p:nvPr/>
          </p:nvSpPr>
          <p:spPr bwMode="auto">
            <a:xfrm>
              <a:off x="1391" y="2380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0" name="Freeform 182"/>
            <p:cNvSpPr>
              <a:spLocks/>
            </p:cNvSpPr>
            <p:nvPr/>
          </p:nvSpPr>
          <p:spPr bwMode="auto">
            <a:xfrm>
              <a:off x="1409" y="2401"/>
              <a:ext cx="2" cy="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1" name="Freeform 183"/>
            <p:cNvSpPr>
              <a:spLocks/>
            </p:cNvSpPr>
            <p:nvPr/>
          </p:nvSpPr>
          <p:spPr bwMode="auto">
            <a:xfrm>
              <a:off x="1386" y="2361"/>
              <a:ext cx="5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0" y="2"/>
                </a:cxn>
                <a:cxn ang="0">
                  <a:pos x="3" y="2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2"/>
                  </a:lnTo>
                  <a:lnTo>
                    <a:pt x="0" y="2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2" name="Freeform 184"/>
            <p:cNvSpPr>
              <a:spLocks/>
            </p:cNvSpPr>
            <p:nvPr/>
          </p:nvSpPr>
          <p:spPr bwMode="auto">
            <a:xfrm>
              <a:off x="1409" y="2383"/>
              <a:ext cx="2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0" y="0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3" name="Freeform 185"/>
            <p:cNvSpPr>
              <a:spLocks/>
            </p:cNvSpPr>
            <p:nvPr/>
          </p:nvSpPr>
          <p:spPr bwMode="auto">
            <a:xfrm>
              <a:off x="1409" y="2372"/>
              <a:ext cx="2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4" name="Freeform 186"/>
            <p:cNvSpPr>
              <a:spLocks/>
            </p:cNvSpPr>
            <p:nvPr/>
          </p:nvSpPr>
          <p:spPr bwMode="auto">
            <a:xfrm>
              <a:off x="937" y="2358"/>
              <a:ext cx="27" cy="49"/>
            </a:xfrm>
            <a:custGeom>
              <a:avLst/>
              <a:gdLst/>
              <a:ahLst/>
              <a:cxnLst>
                <a:cxn ang="0">
                  <a:pos x="11" y="30"/>
                </a:cxn>
                <a:cxn ang="0">
                  <a:pos x="6" y="39"/>
                </a:cxn>
                <a:cxn ang="0">
                  <a:pos x="0" y="39"/>
                </a:cxn>
                <a:cxn ang="0">
                  <a:pos x="3" y="25"/>
                </a:cxn>
                <a:cxn ang="0">
                  <a:pos x="6" y="11"/>
                </a:cxn>
                <a:cxn ang="0">
                  <a:pos x="17" y="0"/>
                </a:cxn>
                <a:cxn ang="0">
                  <a:pos x="20" y="3"/>
                </a:cxn>
                <a:cxn ang="0">
                  <a:pos x="14" y="17"/>
                </a:cxn>
                <a:cxn ang="0">
                  <a:pos x="11" y="30"/>
                </a:cxn>
              </a:cxnLst>
              <a:rect l="0" t="0" r="r" b="b"/>
              <a:pathLst>
                <a:path w="20" h="39">
                  <a:moveTo>
                    <a:pt x="11" y="30"/>
                  </a:moveTo>
                  <a:lnTo>
                    <a:pt x="6" y="39"/>
                  </a:lnTo>
                  <a:lnTo>
                    <a:pt x="0" y="39"/>
                  </a:lnTo>
                  <a:lnTo>
                    <a:pt x="3" y="25"/>
                  </a:lnTo>
                  <a:lnTo>
                    <a:pt x="6" y="11"/>
                  </a:lnTo>
                  <a:lnTo>
                    <a:pt x="17" y="0"/>
                  </a:lnTo>
                  <a:lnTo>
                    <a:pt x="20" y="3"/>
                  </a:lnTo>
                  <a:lnTo>
                    <a:pt x="14" y="17"/>
                  </a:lnTo>
                  <a:lnTo>
                    <a:pt x="11" y="3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5" name="Freeform 187"/>
            <p:cNvSpPr>
              <a:spLocks/>
            </p:cNvSpPr>
            <p:nvPr/>
          </p:nvSpPr>
          <p:spPr bwMode="auto">
            <a:xfrm>
              <a:off x="882" y="2372"/>
              <a:ext cx="73" cy="81"/>
            </a:xfrm>
            <a:custGeom>
              <a:avLst/>
              <a:gdLst/>
              <a:ahLst/>
              <a:cxnLst>
                <a:cxn ang="0">
                  <a:pos x="6" y="53"/>
                </a:cxn>
                <a:cxn ang="0">
                  <a:pos x="0" y="47"/>
                </a:cxn>
                <a:cxn ang="0">
                  <a:pos x="3" y="36"/>
                </a:cxn>
                <a:cxn ang="0">
                  <a:pos x="11" y="25"/>
                </a:cxn>
                <a:cxn ang="0">
                  <a:pos x="28" y="22"/>
                </a:cxn>
                <a:cxn ang="0">
                  <a:pos x="20" y="8"/>
                </a:cxn>
                <a:cxn ang="0">
                  <a:pos x="23" y="8"/>
                </a:cxn>
                <a:cxn ang="0">
                  <a:pos x="23" y="0"/>
                </a:cxn>
                <a:cxn ang="0">
                  <a:pos x="37" y="0"/>
                </a:cxn>
                <a:cxn ang="0">
                  <a:pos x="48" y="0"/>
                </a:cxn>
                <a:cxn ang="0">
                  <a:pos x="45" y="14"/>
                </a:cxn>
                <a:cxn ang="0">
                  <a:pos x="42" y="28"/>
                </a:cxn>
                <a:cxn ang="0">
                  <a:pos x="48" y="28"/>
                </a:cxn>
                <a:cxn ang="0">
                  <a:pos x="50" y="28"/>
                </a:cxn>
                <a:cxn ang="0">
                  <a:pos x="56" y="31"/>
                </a:cxn>
                <a:cxn ang="0">
                  <a:pos x="48" y="36"/>
                </a:cxn>
                <a:cxn ang="0">
                  <a:pos x="39" y="50"/>
                </a:cxn>
                <a:cxn ang="0">
                  <a:pos x="28" y="61"/>
                </a:cxn>
                <a:cxn ang="0">
                  <a:pos x="17" y="56"/>
                </a:cxn>
                <a:cxn ang="0">
                  <a:pos x="6" y="53"/>
                </a:cxn>
              </a:cxnLst>
              <a:rect l="0" t="0" r="r" b="b"/>
              <a:pathLst>
                <a:path w="56" h="61">
                  <a:moveTo>
                    <a:pt x="6" y="53"/>
                  </a:moveTo>
                  <a:lnTo>
                    <a:pt x="0" y="47"/>
                  </a:lnTo>
                  <a:lnTo>
                    <a:pt x="3" y="36"/>
                  </a:lnTo>
                  <a:lnTo>
                    <a:pt x="11" y="25"/>
                  </a:lnTo>
                  <a:lnTo>
                    <a:pt x="28" y="22"/>
                  </a:lnTo>
                  <a:lnTo>
                    <a:pt x="20" y="8"/>
                  </a:lnTo>
                  <a:lnTo>
                    <a:pt x="23" y="8"/>
                  </a:lnTo>
                  <a:lnTo>
                    <a:pt x="23" y="0"/>
                  </a:lnTo>
                  <a:lnTo>
                    <a:pt x="37" y="0"/>
                  </a:lnTo>
                  <a:lnTo>
                    <a:pt x="48" y="0"/>
                  </a:lnTo>
                  <a:lnTo>
                    <a:pt x="45" y="14"/>
                  </a:lnTo>
                  <a:lnTo>
                    <a:pt x="42" y="28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6" y="31"/>
                  </a:lnTo>
                  <a:lnTo>
                    <a:pt x="48" y="36"/>
                  </a:lnTo>
                  <a:lnTo>
                    <a:pt x="39" y="50"/>
                  </a:lnTo>
                  <a:lnTo>
                    <a:pt x="28" y="61"/>
                  </a:lnTo>
                  <a:lnTo>
                    <a:pt x="17" y="56"/>
                  </a:lnTo>
                  <a:lnTo>
                    <a:pt x="6" y="5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6" name="Freeform 188"/>
            <p:cNvSpPr>
              <a:spLocks/>
            </p:cNvSpPr>
            <p:nvPr/>
          </p:nvSpPr>
          <p:spPr bwMode="auto">
            <a:xfrm>
              <a:off x="1128" y="2358"/>
              <a:ext cx="35" cy="16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5"/>
                </a:cxn>
                <a:cxn ang="0">
                  <a:pos x="16" y="11"/>
                </a:cxn>
                <a:cxn ang="0">
                  <a:pos x="27" y="8"/>
                </a:cxn>
                <a:cxn ang="0">
                  <a:pos x="11" y="0"/>
                </a:cxn>
              </a:cxnLst>
              <a:rect l="0" t="0" r="r" b="b"/>
              <a:pathLst>
                <a:path w="27" h="11">
                  <a:moveTo>
                    <a:pt x="11" y="0"/>
                  </a:moveTo>
                  <a:lnTo>
                    <a:pt x="0" y="5"/>
                  </a:lnTo>
                  <a:lnTo>
                    <a:pt x="16" y="11"/>
                  </a:lnTo>
                  <a:lnTo>
                    <a:pt x="27" y="8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7" name="Freeform 189"/>
            <p:cNvSpPr>
              <a:spLocks/>
            </p:cNvSpPr>
            <p:nvPr/>
          </p:nvSpPr>
          <p:spPr bwMode="auto">
            <a:xfrm>
              <a:off x="1317" y="2358"/>
              <a:ext cx="29" cy="8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0" y="5"/>
                </a:cxn>
                <a:cxn ang="0">
                  <a:pos x="6" y="8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22" y="5"/>
                </a:cxn>
              </a:cxnLst>
              <a:rect l="0" t="0" r="r" b="b"/>
              <a:pathLst>
                <a:path w="22" h="8">
                  <a:moveTo>
                    <a:pt x="22" y="5"/>
                  </a:moveTo>
                  <a:lnTo>
                    <a:pt x="20" y="5"/>
                  </a:lnTo>
                  <a:lnTo>
                    <a:pt x="6" y="8"/>
                  </a:lnTo>
                  <a:lnTo>
                    <a:pt x="0" y="5"/>
                  </a:lnTo>
                  <a:lnTo>
                    <a:pt x="3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8" name="Freeform 190"/>
            <p:cNvSpPr>
              <a:spLocks/>
            </p:cNvSpPr>
            <p:nvPr/>
          </p:nvSpPr>
          <p:spPr bwMode="auto">
            <a:xfrm>
              <a:off x="1357" y="2372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19" name="Freeform 191"/>
            <p:cNvSpPr>
              <a:spLocks/>
            </p:cNvSpPr>
            <p:nvPr/>
          </p:nvSpPr>
          <p:spPr bwMode="auto">
            <a:xfrm>
              <a:off x="539" y="2083"/>
              <a:ext cx="454" cy="352"/>
            </a:xfrm>
            <a:custGeom>
              <a:avLst/>
              <a:gdLst/>
              <a:ahLst/>
              <a:cxnLst>
                <a:cxn ang="0">
                  <a:pos x="45" y="128"/>
                </a:cxn>
                <a:cxn ang="0">
                  <a:pos x="28" y="92"/>
                </a:cxn>
                <a:cxn ang="0">
                  <a:pos x="11" y="78"/>
                </a:cxn>
                <a:cxn ang="0">
                  <a:pos x="17" y="59"/>
                </a:cxn>
                <a:cxn ang="0">
                  <a:pos x="0" y="20"/>
                </a:cxn>
                <a:cxn ang="0">
                  <a:pos x="31" y="0"/>
                </a:cxn>
                <a:cxn ang="0">
                  <a:pos x="58" y="14"/>
                </a:cxn>
                <a:cxn ang="0">
                  <a:pos x="106" y="20"/>
                </a:cxn>
                <a:cxn ang="0">
                  <a:pos x="139" y="25"/>
                </a:cxn>
                <a:cxn ang="0">
                  <a:pos x="159" y="53"/>
                </a:cxn>
                <a:cxn ang="0">
                  <a:pos x="189" y="59"/>
                </a:cxn>
                <a:cxn ang="0">
                  <a:pos x="209" y="95"/>
                </a:cxn>
                <a:cxn ang="0">
                  <a:pos x="209" y="137"/>
                </a:cxn>
                <a:cxn ang="0">
                  <a:pos x="217" y="187"/>
                </a:cxn>
                <a:cxn ang="0">
                  <a:pos x="225" y="206"/>
                </a:cxn>
                <a:cxn ang="0">
                  <a:pos x="264" y="209"/>
                </a:cxn>
                <a:cxn ang="0">
                  <a:pos x="284" y="206"/>
                </a:cxn>
                <a:cxn ang="0">
                  <a:pos x="298" y="176"/>
                </a:cxn>
                <a:cxn ang="0">
                  <a:pos x="336" y="164"/>
                </a:cxn>
                <a:cxn ang="0">
                  <a:pos x="345" y="170"/>
                </a:cxn>
                <a:cxn ang="0">
                  <a:pos x="331" y="198"/>
                </a:cxn>
                <a:cxn ang="0">
                  <a:pos x="320" y="209"/>
                </a:cxn>
                <a:cxn ang="0">
                  <a:pos x="284" y="220"/>
                </a:cxn>
                <a:cxn ang="0">
                  <a:pos x="289" y="242"/>
                </a:cxn>
                <a:cxn ang="0">
                  <a:pos x="261" y="267"/>
                </a:cxn>
                <a:cxn ang="0">
                  <a:pos x="242" y="245"/>
                </a:cxn>
                <a:cxn ang="0">
                  <a:pos x="231" y="242"/>
                </a:cxn>
                <a:cxn ang="0">
                  <a:pos x="192" y="245"/>
                </a:cxn>
                <a:cxn ang="0">
                  <a:pos x="147" y="223"/>
                </a:cxn>
                <a:cxn ang="0">
                  <a:pos x="122" y="209"/>
                </a:cxn>
                <a:cxn ang="0">
                  <a:pos x="103" y="181"/>
                </a:cxn>
                <a:cxn ang="0">
                  <a:pos x="109" y="164"/>
                </a:cxn>
                <a:cxn ang="0">
                  <a:pos x="92" y="131"/>
                </a:cxn>
                <a:cxn ang="0">
                  <a:pos x="83" y="114"/>
                </a:cxn>
                <a:cxn ang="0">
                  <a:pos x="72" y="103"/>
                </a:cxn>
                <a:cxn ang="0">
                  <a:pos x="67" y="87"/>
                </a:cxn>
                <a:cxn ang="0">
                  <a:pos x="50" y="64"/>
                </a:cxn>
                <a:cxn ang="0">
                  <a:pos x="42" y="20"/>
                </a:cxn>
                <a:cxn ang="0">
                  <a:pos x="22" y="25"/>
                </a:cxn>
                <a:cxn ang="0">
                  <a:pos x="33" y="67"/>
                </a:cxn>
                <a:cxn ang="0">
                  <a:pos x="42" y="87"/>
                </a:cxn>
                <a:cxn ang="0">
                  <a:pos x="50" y="123"/>
                </a:cxn>
              </a:cxnLst>
              <a:rect l="0" t="0" r="r" b="b"/>
              <a:pathLst>
                <a:path w="345" h="267">
                  <a:moveTo>
                    <a:pt x="58" y="139"/>
                  </a:moveTo>
                  <a:lnTo>
                    <a:pt x="50" y="142"/>
                  </a:lnTo>
                  <a:lnTo>
                    <a:pt x="45" y="128"/>
                  </a:lnTo>
                  <a:lnTo>
                    <a:pt x="31" y="117"/>
                  </a:lnTo>
                  <a:lnTo>
                    <a:pt x="33" y="103"/>
                  </a:lnTo>
                  <a:lnTo>
                    <a:pt x="28" y="92"/>
                  </a:lnTo>
                  <a:lnTo>
                    <a:pt x="25" y="84"/>
                  </a:lnTo>
                  <a:lnTo>
                    <a:pt x="17" y="84"/>
                  </a:lnTo>
                  <a:lnTo>
                    <a:pt x="11" y="78"/>
                  </a:lnTo>
                  <a:lnTo>
                    <a:pt x="3" y="70"/>
                  </a:lnTo>
                  <a:lnTo>
                    <a:pt x="14" y="73"/>
                  </a:lnTo>
                  <a:lnTo>
                    <a:pt x="17" y="59"/>
                  </a:lnTo>
                  <a:lnTo>
                    <a:pt x="11" y="48"/>
                  </a:lnTo>
                  <a:lnTo>
                    <a:pt x="3" y="37"/>
                  </a:lnTo>
                  <a:lnTo>
                    <a:pt x="0" y="20"/>
                  </a:lnTo>
                  <a:lnTo>
                    <a:pt x="0" y="0"/>
                  </a:lnTo>
                  <a:lnTo>
                    <a:pt x="14" y="0"/>
                  </a:lnTo>
                  <a:lnTo>
                    <a:pt x="31" y="0"/>
                  </a:lnTo>
                  <a:lnTo>
                    <a:pt x="39" y="3"/>
                  </a:lnTo>
                  <a:lnTo>
                    <a:pt x="50" y="9"/>
                  </a:lnTo>
                  <a:lnTo>
                    <a:pt x="58" y="14"/>
                  </a:lnTo>
                  <a:lnTo>
                    <a:pt x="70" y="20"/>
                  </a:lnTo>
                  <a:lnTo>
                    <a:pt x="86" y="20"/>
                  </a:lnTo>
                  <a:lnTo>
                    <a:pt x="106" y="20"/>
                  </a:lnTo>
                  <a:lnTo>
                    <a:pt x="106" y="12"/>
                  </a:lnTo>
                  <a:lnTo>
                    <a:pt x="128" y="12"/>
                  </a:lnTo>
                  <a:lnTo>
                    <a:pt x="139" y="25"/>
                  </a:lnTo>
                  <a:lnTo>
                    <a:pt x="142" y="42"/>
                  </a:lnTo>
                  <a:lnTo>
                    <a:pt x="150" y="48"/>
                  </a:lnTo>
                  <a:lnTo>
                    <a:pt x="159" y="53"/>
                  </a:lnTo>
                  <a:lnTo>
                    <a:pt x="167" y="42"/>
                  </a:lnTo>
                  <a:lnTo>
                    <a:pt x="184" y="45"/>
                  </a:lnTo>
                  <a:lnTo>
                    <a:pt x="189" y="59"/>
                  </a:lnTo>
                  <a:lnTo>
                    <a:pt x="197" y="73"/>
                  </a:lnTo>
                  <a:lnTo>
                    <a:pt x="200" y="89"/>
                  </a:lnTo>
                  <a:lnTo>
                    <a:pt x="209" y="95"/>
                  </a:lnTo>
                  <a:lnTo>
                    <a:pt x="225" y="98"/>
                  </a:lnTo>
                  <a:lnTo>
                    <a:pt x="217" y="117"/>
                  </a:lnTo>
                  <a:lnTo>
                    <a:pt x="209" y="137"/>
                  </a:lnTo>
                  <a:lnTo>
                    <a:pt x="206" y="159"/>
                  </a:lnTo>
                  <a:lnTo>
                    <a:pt x="211" y="173"/>
                  </a:lnTo>
                  <a:lnTo>
                    <a:pt x="217" y="187"/>
                  </a:lnTo>
                  <a:lnTo>
                    <a:pt x="220" y="195"/>
                  </a:lnTo>
                  <a:lnTo>
                    <a:pt x="222" y="203"/>
                  </a:lnTo>
                  <a:lnTo>
                    <a:pt x="225" y="206"/>
                  </a:lnTo>
                  <a:lnTo>
                    <a:pt x="239" y="212"/>
                  </a:lnTo>
                  <a:lnTo>
                    <a:pt x="250" y="212"/>
                  </a:lnTo>
                  <a:lnTo>
                    <a:pt x="264" y="209"/>
                  </a:lnTo>
                  <a:lnTo>
                    <a:pt x="272" y="209"/>
                  </a:lnTo>
                  <a:lnTo>
                    <a:pt x="278" y="209"/>
                  </a:lnTo>
                  <a:lnTo>
                    <a:pt x="284" y="206"/>
                  </a:lnTo>
                  <a:lnTo>
                    <a:pt x="281" y="203"/>
                  </a:lnTo>
                  <a:lnTo>
                    <a:pt x="292" y="192"/>
                  </a:lnTo>
                  <a:lnTo>
                    <a:pt x="298" y="176"/>
                  </a:lnTo>
                  <a:lnTo>
                    <a:pt x="311" y="167"/>
                  </a:lnTo>
                  <a:lnTo>
                    <a:pt x="325" y="167"/>
                  </a:lnTo>
                  <a:lnTo>
                    <a:pt x="336" y="164"/>
                  </a:lnTo>
                  <a:lnTo>
                    <a:pt x="339" y="164"/>
                  </a:lnTo>
                  <a:lnTo>
                    <a:pt x="345" y="167"/>
                  </a:lnTo>
                  <a:lnTo>
                    <a:pt x="345" y="170"/>
                  </a:lnTo>
                  <a:lnTo>
                    <a:pt x="334" y="187"/>
                  </a:lnTo>
                  <a:lnTo>
                    <a:pt x="331" y="195"/>
                  </a:lnTo>
                  <a:lnTo>
                    <a:pt x="331" y="198"/>
                  </a:lnTo>
                  <a:lnTo>
                    <a:pt x="325" y="212"/>
                  </a:lnTo>
                  <a:lnTo>
                    <a:pt x="323" y="206"/>
                  </a:lnTo>
                  <a:lnTo>
                    <a:pt x="320" y="209"/>
                  </a:lnTo>
                  <a:lnTo>
                    <a:pt x="309" y="220"/>
                  </a:lnTo>
                  <a:lnTo>
                    <a:pt x="298" y="220"/>
                  </a:lnTo>
                  <a:lnTo>
                    <a:pt x="284" y="220"/>
                  </a:lnTo>
                  <a:lnTo>
                    <a:pt x="284" y="228"/>
                  </a:lnTo>
                  <a:lnTo>
                    <a:pt x="281" y="228"/>
                  </a:lnTo>
                  <a:lnTo>
                    <a:pt x="289" y="242"/>
                  </a:lnTo>
                  <a:lnTo>
                    <a:pt x="272" y="245"/>
                  </a:lnTo>
                  <a:lnTo>
                    <a:pt x="264" y="256"/>
                  </a:lnTo>
                  <a:lnTo>
                    <a:pt x="261" y="267"/>
                  </a:lnTo>
                  <a:lnTo>
                    <a:pt x="250" y="256"/>
                  </a:lnTo>
                  <a:lnTo>
                    <a:pt x="236" y="242"/>
                  </a:lnTo>
                  <a:lnTo>
                    <a:pt x="242" y="245"/>
                  </a:lnTo>
                  <a:lnTo>
                    <a:pt x="236" y="242"/>
                  </a:lnTo>
                  <a:lnTo>
                    <a:pt x="228" y="242"/>
                  </a:lnTo>
                  <a:lnTo>
                    <a:pt x="231" y="242"/>
                  </a:lnTo>
                  <a:lnTo>
                    <a:pt x="220" y="248"/>
                  </a:lnTo>
                  <a:lnTo>
                    <a:pt x="206" y="251"/>
                  </a:lnTo>
                  <a:lnTo>
                    <a:pt x="192" y="245"/>
                  </a:lnTo>
                  <a:lnTo>
                    <a:pt x="178" y="237"/>
                  </a:lnTo>
                  <a:lnTo>
                    <a:pt x="164" y="231"/>
                  </a:lnTo>
                  <a:lnTo>
                    <a:pt x="147" y="223"/>
                  </a:lnTo>
                  <a:lnTo>
                    <a:pt x="139" y="217"/>
                  </a:lnTo>
                  <a:lnTo>
                    <a:pt x="131" y="212"/>
                  </a:lnTo>
                  <a:lnTo>
                    <a:pt x="122" y="209"/>
                  </a:lnTo>
                  <a:lnTo>
                    <a:pt x="111" y="198"/>
                  </a:lnTo>
                  <a:lnTo>
                    <a:pt x="103" y="189"/>
                  </a:lnTo>
                  <a:lnTo>
                    <a:pt x="103" y="181"/>
                  </a:lnTo>
                  <a:lnTo>
                    <a:pt x="106" y="178"/>
                  </a:lnTo>
                  <a:lnTo>
                    <a:pt x="106" y="173"/>
                  </a:lnTo>
                  <a:lnTo>
                    <a:pt x="109" y="164"/>
                  </a:lnTo>
                  <a:lnTo>
                    <a:pt x="103" y="153"/>
                  </a:lnTo>
                  <a:lnTo>
                    <a:pt x="100" y="142"/>
                  </a:lnTo>
                  <a:lnTo>
                    <a:pt x="92" y="131"/>
                  </a:lnTo>
                  <a:lnTo>
                    <a:pt x="83" y="120"/>
                  </a:lnTo>
                  <a:lnTo>
                    <a:pt x="86" y="123"/>
                  </a:lnTo>
                  <a:lnTo>
                    <a:pt x="83" y="114"/>
                  </a:lnTo>
                  <a:lnTo>
                    <a:pt x="81" y="112"/>
                  </a:lnTo>
                  <a:lnTo>
                    <a:pt x="72" y="106"/>
                  </a:lnTo>
                  <a:lnTo>
                    <a:pt x="72" y="103"/>
                  </a:lnTo>
                  <a:lnTo>
                    <a:pt x="70" y="101"/>
                  </a:lnTo>
                  <a:lnTo>
                    <a:pt x="72" y="92"/>
                  </a:lnTo>
                  <a:lnTo>
                    <a:pt x="67" y="87"/>
                  </a:lnTo>
                  <a:lnTo>
                    <a:pt x="58" y="73"/>
                  </a:lnTo>
                  <a:lnTo>
                    <a:pt x="58" y="70"/>
                  </a:lnTo>
                  <a:lnTo>
                    <a:pt x="50" y="64"/>
                  </a:lnTo>
                  <a:lnTo>
                    <a:pt x="45" y="50"/>
                  </a:lnTo>
                  <a:lnTo>
                    <a:pt x="42" y="37"/>
                  </a:lnTo>
                  <a:lnTo>
                    <a:pt x="42" y="20"/>
                  </a:lnTo>
                  <a:lnTo>
                    <a:pt x="33" y="17"/>
                  </a:lnTo>
                  <a:lnTo>
                    <a:pt x="22" y="12"/>
                  </a:lnTo>
                  <a:lnTo>
                    <a:pt x="22" y="25"/>
                  </a:lnTo>
                  <a:lnTo>
                    <a:pt x="20" y="42"/>
                  </a:lnTo>
                  <a:lnTo>
                    <a:pt x="25" y="53"/>
                  </a:lnTo>
                  <a:lnTo>
                    <a:pt x="33" y="67"/>
                  </a:lnTo>
                  <a:lnTo>
                    <a:pt x="36" y="75"/>
                  </a:lnTo>
                  <a:lnTo>
                    <a:pt x="39" y="87"/>
                  </a:lnTo>
                  <a:lnTo>
                    <a:pt x="42" y="87"/>
                  </a:lnTo>
                  <a:lnTo>
                    <a:pt x="45" y="103"/>
                  </a:lnTo>
                  <a:lnTo>
                    <a:pt x="47" y="120"/>
                  </a:lnTo>
                  <a:lnTo>
                    <a:pt x="50" y="123"/>
                  </a:lnTo>
                  <a:lnTo>
                    <a:pt x="58" y="131"/>
                  </a:lnTo>
                  <a:lnTo>
                    <a:pt x="58" y="139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0" name="Freeform 192"/>
            <p:cNvSpPr>
              <a:spLocks/>
            </p:cNvSpPr>
            <p:nvPr/>
          </p:nvSpPr>
          <p:spPr bwMode="auto">
            <a:xfrm>
              <a:off x="1145" y="2226"/>
              <a:ext cx="8" cy="19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0" y="14"/>
                </a:cxn>
                <a:cxn ang="0">
                  <a:pos x="6" y="11"/>
                </a:cxn>
              </a:cxnLst>
              <a:rect l="0" t="0" r="r" b="b"/>
              <a:pathLst>
                <a:path w="6" h="14">
                  <a:moveTo>
                    <a:pt x="6" y="11"/>
                  </a:moveTo>
                  <a:lnTo>
                    <a:pt x="3" y="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1" name="Freeform 193"/>
            <p:cNvSpPr>
              <a:spLocks/>
            </p:cNvSpPr>
            <p:nvPr/>
          </p:nvSpPr>
          <p:spPr bwMode="auto">
            <a:xfrm>
              <a:off x="1288" y="2194"/>
              <a:ext cx="10" cy="18"/>
            </a:xfrm>
            <a:custGeom>
              <a:avLst/>
              <a:gdLst/>
              <a:ahLst/>
              <a:cxnLst>
                <a:cxn ang="0">
                  <a:pos x="5" y="14"/>
                </a:cxn>
                <a:cxn ang="0">
                  <a:pos x="5" y="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5" y="14"/>
                </a:cxn>
              </a:cxnLst>
              <a:rect l="0" t="0" r="r" b="b"/>
              <a:pathLst>
                <a:path w="8" h="14">
                  <a:moveTo>
                    <a:pt x="5" y="14"/>
                  </a:moveTo>
                  <a:lnTo>
                    <a:pt x="5" y="8"/>
                  </a:lnTo>
                  <a:lnTo>
                    <a:pt x="0" y="0"/>
                  </a:lnTo>
                  <a:lnTo>
                    <a:pt x="8" y="8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2" name="Freeform 194"/>
            <p:cNvSpPr>
              <a:spLocks/>
            </p:cNvSpPr>
            <p:nvPr/>
          </p:nvSpPr>
          <p:spPr bwMode="auto">
            <a:xfrm>
              <a:off x="1175" y="2223"/>
              <a:ext cx="7" cy="14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5" y="6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5" y="6"/>
                </a:cxn>
                <a:cxn ang="0">
                  <a:pos x="2" y="11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lnTo>
                    <a:pt x="5" y="6"/>
                  </a:lnTo>
                  <a:lnTo>
                    <a:pt x="0" y="0"/>
                  </a:lnTo>
                  <a:lnTo>
                    <a:pt x="2" y="3"/>
                  </a:lnTo>
                  <a:lnTo>
                    <a:pt x="5" y="6"/>
                  </a:lnTo>
                  <a:lnTo>
                    <a:pt x="2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3" name="Freeform 195"/>
            <p:cNvSpPr>
              <a:spLocks/>
            </p:cNvSpPr>
            <p:nvPr/>
          </p:nvSpPr>
          <p:spPr bwMode="auto">
            <a:xfrm>
              <a:off x="1214" y="2302"/>
              <a:ext cx="12" cy="9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9" y="3"/>
                </a:cxn>
                <a:cxn ang="0">
                  <a:pos x="0" y="6"/>
                </a:cxn>
                <a:cxn ang="0">
                  <a:pos x="9" y="0"/>
                </a:cxn>
              </a:cxnLst>
              <a:rect l="0" t="0" r="r" b="b"/>
              <a:pathLst>
                <a:path w="9" h="6">
                  <a:moveTo>
                    <a:pt x="9" y="0"/>
                  </a:moveTo>
                  <a:lnTo>
                    <a:pt x="9" y="3"/>
                  </a:lnTo>
                  <a:lnTo>
                    <a:pt x="0" y="6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4" name="Freeform 196"/>
            <p:cNvSpPr>
              <a:spLocks/>
            </p:cNvSpPr>
            <p:nvPr/>
          </p:nvSpPr>
          <p:spPr bwMode="auto">
            <a:xfrm>
              <a:off x="1208" y="2278"/>
              <a:ext cx="6" cy="6"/>
            </a:xfrm>
            <a:custGeom>
              <a:avLst/>
              <a:gdLst/>
              <a:ahLst/>
              <a:cxnLst>
                <a:cxn ang="0">
                  <a:pos x="5" y="3"/>
                </a:cxn>
                <a:cxn ang="0">
                  <a:pos x="3" y="0"/>
                </a:cxn>
                <a:cxn ang="0">
                  <a:pos x="0" y="5"/>
                </a:cxn>
                <a:cxn ang="0">
                  <a:pos x="5" y="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3" y="0"/>
                  </a:lnTo>
                  <a:lnTo>
                    <a:pt x="0" y="5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5" name="Freeform 197"/>
            <p:cNvSpPr>
              <a:spLocks/>
            </p:cNvSpPr>
            <p:nvPr/>
          </p:nvSpPr>
          <p:spPr bwMode="auto">
            <a:xfrm>
              <a:off x="1269" y="2198"/>
              <a:ext cx="19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14" h="2">
                  <a:moveTo>
                    <a:pt x="2" y="0"/>
                  </a:moveTo>
                  <a:lnTo>
                    <a:pt x="14" y="0"/>
                  </a:lnTo>
                  <a:lnTo>
                    <a:pt x="8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6" name="Freeform 198"/>
            <p:cNvSpPr>
              <a:spLocks/>
            </p:cNvSpPr>
            <p:nvPr/>
          </p:nvSpPr>
          <p:spPr bwMode="auto">
            <a:xfrm>
              <a:off x="1153" y="2249"/>
              <a:ext cx="3" cy="6"/>
            </a:xfrm>
            <a:custGeom>
              <a:avLst/>
              <a:gdLst/>
              <a:ahLst/>
              <a:cxnLst>
                <a:cxn ang="0">
                  <a:pos x="3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3" y="2"/>
                </a:cxn>
              </a:cxnLst>
              <a:rect l="0" t="0" r="r" b="b"/>
              <a:pathLst>
                <a:path w="3" h="5">
                  <a:moveTo>
                    <a:pt x="3" y="2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7" name="Freeform 199"/>
            <p:cNvSpPr>
              <a:spLocks/>
            </p:cNvSpPr>
            <p:nvPr/>
          </p:nvSpPr>
          <p:spPr bwMode="auto">
            <a:xfrm>
              <a:off x="3430" y="3110"/>
              <a:ext cx="8" cy="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6"/>
                </a:cxn>
                <a:cxn ang="0">
                  <a:pos x="6" y="3"/>
                </a:cxn>
                <a:cxn ang="0">
                  <a:pos x="6" y="0"/>
                </a:cxn>
              </a:cxnLst>
              <a:rect l="0" t="0" r="r" b="b"/>
              <a:pathLst>
                <a:path w="6" h="6">
                  <a:moveTo>
                    <a:pt x="6" y="0"/>
                  </a:moveTo>
                  <a:lnTo>
                    <a:pt x="0" y="6"/>
                  </a:lnTo>
                  <a:lnTo>
                    <a:pt x="6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8" name="Freeform 200"/>
            <p:cNvSpPr>
              <a:spLocks/>
            </p:cNvSpPr>
            <p:nvPr/>
          </p:nvSpPr>
          <p:spPr bwMode="auto">
            <a:xfrm>
              <a:off x="4336" y="2930"/>
              <a:ext cx="686" cy="553"/>
            </a:xfrm>
            <a:custGeom>
              <a:avLst/>
              <a:gdLst/>
              <a:ahLst/>
              <a:cxnLst>
                <a:cxn ang="0">
                  <a:pos x="294" y="9"/>
                </a:cxn>
                <a:cxn ang="0">
                  <a:pos x="300" y="20"/>
                </a:cxn>
                <a:cxn ang="0">
                  <a:pos x="275" y="25"/>
                </a:cxn>
                <a:cxn ang="0">
                  <a:pos x="266" y="39"/>
                </a:cxn>
                <a:cxn ang="0">
                  <a:pos x="261" y="59"/>
                </a:cxn>
                <a:cxn ang="0">
                  <a:pos x="250" y="64"/>
                </a:cxn>
                <a:cxn ang="0">
                  <a:pos x="233" y="70"/>
                </a:cxn>
                <a:cxn ang="0">
                  <a:pos x="222" y="45"/>
                </a:cxn>
                <a:cxn ang="0">
                  <a:pos x="208" y="56"/>
                </a:cxn>
                <a:cxn ang="0">
                  <a:pos x="194" y="64"/>
                </a:cxn>
                <a:cxn ang="0">
                  <a:pos x="189" y="75"/>
                </a:cxn>
                <a:cxn ang="0">
                  <a:pos x="180" y="81"/>
                </a:cxn>
                <a:cxn ang="0">
                  <a:pos x="175" y="92"/>
                </a:cxn>
                <a:cxn ang="0">
                  <a:pos x="164" y="84"/>
                </a:cxn>
                <a:cxn ang="0">
                  <a:pos x="138" y="122"/>
                </a:cxn>
                <a:cxn ang="0">
                  <a:pos x="91" y="142"/>
                </a:cxn>
                <a:cxn ang="0">
                  <a:pos x="41" y="167"/>
                </a:cxn>
                <a:cxn ang="0">
                  <a:pos x="25" y="192"/>
                </a:cxn>
                <a:cxn ang="0">
                  <a:pos x="22" y="231"/>
                </a:cxn>
                <a:cxn ang="0">
                  <a:pos x="13" y="228"/>
                </a:cxn>
                <a:cxn ang="0">
                  <a:pos x="22" y="281"/>
                </a:cxn>
                <a:cxn ang="0">
                  <a:pos x="16" y="323"/>
                </a:cxn>
                <a:cxn ang="0">
                  <a:pos x="8" y="353"/>
                </a:cxn>
                <a:cxn ang="0">
                  <a:pos x="52" y="350"/>
                </a:cxn>
                <a:cxn ang="0">
                  <a:pos x="105" y="342"/>
                </a:cxn>
                <a:cxn ang="0">
                  <a:pos x="166" y="317"/>
                </a:cxn>
                <a:cxn ang="0">
                  <a:pos x="222" y="311"/>
                </a:cxn>
                <a:cxn ang="0">
                  <a:pos x="247" y="331"/>
                </a:cxn>
                <a:cxn ang="0">
                  <a:pos x="252" y="356"/>
                </a:cxn>
                <a:cxn ang="0">
                  <a:pos x="291" y="323"/>
                </a:cxn>
                <a:cxn ang="0">
                  <a:pos x="264" y="361"/>
                </a:cxn>
                <a:cxn ang="0">
                  <a:pos x="277" y="367"/>
                </a:cxn>
                <a:cxn ang="0">
                  <a:pos x="283" y="386"/>
                </a:cxn>
                <a:cxn ang="0">
                  <a:pos x="316" y="414"/>
                </a:cxn>
                <a:cxn ang="0">
                  <a:pos x="336" y="409"/>
                </a:cxn>
                <a:cxn ang="0">
                  <a:pos x="350" y="420"/>
                </a:cxn>
                <a:cxn ang="0">
                  <a:pos x="405" y="395"/>
                </a:cxn>
                <a:cxn ang="0">
                  <a:pos x="450" y="342"/>
                </a:cxn>
                <a:cxn ang="0">
                  <a:pos x="486" y="309"/>
                </a:cxn>
                <a:cxn ang="0">
                  <a:pos x="514" y="256"/>
                </a:cxn>
                <a:cxn ang="0">
                  <a:pos x="519" y="214"/>
                </a:cxn>
                <a:cxn ang="0">
                  <a:pos x="505" y="170"/>
                </a:cxn>
                <a:cxn ang="0">
                  <a:pos x="491" y="170"/>
                </a:cxn>
                <a:cxn ang="0">
                  <a:pos x="483" y="139"/>
                </a:cxn>
                <a:cxn ang="0">
                  <a:pos x="461" y="89"/>
                </a:cxn>
                <a:cxn ang="0">
                  <a:pos x="450" y="50"/>
                </a:cxn>
                <a:cxn ang="0">
                  <a:pos x="439" y="20"/>
                </a:cxn>
                <a:cxn ang="0">
                  <a:pos x="425" y="11"/>
                </a:cxn>
                <a:cxn ang="0">
                  <a:pos x="416" y="34"/>
                </a:cxn>
                <a:cxn ang="0">
                  <a:pos x="411" y="64"/>
                </a:cxn>
                <a:cxn ang="0">
                  <a:pos x="375" y="95"/>
                </a:cxn>
                <a:cxn ang="0">
                  <a:pos x="330" y="59"/>
                </a:cxn>
                <a:cxn ang="0">
                  <a:pos x="350" y="31"/>
                </a:cxn>
                <a:cxn ang="0">
                  <a:pos x="344" y="20"/>
                </a:cxn>
                <a:cxn ang="0">
                  <a:pos x="322" y="20"/>
                </a:cxn>
              </a:cxnLst>
              <a:rect l="0" t="0" r="r" b="b"/>
              <a:pathLst>
                <a:path w="522" h="420">
                  <a:moveTo>
                    <a:pt x="305" y="9"/>
                  </a:moveTo>
                  <a:lnTo>
                    <a:pt x="300" y="9"/>
                  </a:lnTo>
                  <a:lnTo>
                    <a:pt x="297" y="6"/>
                  </a:lnTo>
                  <a:lnTo>
                    <a:pt x="294" y="9"/>
                  </a:lnTo>
                  <a:lnTo>
                    <a:pt x="291" y="6"/>
                  </a:lnTo>
                  <a:lnTo>
                    <a:pt x="297" y="11"/>
                  </a:lnTo>
                  <a:lnTo>
                    <a:pt x="302" y="14"/>
                  </a:lnTo>
                  <a:lnTo>
                    <a:pt x="300" y="20"/>
                  </a:lnTo>
                  <a:lnTo>
                    <a:pt x="294" y="22"/>
                  </a:lnTo>
                  <a:lnTo>
                    <a:pt x="283" y="20"/>
                  </a:lnTo>
                  <a:lnTo>
                    <a:pt x="280" y="22"/>
                  </a:lnTo>
                  <a:lnTo>
                    <a:pt x="275" y="25"/>
                  </a:lnTo>
                  <a:lnTo>
                    <a:pt x="272" y="25"/>
                  </a:lnTo>
                  <a:lnTo>
                    <a:pt x="272" y="28"/>
                  </a:lnTo>
                  <a:lnTo>
                    <a:pt x="266" y="36"/>
                  </a:lnTo>
                  <a:lnTo>
                    <a:pt x="266" y="39"/>
                  </a:lnTo>
                  <a:lnTo>
                    <a:pt x="261" y="42"/>
                  </a:lnTo>
                  <a:lnTo>
                    <a:pt x="255" y="53"/>
                  </a:lnTo>
                  <a:lnTo>
                    <a:pt x="258" y="56"/>
                  </a:lnTo>
                  <a:lnTo>
                    <a:pt x="261" y="59"/>
                  </a:lnTo>
                  <a:lnTo>
                    <a:pt x="255" y="64"/>
                  </a:lnTo>
                  <a:lnTo>
                    <a:pt x="261" y="67"/>
                  </a:lnTo>
                  <a:lnTo>
                    <a:pt x="250" y="61"/>
                  </a:lnTo>
                  <a:lnTo>
                    <a:pt x="250" y="64"/>
                  </a:lnTo>
                  <a:lnTo>
                    <a:pt x="241" y="59"/>
                  </a:lnTo>
                  <a:lnTo>
                    <a:pt x="239" y="67"/>
                  </a:lnTo>
                  <a:lnTo>
                    <a:pt x="236" y="67"/>
                  </a:lnTo>
                  <a:lnTo>
                    <a:pt x="233" y="70"/>
                  </a:lnTo>
                  <a:lnTo>
                    <a:pt x="233" y="67"/>
                  </a:lnTo>
                  <a:lnTo>
                    <a:pt x="236" y="56"/>
                  </a:lnTo>
                  <a:lnTo>
                    <a:pt x="225" y="42"/>
                  </a:lnTo>
                  <a:lnTo>
                    <a:pt x="222" y="45"/>
                  </a:lnTo>
                  <a:lnTo>
                    <a:pt x="216" y="47"/>
                  </a:lnTo>
                  <a:lnTo>
                    <a:pt x="214" y="47"/>
                  </a:lnTo>
                  <a:lnTo>
                    <a:pt x="211" y="47"/>
                  </a:lnTo>
                  <a:lnTo>
                    <a:pt x="208" y="56"/>
                  </a:lnTo>
                  <a:lnTo>
                    <a:pt x="205" y="53"/>
                  </a:lnTo>
                  <a:lnTo>
                    <a:pt x="200" y="59"/>
                  </a:lnTo>
                  <a:lnTo>
                    <a:pt x="200" y="64"/>
                  </a:lnTo>
                  <a:lnTo>
                    <a:pt x="194" y="64"/>
                  </a:lnTo>
                  <a:lnTo>
                    <a:pt x="197" y="70"/>
                  </a:lnTo>
                  <a:lnTo>
                    <a:pt x="191" y="67"/>
                  </a:lnTo>
                  <a:lnTo>
                    <a:pt x="186" y="72"/>
                  </a:lnTo>
                  <a:lnTo>
                    <a:pt x="189" y="75"/>
                  </a:lnTo>
                  <a:lnTo>
                    <a:pt x="186" y="78"/>
                  </a:lnTo>
                  <a:lnTo>
                    <a:pt x="186" y="81"/>
                  </a:lnTo>
                  <a:lnTo>
                    <a:pt x="189" y="81"/>
                  </a:lnTo>
                  <a:lnTo>
                    <a:pt x="180" y="81"/>
                  </a:lnTo>
                  <a:lnTo>
                    <a:pt x="177" y="81"/>
                  </a:lnTo>
                  <a:lnTo>
                    <a:pt x="175" y="81"/>
                  </a:lnTo>
                  <a:lnTo>
                    <a:pt x="175" y="84"/>
                  </a:lnTo>
                  <a:lnTo>
                    <a:pt x="175" y="92"/>
                  </a:lnTo>
                  <a:lnTo>
                    <a:pt x="172" y="92"/>
                  </a:lnTo>
                  <a:lnTo>
                    <a:pt x="172" y="106"/>
                  </a:lnTo>
                  <a:lnTo>
                    <a:pt x="169" y="95"/>
                  </a:lnTo>
                  <a:lnTo>
                    <a:pt x="164" y="84"/>
                  </a:lnTo>
                  <a:lnTo>
                    <a:pt x="161" y="86"/>
                  </a:lnTo>
                  <a:lnTo>
                    <a:pt x="152" y="100"/>
                  </a:lnTo>
                  <a:lnTo>
                    <a:pt x="152" y="109"/>
                  </a:lnTo>
                  <a:lnTo>
                    <a:pt x="138" y="122"/>
                  </a:lnTo>
                  <a:lnTo>
                    <a:pt x="130" y="128"/>
                  </a:lnTo>
                  <a:lnTo>
                    <a:pt x="119" y="134"/>
                  </a:lnTo>
                  <a:lnTo>
                    <a:pt x="105" y="139"/>
                  </a:lnTo>
                  <a:lnTo>
                    <a:pt x="91" y="142"/>
                  </a:lnTo>
                  <a:lnTo>
                    <a:pt x="80" y="145"/>
                  </a:lnTo>
                  <a:lnTo>
                    <a:pt x="77" y="145"/>
                  </a:lnTo>
                  <a:lnTo>
                    <a:pt x="58" y="156"/>
                  </a:lnTo>
                  <a:lnTo>
                    <a:pt x="41" y="167"/>
                  </a:lnTo>
                  <a:lnTo>
                    <a:pt x="36" y="172"/>
                  </a:lnTo>
                  <a:lnTo>
                    <a:pt x="36" y="164"/>
                  </a:lnTo>
                  <a:lnTo>
                    <a:pt x="30" y="178"/>
                  </a:lnTo>
                  <a:lnTo>
                    <a:pt x="25" y="192"/>
                  </a:lnTo>
                  <a:lnTo>
                    <a:pt x="22" y="206"/>
                  </a:lnTo>
                  <a:lnTo>
                    <a:pt x="25" y="217"/>
                  </a:lnTo>
                  <a:lnTo>
                    <a:pt x="25" y="228"/>
                  </a:lnTo>
                  <a:lnTo>
                    <a:pt x="22" y="231"/>
                  </a:lnTo>
                  <a:lnTo>
                    <a:pt x="22" y="225"/>
                  </a:lnTo>
                  <a:lnTo>
                    <a:pt x="16" y="220"/>
                  </a:lnTo>
                  <a:lnTo>
                    <a:pt x="19" y="234"/>
                  </a:lnTo>
                  <a:lnTo>
                    <a:pt x="13" y="228"/>
                  </a:lnTo>
                  <a:lnTo>
                    <a:pt x="16" y="242"/>
                  </a:lnTo>
                  <a:lnTo>
                    <a:pt x="16" y="256"/>
                  </a:lnTo>
                  <a:lnTo>
                    <a:pt x="19" y="267"/>
                  </a:lnTo>
                  <a:lnTo>
                    <a:pt x="22" y="281"/>
                  </a:lnTo>
                  <a:lnTo>
                    <a:pt x="19" y="292"/>
                  </a:lnTo>
                  <a:lnTo>
                    <a:pt x="19" y="303"/>
                  </a:lnTo>
                  <a:lnTo>
                    <a:pt x="16" y="314"/>
                  </a:lnTo>
                  <a:lnTo>
                    <a:pt x="16" y="323"/>
                  </a:lnTo>
                  <a:lnTo>
                    <a:pt x="5" y="339"/>
                  </a:lnTo>
                  <a:lnTo>
                    <a:pt x="0" y="339"/>
                  </a:lnTo>
                  <a:lnTo>
                    <a:pt x="0" y="348"/>
                  </a:lnTo>
                  <a:lnTo>
                    <a:pt x="8" y="353"/>
                  </a:lnTo>
                  <a:lnTo>
                    <a:pt x="16" y="359"/>
                  </a:lnTo>
                  <a:lnTo>
                    <a:pt x="33" y="359"/>
                  </a:lnTo>
                  <a:lnTo>
                    <a:pt x="50" y="353"/>
                  </a:lnTo>
                  <a:lnTo>
                    <a:pt x="52" y="350"/>
                  </a:lnTo>
                  <a:lnTo>
                    <a:pt x="61" y="345"/>
                  </a:lnTo>
                  <a:lnTo>
                    <a:pt x="75" y="345"/>
                  </a:lnTo>
                  <a:lnTo>
                    <a:pt x="88" y="345"/>
                  </a:lnTo>
                  <a:lnTo>
                    <a:pt x="105" y="342"/>
                  </a:lnTo>
                  <a:lnTo>
                    <a:pt x="116" y="331"/>
                  </a:lnTo>
                  <a:lnTo>
                    <a:pt x="133" y="325"/>
                  </a:lnTo>
                  <a:lnTo>
                    <a:pt x="150" y="320"/>
                  </a:lnTo>
                  <a:lnTo>
                    <a:pt x="166" y="317"/>
                  </a:lnTo>
                  <a:lnTo>
                    <a:pt x="180" y="311"/>
                  </a:lnTo>
                  <a:lnTo>
                    <a:pt x="197" y="311"/>
                  </a:lnTo>
                  <a:lnTo>
                    <a:pt x="214" y="309"/>
                  </a:lnTo>
                  <a:lnTo>
                    <a:pt x="222" y="311"/>
                  </a:lnTo>
                  <a:lnTo>
                    <a:pt x="239" y="317"/>
                  </a:lnTo>
                  <a:lnTo>
                    <a:pt x="244" y="323"/>
                  </a:lnTo>
                  <a:lnTo>
                    <a:pt x="244" y="325"/>
                  </a:lnTo>
                  <a:lnTo>
                    <a:pt x="247" y="331"/>
                  </a:lnTo>
                  <a:lnTo>
                    <a:pt x="247" y="342"/>
                  </a:lnTo>
                  <a:lnTo>
                    <a:pt x="250" y="350"/>
                  </a:lnTo>
                  <a:lnTo>
                    <a:pt x="247" y="350"/>
                  </a:lnTo>
                  <a:lnTo>
                    <a:pt x="252" y="356"/>
                  </a:lnTo>
                  <a:lnTo>
                    <a:pt x="255" y="356"/>
                  </a:lnTo>
                  <a:lnTo>
                    <a:pt x="269" y="342"/>
                  </a:lnTo>
                  <a:lnTo>
                    <a:pt x="286" y="331"/>
                  </a:lnTo>
                  <a:lnTo>
                    <a:pt x="291" y="323"/>
                  </a:lnTo>
                  <a:lnTo>
                    <a:pt x="289" y="334"/>
                  </a:lnTo>
                  <a:lnTo>
                    <a:pt x="277" y="345"/>
                  </a:lnTo>
                  <a:lnTo>
                    <a:pt x="269" y="359"/>
                  </a:lnTo>
                  <a:lnTo>
                    <a:pt x="264" y="361"/>
                  </a:lnTo>
                  <a:lnTo>
                    <a:pt x="272" y="361"/>
                  </a:lnTo>
                  <a:lnTo>
                    <a:pt x="283" y="348"/>
                  </a:lnTo>
                  <a:lnTo>
                    <a:pt x="286" y="356"/>
                  </a:lnTo>
                  <a:lnTo>
                    <a:pt x="277" y="367"/>
                  </a:lnTo>
                  <a:lnTo>
                    <a:pt x="283" y="367"/>
                  </a:lnTo>
                  <a:lnTo>
                    <a:pt x="286" y="367"/>
                  </a:lnTo>
                  <a:lnTo>
                    <a:pt x="289" y="373"/>
                  </a:lnTo>
                  <a:lnTo>
                    <a:pt x="283" y="386"/>
                  </a:lnTo>
                  <a:lnTo>
                    <a:pt x="286" y="403"/>
                  </a:lnTo>
                  <a:lnTo>
                    <a:pt x="297" y="409"/>
                  </a:lnTo>
                  <a:lnTo>
                    <a:pt x="308" y="411"/>
                  </a:lnTo>
                  <a:lnTo>
                    <a:pt x="316" y="414"/>
                  </a:lnTo>
                  <a:lnTo>
                    <a:pt x="333" y="409"/>
                  </a:lnTo>
                  <a:lnTo>
                    <a:pt x="333" y="406"/>
                  </a:lnTo>
                  <a:lnTo>
                    <a:pt x="341" y="403"/>
                  </a:lnTo>
                  <a:lnTo>
                    <a:pt x="336" y="409"/>
                  </a:lnTo>
                  <a:lnTo>
                    <a:pt x="339" y="409"/>
                  </a:lnTo>
                  <a:lnTo>
                    <a:pt x="344" y="409"/>
                  </a:lnTo>
                  <a:lnTo>
                    <a:pt x="347" y="417"/>
                  </a:lnTo>
                  <a:lnTo>
                    <a:pt x="350" y="420"/>
                  </a:lnTo>
                  <a:lnTo>
                    <a:pt x="352" y="414"/>
                  </a:lnTo>
                  <a:lnTo>
                    <a:pt x="378" y="403"/>
                  </a:lnTo>
                  <a:lnTo>
                    <a:pt x="389" y="400"/>
                  </a:lnTo>
                  <a:lnTo>
                    <a:pt x="405" y="395"/>
                  </a:lnTo>
                  <a:lnTo>
                    <a:pt x="411" y="389"/>
                  </a:lnTo>
                  <a:lnTo>
                    <a:pt x="425" y="373"/>
                  </a:lnTo>
                  <a:lnTo>
                    <a:pt x="439" y="359"/>
                  </a:lnTo>
                  <a:lnTo>
                    <a:pt x="450" y="342"/>
                  </a:lnTo>
                  <a:lnTo>
                    <a:pt x="455" y="336"/>
                  </a:lnTo>
                  <a:lnTo>
                    <a:pt x="469" y="325"/>
                  </a:lnTo>
                  <a:lnTo>
                    <a:pt x="475" y="323"/>
                  </a:lnTo>
                  <a:lnTo>
                    <a:pt x="486" y="309"/>
                  </a:lnTo>
                  <a:lnTo>
                    <a:pt x="494" y="295"/>
                  </a:lnTo>
                  <a:lnTo>
                    <a:pt x="505" y="281"/>
                  </a:lnTo>
                  <a:lnTo>
                    <a:pt x="514" y="267"/>
                  </a:lnTo>
                  <a:lnTo>
                    <a:pt x="514" y="256"/>
                  </a:lnTo>
                  <a:lnTo>
                    <a:pt x="514" y="245"/>
                  </a:lnTo>
                  <a:lnTo>
                    <a:pt x="519" y="234"/>
                  </a:lnTo>
                  <a:lnTo>
                    <a:pt x="522" y="222"/>
                  </a:lnTo>
                  <a:lnTo>
                    <a:pt x="519" y="214"/>
                  </a:lnTo>
                  <a:lnTo>
                    <a:pt x="516" y="206"/>
                  </a:lnTo>
                  <a:lnTo>
                    <a:pt x="511" y="197"/>
                  </a:lnTo>
                  <a:lnTo>
                    <a:pt x="503" y="189"/>
                  </a:lnTo>
                  <a:lnTo>
                    <a:pt x="505" y="170"/>
                  </a:lnTo>
                  <a:lnTo>
                    <a:pt x="503" y="175"/>
                  </a:lnTo>
                  <a:lnTo>
                    <a:pt x="497" y="170"/>
                  </a:lnTo>
                  <a:lnTo>
                    <a:pt x="494" y="175"/>
                  </a:lnTo>
                  <a:lnTo>
                    <a:pt x="491" y="170"/>
                  </a:lnTo>
                  <a:lnTo>
                    <a:pt x="491" y="159"/>
                  </a:lnTo>
                  <a:lnTo>
                    <a:pt x="486" y="147"/>
                  </a:lnTo>
                  <a:lnTo>
                    <a:pt x="489" y="142"/>
                  </a:lnTo>
                  <a:lnTo>
                    <a:pt x="483" y="139"/>
                  </a:lnTo>
                  <a:lnTo>
                    <a:pt x="475" y="128"/>
                  </a:lnTo>
                  <a:lnTo>
                    <a:pt x="461" y="117"/>
                  </a:lnTo>
                  <a:lnTo>
                    <a:pt x="461" y="103"/>
                  </a:lnTo>
                  <a:lnTo>
                    <a:pt x="461" y="89"/>
                  </a:lnTo>
                  <a:lnTo>
                    <a:pt x="458" y="78"/>
                  </a:lnTo>
                  <a:lnTo>
                    <a:pt x="458" y="67"/>
                  </a:lnTo>
                  <a:lnTo>
                    <a:pt x="458" y="59"/>
                  </a:lnTo>
                  <a:lnTo>
                    <a:pt x="450" y="50"/>
                  </a:lnTo>
                  <a:lnTo>
                    <a:pt x="441" y="53"/>
                  </a:lnTo>
                  <a:lnTo>
                    <a:pt x="439" y="42"/>
                  </a:lnTo>
                  <a:lnTo>
                    <a:pt x="439" y="31"/>
                  </a:lnTo>
                  <a:lnTo>
                    <a:pt x="439" y="20"/>
                  </a:lnTo>
                  <a:lnTo>
                    <a:pt x="436" y="11"/>
                  </a:lnTo>
                  <a:lnTo>
                    <a:pt x="433" y="3"/>
                  </a:lnTo>
                  <a:lnTo>
                    <a:pt x="430" y="0"/>
                  </a:lnTo>
                  <a:lnTo>
                    <a:pt x="425" y="11"/>
                  </a:lnTo>
                  <a:lnTo>
                    <a:pt x="422" y="17"/>
                  </a:lnTo>
                  <a:lnTo>
                    <a:pt x="416" y="25"/>
                  </a:lnTo>
                  <a:lnTo>
                    <a:pt x="419" y="28"/>
                  </a:lnTo>
                  <a:lnTo>
                    <a:pt x="416" y="34"/>
                  </a:lnTo>
                  <a:lnTo>
                    <a:pt x="416" y="42"/>
                  </a:lnTo>
                  <a:lnTo>
                    <a:pt x="414" y="42"/>
                  </a:lnTo>
                  <a:lnTo>
                    <a:pt x="411" y="53"/>
                  </a:lnTo>
                  <a:lnTo>
                    <a:pt x="411" y="64"/>
                  </a:lnTo>
                  <a:lnTo>
                    <a:pt x="403" y="81"/>
                  </a:lnTo>
                  <a:lnTo>
                    <a:pt x="391" y="100"/>
                  </a:lnTo>
                  <a:lnTo>
                    <a:pt x="383" y="100"/>
                  </a:lnTo>
                  <a:lnTo>
                    <a:pt x="375" y="95"/>
                  </a:lnTo>
                  <a:lnTo>
                    <a:pt x="361" y="84"/>
                  </a:lnTo>
                  <a:lnTo>
                    <a:pt x="347" y="75"/>
                  </a:lnTo>
                  <a:lnTo>
                    <a:pt x="339" y="67"/>
                  </a:lnTo>
                  <a:lnTo>
                    <a:pt x="330" y="59"/>
                  </a:lnTo>
                  <a:lnTo>
                    <a:pt x="339" y="45"/>
                  </a:lnTo>
                  <a:lnTo>
                    <a:pt x="344" y="34"/>
                  </a:lnTo>
                  <a:lnTo>
                    <a:pt x="347" y="36"/>
                  </a:lnTo>
                  <a:lnTo>
                    <a:pt x="350" y="31"/>
                  </a:lnTo>
                  <a:lnTo>
                    <a:pt x="355" y="22"/>
                  </a:lnTo>
                  <a:lnTo>
                    <a:pt x="350" y="17"/>
                  </a:lnTo>
                  <a:lnTo>
                    <a:pt x="344" y="25"/>
                  </a:lnTo>
                  <a:lnTo>
                    <a:pt x="344" y="20"/>
                  </a:lnTo>
                  <a:lnTo>
                    <a:pt x="339" y="20"/>
                  </a:lnTo>
                  <a:lnTo>
                    <a:pt x="341" y="17"/>
                  </a:lnTo>
                  <a:lnTo>
                    <a:pt x="330" y="20"/>
                  </a:lnTo>
                  <a:lnTo>
                    <a:pt x="322" y="20"/>
                  </a:lnTo>
                  <a:lnTo>
                    <a:pt x="314" y="14"/>
                  </a:lnTo>
                  <a:lnTo>
                    <a:pt x="305" y="9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29" name="Freeform 201"/>
            <p:cNvSpPr>
              <a:spLocks/>
            </p:cNvSpPr>
            <p:nvPr/>
          </p:nvSpPr>
          <p:spPr bwMode="auto">
            <a:xfrm>
              <a:off x="4736" y="3516"/>
              <a:ext cx="67" cy="57"/>
            </a:xfrm>
            <a:custGeom>
              <a:avLst/>
              <a:gdLst/>
              <a:ahLst/>
              <a:cxnLst>
                <a:cxn ang="0">
                  <a:pos x="20" y="30"/>
                </a:cxn>
                <a:cxn ang="0">
                  <a:pos x="6" y="41"/>
                </a:cxn>
                <a:cxn ang="0">
                  <a:pos x="0" y="36"/>
                </a:cxn>
                <a:cxn ang="0">
                  <a:pos x="0" y="22"/>
                </a:cxn>
                <a:cxn ang="0">
                  <a:pos x="3" y="22"/>
                </a:cxn>
                <a:cxn ang="0">
                  <a:pos x="6" y="11"/>
                </a:cxn>
                <a:cxn ang="0">
                  <a:pos x="6" y="3"/>
                </a:cxn>
                <a:cxn ang="0">
                  <a:pos x="11" y="0"/>
                </a:cxn>
                <a:cxn ang="0">
                  <a:pos x="22" y="3"/>
                </a:cxn>
                <a:cxn ang="0">
                  <a:pos x="31" y="8"/>
                </a:cxn>
                <a:cxn ang="0">
                  <a:pos x="36" y="3"/>
                </a:cxn>
                <a:cxn ang="0">
                  <a:pos x="50" y="0"/>
                </a:cxn>
                <a:cxn ang="0">
                  <a:pos x="39" y="19"/>
                </a:cxn>
                <a:cxn ang="0">
                  <a:pos x="36" y="19"/>
                </a:cxn>
                <a:cxn ang="0">
                  <a:pos x="22" y="36"/>
                </a:cxn>
                <a:cxn ang="0">
                  <a:pos x="25" y="33"/>
                </a:cxn>
                <a:cxn ang="0">
                  <a:pos x="22" y="30"/>
                </a:cxn>
                <a:cxn ang="0">
                  <a:pos x="20" y="30"/>
                </a:cxn>
              </a:cxnLst>
              <a:rect l="0" t="0" r="r" b="b"/>
              <a:pathLst>
                <a:path w="50" h="41">
                  <a:moveTo>
                    <a:pt x="20" y="30"/>
                  </a:moveTo>
                  <a:lnTo>
                    <a:pt x="6" y="41"/>
                  </a:lnTo>
                  <a:lnTo>
                    <a:pt x="0" y="36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6" y="11"/>
                  </a:lnTo>
                  <a:lnTo>
                    <a:pt x="6" y="3"/>
                  </a:lnTo>
                  <a:lnTo>
                    <a:pt x="11" y="0"/>
                  </a:lnTo>
                  <a:lnTo>
                    <a:pt x="22" y="3"/>
                  </a:lnTo>
                  <a:lnTo>
                    <a:pt x="31" y="8"/>
                  </a:lnTo>
                  <a:lnTo>
                    <a:pt x="36" y="3"/>
                  </a:lnTo>
                  <a:lnTo>
                    <a:pt x="50" y="0"/>
                  </a:lnTo>
                  <a:lnTo>
                    <a:pt x="39" y="19"/>
                  </a:lnTo>
                  <a:lnTo>
                    <a:pt x="36" y="19"/>
                  </a:lnTo>
                  <a:lnTo>
                    <a:pt x="22" y="36"/>
                  </a:lnTo>
                  <a:lnTo>
                    <a:pt x="25" y="33"/>
                  </a:lnTo>
                  <a:lnTo>
                    <a:pt x="22" y="30"/>
                  </a:lnTo>
                  <a:lnTo>
                    <a:pt x="20" y="3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0" name="Freeform 202"/>
            <p:cNvSpPr>
              <a:spLocks/>
            </p:cNvSpPr>
            <p:nvPr/>
          </p:nvSpPr>
          <p:spPr bwMode="auto">
            <a:xfrm>
              <a:off x="5475" y="3058"/>
              <a:ext cx="21" cy="16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16" y="9"/>
                </a:cxn>
                <a:cxn ang="0">
                  <a:pos x="16" y="12"/>
                </a:cxn>
              </a:cxnLst>
              <a:rect l="0" t="0" r="r" b="b"/>
              <a:pathLst>
                <a:path w="16" h="12">
                  <a:moveTo>
                    <a:pt x="16" y="12"/>
                  </a:moveTo>
                  <a:lnTo>
                    <a:pt x="0" y="12"/>
                  </a:lnTo>
                  <a:lnTo>
                    <a:pt x="0" y="6"/>
                  </a:lnTo>
                  <a:lnTo>
                    <a:pt x="11" y="0"/>
                  </a:lnTo>
                  <a:lnTo>
                    <a:pt x="16" y="9"/>
                  </a:lnTo>
                  <a:lnTo>
                    <a:pt x="16" y="1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1" name="Freeform 203"/>
            <p:cNvSpPr>
              <a:spLocks/>
            </p:cNvSpPr>
            <p:nvPr/>
          </p:nvSpPr>
          <p:spPr bwMode="auto">
            <a:xfrm>
              <a:off x="5499" y="3037"/>
              <a:ext cx="23" cy="11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7" y="0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14" y="5"/>
                </a:cxn>
              </a:cxnLst>
              <a:rect l="0" t="0" r="r" b="b"/>
              <a:pathLst>
                <a:path w="17" h="8">
                  <a:moveTo>
                    <a:pt x="14" y="5"/>
                  </a:moveTo>
                  <a:lnTo>
                    <a:pt x="17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2" name="Freeform 204"/>
            <p:cNvSpPr>
              <a:spLocks/>
            </p:cNvSpPr>
            <p:nvPr/>
          </p:nvSpPr>
          <p:spPr bwMode="auto">
            <a:xfrm>
              <a:off x="5237" y="3113"/>
              <a:ext cx="41" cy="41"/>
            </a:xfrm>
            <a:custGeom>
              <a:avLst/>
              <a:gdLst/>
              <a:ahLst/>
              <a:cxnLst>
                <a:cxn ang="0">
                  <a:pos x="31" y="31"/>
                </a:cxn>
                <a:cxn ang="0">
                  <a:pos x="22" y="31"/>
                </a:cxn>
                <a:cxn ang="0">
                  <a:pos x="11" y="20"/>
                </a:cxn>
                <a:cxn ang="0">
                  <a:pos x="3" y="8"/>
                </a:cxn>
                <a:cxn ang="0">
                  <a:pos x="0" y="0"/>
                </a:cxn>
                <a:cxn ang="0">
                  <a:pos x="8" y="8"/>
                </a:cxn>
                <a:cxn ang="0">
                  <a:pos x="14" y="14"/>
                </a:cxn>
                <a:cxn ang="0">
                  <a:pos x="22" y="22"/>
                </a:cxn>
                <a:cxn ang="0">
                  <a:pos x="31" y="31"/>
                </a:cxn>
              </a:cxnLst>
              <a:rect l="0" t="0" r="r" b="b"/>
              <a:pathLst>
                <a:path w="31" h="31">
                  <a:moveTo>
                    <a:pt x="31" y="31"/>
                  </a:moveTo>
                  <a:lnTo>
                    <a:pt x="22" y="31"/>
                  </a:lnTo>
                  <a:lnTo>
                    <a:pt x="11" y="20"/>
                  </a:lnTo>
                  <a:lnTo>
                    <a:pt x="3" y="8"/>
                  </a:lnTo>
                  <a:lnTo>
                    <a:pt x="0" y="0"/>
                  </a:lnTo>
                  <a:lnTo>
                    <a:pt x="8" y="8"/>
                  </a:lnTo>
                  <a:lnTo>
                    <a:pt x="14" y="14"/>
                  </a:lnTo>
                  <a:lnTo>
                    <a:pt x="22" y="22"/>
                  </a:lnTo>
                  <a:lnTo>
                    <a:pt x="31" y="3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3" name="Freeform 205"/>
            <p:cNvSpPr>
              <a:spLocks/>
            </p:cNvSpPr>
            <p:nvPr/>
          </p:nvSpPr>
          <p:spPr bwMode="auto">
            <a:xfrm>
              <a:off x="5018" y="3512"/>
              <a:ext cx="194" cy="116"/>
            </a:xfrm>
            <a:custGeom>
              <a:avLst/>
              <a:gdLst/>
              <a:ahLst/>
              <a:cxnLst>
                <a:cxn ang="0">
                  <a:pos x="95" y="47"/>
                </a:cxn>
                <a:cxn ang="0">
                  <a:pos x="89" y="39"/>
                </a:cxn>
                <a:cxn ang="0">
                  <a:pos x="86" y="39"/>
                </a:cxn>
                <a:cxn ang="0">
                  <a:pos x="92" y="47"/>
                </a:cxn>
                <a:cxn ang="0">
                  <a:pos x="81" y="50"/>
                </a:cxn>
                <a:cxn ang="0">
                  <a:pos x="73" y="53"/>
                </a:cxn>
                <a:cxn ang="0">
                  <a:pos x="73" y="58"/>
                </a:cxn>
                <a:cxn ang="0">
                  <a:pos x="67" y="64"/>
                </a:cxn>
                <a:cxn ang="0">
                  <a:pos x="50" y="78"/>
                </a:cxn>
                <a:cxn ang="0">
                  <a:pos x="20" y="89"/>
                </a:cxn>
                <a:cxn ang="0">
                  <a:pos x="14" y="86"/>
                </a:cxn>
                <a:cxn ang="0">
                  <a:pos x="6" y="83"/>
                </a:cxn>
                <a:cxn ang="0">
                  <a:pos x="0" y="81"/>
                </a:cxn>
                <a:cxn ang="0">
                  <a:pos x="0" y="78"/>
                </a:cxn>
                <a:cxn ang="0">
                  <a:pos x="6" y="75"/>
                </a:cxn>
                <a:cxn ang="0">
                  <a:pos x="9" y="72"/>
                </a:cxn>
                <a:cxn ang="0">
                  <a:pos x="14" y="70"/>
                </a:cxn>
                <a:cxn ang="0">
                  <a:pos x="20" y="64"/>
                </a:cxn>
                <a:cxn ang="0">
                  <a:pos x="25" y="61"/>
                </a:cxn>
                <a:cxn ang="0">
                  <a:pos x="31" y="58"/>
                </a:cxn>
                <a:cxn ang="0">
                  <a:pos x="47" y="50"/>
                </a:cxn>
                <a:cxn ang="0">
                  <a:pos x="53" y="47"/>
                </a:cxn>
                <a:cxn ang="0">
                  <a:pos x="78" y="36"/>
                </a:cxn>
                <a:cxn ang="0">
                  <a:pos x="89" y="33"/>
                </a:cxn>
                <a:cxn ang="0">
                  <a:pos x="103" y="25"/>
                </a:cxn>
                <a:cxn ang="0">
                  <a:pos x="98" y="25"/>
                </a:cxn>
                <a:cxn ang="0">
                  <a:pos x="109" y="17"/>
                </a:cxn>
                <a:cxn ang="0">
                  <a:pos x="134" y="0"/>
                </a:cxn>
                <a:cxn ang="0">
                  <a:pos x="139" y="0"/>
                </a:cxn>
                <a:cxn ang="0">
                  <a:pos x="134" y="3"/>
                </a:cxn>
                <a:cxn ang="0">
                  <a:pos x="131" y="8"/>
                </a:cxn>
                <a:cxn ang="0">
                  <a:pos x="145" y="6"/>
                </a:cxn>
                <a:cxn ang="0">
                  <a:pos x="142" y="8"/>
                </a:cxn>
                <a:cxn ang="0">
                  <a:pos x="145" y="8"/>
                </a:cxn>
                <a:cxn ang="0">
                  <a:pos x="142" y="8"/>
                </a:cxn>
                <a:cxn ang="0">
                  <a:pos x="148" y="8"/>
                </a:cxn>
                <a:cxn ang="0">
                  <a:pos x="139" y="17"/>
                </a:cxn>
                <a:cxn ang="0">
                  <a:pos x="125" y="25"/>
                </a:cxn>
                <a:cxn ang="0">
                  <a:pos x="109" y="36"/>
                </a:cxn>
                <a:cxn ang="0">
                  <a:pos x="100" y="39"/>
                </a:cxn>
                <a:cxn ang="0">
                  <a:pos x="100" y="42"/>
                </a:cxn>
                <a:cxn ang="0">
                  <a:pos x="95" y="42"/>
                </a:cxn>
                <a:cxn ang="0">
                  <a:pos x="100" y="44"/>
                </a:cxn>
                <a:cxn ang="0">
                  <a:pos x="100" y="47"/>
                </a:cxn>
                <a:cxn ang="0">
                  <a:pos x="95" y="47"/>
                </a:cxn>
              </a:cxnLst>
              <a:rect l="0" t="0" r="r" b="b"/>
              <a:pathLst>
                <a:path w="148" h="89">
                  <a:moveTo>
                    <a:pt x="95" y="47"/>
                  </a:moveTo>
                  <a:lnTo>
                    <a:pt x="89" y="39"/>
                  </a:lnTo>
                  <a:lnTo>
                    <a:pt x="86" y="39"/>
                  </a:lnTo>
                  <a:lnTo>
                    <a:pt x="92" y="47"/>
                  </a:lnTo>
                  <a:lnTo>
                    <a:pt x="81" y="50"/>
                  </a:lnTo>
                  <a:lnTo>
                    <a:pt x="73" y="53"/>
                  </a:lnTo>
                  <a:lnTo>
                    <a:pt x="73" y="58"/>
                  </a:lnTo>
                  <a:lnTo>
                    <a:pt x="67" y="64"/>
                  </a:lnTo>
                  <a:lnTo>
                    <a:pt x="50" y="78"/>
                  </a:lnTo>
                  <a:lnTo>
                    <a:pt x="20" y="89"/>
                  </a:lnTo>
                  <a:lnTo>
                    <a:pt x="14" y="86"/>
                  </a:lnTo>
                  <a:lnTo>
                    <a:pt x="6" y="83"/>
                  </a:lnTo>
                  <a:lnTo>
                    <a:pt x="0" y="81"/>
                  </a:lnTo>
                  <a:lnTo>
                    <a:pt x="0" y="78"/>
                  </a:lnTo>
                  <a:lnTo>
                    <a:pt x="6" y="75"/>
                  </a:lnTo>
                  <a:lnTo>
                    <a:pt x="9" y="72"/>
                  </a:lnTo>
                  <a:lnTo>
                    <a:pt x="14" y="70"/>
                  </a:lnTo>
                  <a:lnTo>
                    <a:pt x="20" y="64"/>
                  </a:lnTo>
                  <a:lnTo>
                    <a:pt x="25" y="61"/>
                  </a:lnTo>
                  <a:lnTo>
                    <a:pt x="31" y="58"/>
                  </a:lnTo>
                  <a:lnTo>
                    <a:pt x="47" y="50"/>
                  </a:lnTo>
                  <a:lnTo>
                    <a:pt x="53" y="47"/>
                  </a:lnTo>
                  <a:lnTo>
                    <a:pt x="78" y="36"/>
                  </a:lnTo>
                  <a:lnTo>
                    <a:pt x="89" y="33"/>
                  </a:lnTo>
                  <a:lnTo>
                    <a:pt x="103" y="25"/>
                  </a:lnTo>
                  <a:lnTo>
                    <a:pt x="98" y="25"/>
                  </a:lnTo>
                  <a:lnTo>
                    <a:pt x="109" y="17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34" y="3"/>
                  </a:lnTo>
                  <a:lnTo>
                    <a:pt x="131" y="8"/>
                  </a:lnTo>
                  <a:lnTo>
                    <a:pt x="145" y="6"/>
                  </a:lnTo>
                  <a:lnTo>
                    <a:pt x="142" y="8"/>
                  </a:lnTo>
                  <a:lnTo>
                    <a:pt x="145" y="8"/>
                  </a:lnTo>
                  <a:lnTo>
                    <a:pt x="142" y="8"/>
                  </a:lnTo>
                  <a:lnTo>
                    <a:pt x="148" y="8"/>
                  </a:lnTo>
                  <a:lnTo>
                    <a:pt x="139" y="17"/>
                  </a:lnTo>
                  <a:lnTo>
                    <a:pt x="125" y="25"/>
                  </a:lnTo>
                  <a:lnTo>
                    <a:pt x="109" y="36"/>
                  </a:lnTo>
                  <a:lnTo>
                    <a:pt x="100" y="39"/>
                  </a:lnTo>
                  <a:lnTo>
                    <a:pt x="100" y="42"/>
                  </a:lnTo>
                  <a:lnTo>
                    <a:pt x="95" y="42"/>
                  </a:lnTo>
                  <a:lnTo>
                    <a:pt x="100" y="44"/>
                  </a:lnTo>
                  <a:lnTo>
                    <a:pt x="100" y="47"/>
                  </a:lnTo>
                  <a:lnTo>
                    <a:pt x="95" y="4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4" name="Freeform 206"/>
            <p:cNvSpPr>
              <a:spLocks/>
            </p:cNvSpPr>
            <p:nvPr/>
          </p:nvSpPr>
          <p:spPr bwMode="auto">
            <a:xfrm>
              <a:off x="5215" y="3392"/>
              <a:ext cx="112" cy="140"/>
            </a:xfrm>
            <a:custGeom>
              <a:avLst/>
              <a:gdLst/>
              <a:ahLst/>
              <a:cxnLst>
                <a:cxn ang="0">
                  <a:pos x="11" y="73"/>
                </a:cxn>
                <a:cxn ang="0">
                  <a:pos x="17" y="78"/>
                </a:cxn>
                <a:cxn ang="0">
                  <a:pos x="20" y="86"/>
                </a:cxn>
                <a:cxn ang="0">
                  <a:pos x="0" y="103"/>
                </a:cxn>
                <a:cxn ang="0">
                  <a:pos x="3" y="106"/>
                </a:cxn>
                <a:cxn ang="0">
                  <a:pos x="23" y="95"/>
                </a:cxn>
                <a:cxn ang="0">
                  <a:pos x="39" y="84"/>
                </a:cxn>
                <a:cxn ang="0">
                  <a:pos x="50" y="73"/>
                </a:cxn>
                <a:cxn ang="0">
                  <a:pos x="61" y="70"/>
                </a:cxn>
                <a:cxn ang="0">
                  <a:pos x="70" y="64"/>
                </a:cxn>
                <a:cxn ang="0">
                  <a:pos x="86" y="50"/>
                </a:cxn>
                <a:cxn ang="0">
                  <a:pos x="84" y="48"/>
                </a:cxn>
                <a:cxn ang="0">
                  <a:pos x="70" y="53"/>
                </a:cxn>
                <a:cxn ang="0">
                  <a:pos x="56" y="45"/>
                </a:cxn>
                <a:cxn ang="0">
                  <a:pos x="59" y="31"/>
                </a:cxn>
                <a:cxn ang="0">
                  <a:pos x="53" y="39"/>
                </a:cxn>
                <a:cxn ang="0">
                  <a:pos x="48" y="36"/>
                </a:cxn>
                <a:cxn ang="0">
                  <a:pos x="50" y="31"/>
                </a:cxn>
                <a:cxn ang="0">
                  <a:pos x="53" y="20"/>
                </a:cxn>
                <a:cxn ang="0">
                  <a:pos x="56" y="14"/>
                </a:cxn>
                <a:cxn ang="0">
                  <a:pos x="53" y="14"/>
                </a:cxn>
                <a:cxn ang="0">
                  <a:pos x="48" y="6"/>
                </a:cxn>
                <a:cxn ang="0">
                  <a:pos x="45" y="0"/>
                </a:cxn>
                <a:cxn ang="0">
                  <a:pos x="45" y="11"/>
                </a:cxn>
                <a:cxn ang="0">
                  <a:pos x="45" y="14"/>
                </a:cxn>
                <a:cxn ang="0">
                  <a:pos x="42" y="28"/>
                </a:cxn>
                <a:cxn ang="0">
                  <a:pos x="45" y="23"/>
                </a:cxn>
                <a:cxn ang="0">
                  <a:pos x="48" y="25"/>
                </a:cxn>
                <a:cxn ang="0">
                  <a:pos x="48" y="28"/>
                </a:cxn>
                <a:cxn ang="0">
                  <a:pos x="45" y="31"/>
                </a:cxn>
                <a:cxn ang="0">
                  <a:pos x="42" y="39"/>
                </a:cxn>
                <a:cxn ang="0">
                  <a:pos x="48" y="36"/>
                </a:cxn>
                <a:cxn ang="0">
                  <a:pos x="42" y="42"/>
                </a:cxn>
                <a:cxn ang="0">
                  <a:pos x="39" y="48"/>
                </a:cxn>
                <a:cxn ang="0">
                  <a:pos x="28" y="64"/>
                </a:cxn>
                <a:cxn ang="0">
                  <a:pos x="11" y="73"/>
                </a:cxn>
              </a:cxnLst>
              <a:rect l="0" t="0" r="r" b="b"/>
              <a:pathLst>
                <a:path w="86" h="106">
                  <a:moveTo>
                    <a:pt x="11" y="73"/>
                  </a:moveTo>
                  <a:lnTo>
                    <a:pt x="17" y="78"/>
                  </a:lnTo>
                  <a:lnTo>
                    <a:pt x="20" y="86"/>
                  </a:lnTo>
                  <a:lnTo>
                    <a:pt x="0" y="103"/>
                  </a:lnTo>
                  <a:lnTo>
                    <a:pt x="3" y="106"/>
                  </a:lnTo>
                  <a:lnTo>
                    <a:pt x="23" y="95"/>
                  </a:lnTo>
                  <a:lnTo>
                    <a:pt x="39" y="84"/>
                  </a:lnTo>
                  <a:lnTo>
                    <a:pt x="50" y="73"/>
                  </a:lnTo>
                  <a:lnTo>
                    <a:pt x="61" y="70"/>
                  </a:lnTo>
                  <a:lnTo>
                    <a:pt x="70" y="64"/>
                  </a:lnTo>
                  <a:lnTo>
                    <a:pt x="86" y="50"/>
                  </a:lnTo>
                  <a:lnTo>
                    <a:pt x="84" y="48"/>
                  </a:lnTo>
                  <a:lnTo>
                    <a:pt x="70" y="53"/>
                  </a:lnTo>
                  <a:lnTo>
                    <a:pt x="56" y="45"/>
                  </a:lnTo>
                  <a:lnTo>
                    <a:pt x="59" y="31"/>
                  </a:lnTo>
                  <a:lnTo>
                    <a:pt x="53" y="39"/>
                  </a:lnTo>
                  <a:lnTo>
                    <a:pt x="48" y="36"/>
                  </a:lnTo>
                  <a:lnTo>
                    <a:pt x="50" y="31"/>
                  </a:lnTo>
                  <a:lnTo>
                    <a:pt x="53" y="20"/>
                  </a:lnTo>
                  <a:lnTo>
                    <a:pt x="56" y="14"/>
                  </a:lnTo>
                  <a:lnTo>
                    <a:pt x="53" y="14"/>
                  </a:lnTo>
                  <a:lnTo>
                    <a:pt x="48" y="6"/>
                  </a:lnTo>
                  <a:lnTo>
                    <a:pt x="45" y="0"/>
                  </a:lnTo>
                  <a:lnTo>
                    <a:pt x="45" y="11"/>
                  </a:lnTo>
                  <a:lnTo>
                    <a:pt x="45" y="14"/>
                  </a:lnTo>
                  <a:lnTo>
                    <a:pt x="42" y="28"/>
                  </a:lnTo>
                  <a:lnTo>
                    <a:pt x="45" y="23"/>
                  </a:lnTo>
                  <a:lnTo>
                    <a:pt x="48" y="25"/>
                  </a:lnTo>
                  <a:lnTo>
                    <a:pt x="48" y="28"/>
                  </a:lnTo>
                  <a:lnTo>
                    <a:pt x="45" y="31"/>
                  </a:lnTo>
                  <a:lnTo>
                    <a:pt x="42" y="39"/>
                  </a:lnTo>
                  <a:lnTo>
                    <a:pt x="48" y="36"/>
                  </a:lnTo>
                  <a:lnTo>
                    <a:pt x="42" y="42"/>
                  </a:lnTo>
                  <a:lnTo>
                    <a:pt x="39" y="48"/>
                  </a:lnTo>
                  <a:lnTo>
                    <a:pt x="28" y="64"/>
                  </a:lnTo>
                  <a:lnTo>
                    <a:pt x="11" y="7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5" name="Freeform 207"/>
            <p:cNvSpPr>
              <a:spLocks/>
            </p:cNvSpPr>
            <p:nvPr/>
          </p:nvSpPr>
          <p:spPr bwMode="auto">
            <a:xfrm>
              <a:off x="5014" y="3633"/>
              <a:ext cx="11" cy="7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9" y="0"/>
                </a:cxn>
                <a:cxn ang="0">
                  <a:pos x="6" y="0"/>
                </a:cxn>
                <a:cxn ang="0">
                  <a:pos x="0" y="3"/>
                </a:cxn>
                <a:cxn ang="0">
                  <a:pos x="9" y="3"/>
                </a:cxn>
              </a:cxnLst>
              <a:rect l="0" t="0" r="r" b="b"/>
              <a:pathLst>
                <a:path w="9" h="3">
                  <a:moveTo>
                    <a:pt x="9" y="3"/>
                  </a:moveTo>
                  <a:lnTo>
                    <a:pt x="9" y="0"/>
                  </a:lnTo>
                  <a:lnTo>
                    <a:pt x="6" y="0"/>
                  </a:lnTo>
                  <a:lnTo>
                    <a:pt x="0" y="3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6" name="Freeform 208"/>
            <p:cNvSpPr>
              <a:spLocks/>
            </p:cNvSpPr>
            <p:nvPr/>
          </p:nvSpPr>
          <p:spPr bwMode="auto">
            <a:xfrm>
              <a:off x="3393" y="3128"/>
              <a:ext cx="12" cy="8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9" y="3"/>
                </a:cxn>
                <a:cxn ang="0">
                  <a:pos x="3" y="0"/>
                </a:cxn>
              </a:cxnLst>
              <a:rect l="0" t="0" r="r" b="b"/>
              <a:pathLst>
                <a:path w="9" h="6">
                  <a:moveTo>
                    <a:pt x="3" y="0"/>
                  </a:moveTo>
                  <a:lnTo>
                    <a:pt x="0" y="6"/>
                  </a:lnTo>
                  <a:lnTo>
                    <a:pt x="9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7" name="Freeform 209"/>
            <p:cNvSpPr>
              <a:spLocks/>
            </p:cNvSpPr>
            <p:nvPr/>
          </p:nvSpPr>
          <p:spPr bwMode="auto">
            <a:xfrm>
              <a:off x="5201" y="2902"/>
              <a:ext cx="18" cy="8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4" y="8"/>
                </a:cxn>
              </a:cxnLst>
              <a:rect l="0" t="0" r="r" b="b"/>
              <a:pathLst>
                <a:path w="14" h="8">
                  <a:moveTo>
                    <a:pt x="14" y="8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8" name="Freeform 210"/>
            <p:cNvSpPr>
              <a:spLocks/>
            </p:cNvSpPr>
            <p:nvPr/>
          </p:nvSpPr>
          <p:spPr bwMode="auto">
            <a:xfrm>
              <a:off x="5153" y="2851"/>
              <a:ext cx="14" cy="1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" y="8"/>
                </a:cxn>
                <a:cxn ang="0">
                  <a:pos x="3" y="6"/>
                </a:cxn>
                <a:cxn ang="0">
                  <a:pos x="0" y="0"/>
                </a:cxn>
              </a:cxnLst>
              <a:rect l="0" t="0" r="r" b="b"/>
              <a:pathLst>
                <a:path w="11" h="8">
                  <a:moveTo>
                    <a:pt x="0" y="0"/>
                  </a:moveTo>
                  <a:lnTo>
                    <a:pt x="11" y="8"/>
                  </a:lnTo>
                  <a:lnTo>
                    <a:pt x="3" y="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39" name="Freeform 211"/>
            <p:cNvSpPr>
              <a:spLocks/>
            </p:cNvSpPr>
            <p:nvPr/>
          </p:nvSpPr>
          <p:spPr bwMode="auto">
            <a:xfrm>
              <a:off x="5226" y="2921"/>
              <a:ext cx="19" cy="9"/>
            </a:xfrm>
            <a:custGeom>
              <a:avLst/>
              <a:gdLst/>
              <a:ahLst/>
              <a:cxnLst>
                <a:cxn ang="0">
                  <a:pos x="11" y="8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14" y="5"/>
                </a:cxn>
                <a:cxn ang="0">
                  <a:pos x="11" y="8"/>
                </a:cxn>
              </a:cxnLst>
              <a:rect l="0" t="0" r="r" b="b"/>
              <a:pathLst>
                <a:path w="14" h="8">
                  <a:moveTo>
                    <a:pt x="11" y="8"/>
                  </a:moveTo>
                  <a:lnTo>
                    <a:pt x="2" y="3"/>
                  </a:lnTo>
                  <a:lnTo>
                    <a:pt x="0" y="0"/>
                  </a:lnTo>
                  <a:lnTo>
                    <a:pt x="14" y="5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0" name="Freeform 212"/>
            <p:cNvSpPr>
              <a:spLocks/>
            </p:cNvSpPr>
            <p:nvPr/>
          </p:nvSpPr>
          <p:spPr bwMode="auto">
            <a:xfrm>
              <a:off x="5164" y="2875"/>
              <a:ext cx="8" cy="11"/>
            </a:xfrm>
            <a:custGeom>
              <a:avLst/>
              <a:gdLst/>
              <a:ahLst/>
              <a:cxnLst>
                <a:cxn ang="0">
                  <a:pos x="6" y="9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9"/>
                </a:cxn>
              </a:cxnLst>
              <a:rect l="0" t="0" r="r" b="b"/>
              <a:pathLst>
                <a:path w="6" h="9">
                  <a:moveTo>
                    <a:pt x="6" y="9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1" name="Freeform 213"/>
            <p:cNvSpPr>
              <a:spLocks/>
            </p:cNvSpPr>
            <p:nvPr/>
          </p:nvSpPr>
          <p:spPr bwMode="auto">
            <a:xfrm>
              <a:off x="5219" y="2880"/>
              <a:ext cx="11" cy="26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8" y="20"/>
                </a:cxn>
                <a:cxn ang="0">
                  <a:pos x="0" y="6"/>
                </a:cxn>
                <a:cxn ang="0">
                  <a:pos x="3" y="0"/>
                </a:cxn>
              </a:cxnLst>
              <a:rect l="0" t="0" r="r" b="b"/>
              <a:pathLst>
                <a:path w="8" h="20">
                  <a:moveTo>
                    <a:pt x="3" y="0"/>
                  </a:moveTo>
                  <a:lnTo>
                    <a:pt x="8" y="20"/>
                  </a:lnTo>
                  <a:lnTo>
                    <a:pt x="0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2" name="Freeform 214"/>
            <p:cNvSpPr>
              <a:spLocks/>
            </p:cNvSpPr>
            <p:nvPr/>
          </p:nvSpPr>
          <p:spPr bwMode="auto">
            <a:xfrm>
              <a:off x="5186" y="2869"/>
              <a:ext cx="22" cy="17"/>
            </a:xfrm>
            <a:custGeom>
              <a:avLst/>
              <a:gdLst/>
              <a:ahLst/>
              <a:cxnLst>
                <a:cxn ang="0">
                  <a:pos x="14" y="14"/>
                </a:cxn>
                <a:cxn ang="0">
                  <a:pos x="17" y="14"/>
                </a:cxn>
                <a:cxn ang="0">
                  <a:pos x="8" y="5"/>
                </a:cxn>
                <a:cxn ang="0">
                  <a:pos x="0" y="0"/>
                </a:cxn>
                <a:cxn ang="0">
                  <a:pos x="8" y="5"/>
                </a:cxn>
                <a:cxn ang="0">
                  <a:pos x="14" y="14"/>
                </a:cxn>
              </a:cxnLst>
              <a:rect l="0" t="0" r="r" b="b"/>
              <a:pathLst>
                <a:path w="17" h="14">
                  <a:moveTo>
                    <a:pt x="14" y="14"/>
                  </a:moveTo>
                  <a:lnTo>
                    <a:pt x="17" y="14"/>
                  </a:lnTo>
                  <a:lnTo>
                    <a:pt x="8" y="5"/>
                  </a:lnTo>
                  <a:lnTo>
                    <a:pt x="0" y="0"/>
                  </a:lnTo>
                  <a:lnTo>
                    <a:pt x="8" y="5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3" name="Freeform 215"/>
            <p:cNvSpPr>
              <a:spLocks/>
            </p:cNvSpPr>
            <p:nvPr/>
          </p:nvSpPr>
          <p:spPr bwMode="auto">
            <a:xfrm>
              <a:off x="5489" y="2964"/>
              <a:ext cx="4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4" name="Freeform 216"/>
            <p:cNvSpPr>
              <a:spLocks/>
            </p:cNvSpPr>
            <p:nvPr/>
          </p:nvSpPr>
          <p:spPr bwMode="auto">
            <a:xfrm>
              <a:off x="5303" y="3009"/>
              <a:ext cx="7" cy="14"/>
            </a:xfrm>
            <a:custGeom>
              <a:avLst/>
              <a:gdLst/>
              <a:ahLst/>
              <a:cxnLst>
                <a:cxn ang="0">
                  <a:pos x="6" y="11"/>
                </a:cxn>
                <a:cxn ang="0">
                  <a:pos x="6" y="2"/>
                </a:cxn>
                <a:cxn ang="0">
                  <a:pos x="6" y="5"/>
                </a:cxn>
                <a:cxn ang="0">
                  <a:pos x="3" y="0"/>
                </a:cxn>
                <a:cxn ang="0">
                  <a:pos x="0" y="11"/>
                </a:cxn>
                <a:cxn ang="0">
                  <a:pos x="6" y="11"/>
                </a:cxn>
              </a:cxnLst>
              <a:rect l="0" t="0" r="r" b="b"/>
              <a:pathLst>
                <a:path w="6" h="11">
                  <a:moveTo>
                    <a:pt x="6" y="11"/>
                  </a:moveTo>
                  <a:lnTo>
                    <a:pt x="6" y="2"/>
                  </a:lnTo>
                  <a:lnTo>
                    <a:pt x="6" y="5"/>
                  </a:lnTo>
                  <a:lnTo>
                    <a:pt x="3" y="0"/>
                  </a:lnTo>
                  <a:lnTo>
                    <a:pt x="0" y="11"/>
                  </a:lnTo>
                  <a:lnTo>
                    <a:pt x="6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5" name="Freeform 217"/>
            <p:cNvSpPr>
              <a:spLocks/>
            </p:cNvSpPr>
            <p:nvPr/>
          </p:nvSpPr>
          <p:spPr bwMode="auto">
            <a:xfrm>
              <a:off x="5310" y="3029"/>
              <a:ext cx="7" cy="15"/>
            </a:xfrm>
            <a:custGeom>
              <a:avLst/>
              <a:gdLst/>
              <a:ahLst/>
              <a:cxnLst>
                <a:cxn ang="0">
                  <a:pos x="5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5" y="9"/>
                </a:cxn>
              </a:cxnLst>
              <a:rect l="0" t="0" r="r" b="b"/>
              <a:pathLst>
                <a:path w="5" h="9">
                  <a:moveTo>
                    <a:pt x="5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5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6" name="Freeform 218"/>
            <p:cNvSpPr>
              <a:spLocks/>
            </p:cNvSpPr>
            <p:nvPr/>
          </p:nvSpPr>
          <p:spPr bwMode="auto">
            <a:xfrm>
              <a:off x="5321" y="3034"/>
              <a:ext cx="4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7" name="Freeform 219"/>
            <p:cNvSpPr>
              <a:spLocks/>
            </p:cNvSpPr>
            <p:nvPr/>
          </p:nvSpPr>
          <p:spPr bwMode="auto">
            <a:xfrm>
              <a:off x="5327" y="3084"/>
              <a:ext cx="5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8" name="Freeform 220"/>
            <p:cNvSpPr>
              <a:spLocks/>
            </p:cNvSpPr>
            <p:nvPr/>
          </p:nvSpPr>
          <p:spPr bwMode="auto">
            <a:xfrm>
              <a:off x="1580" y="3716"/>
              <a:ext cx="26" cy="19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17" y="2"/>
                </a:cxn>
                <a:cxn ang="0">
                  <a:pos x="11" y="2"/>
                </a:cxn>
                <a:cxn ang="0">
                  <a:pos x="6" y="0"/>
                </a:cxn>
                <a:cxn ang="0">
                  <a:pos x="6" y="5"/>
                </a:cxn>
                <a:cxn ang="0">
                  <a:pos x="0" y="8"/>
                </a:cxn>
                <a:cxn ang="0">
                  <a:pos x="6" y="14"/>
                </a:cxn>
                <a:cxn ang="0">
                  <a:pos x="9" y="11"/>
                </a:cxn>
                <a:cxn ang="0">
                  <a:pos x="11" y="11"/>
                </a:cxn>
                <a:cxn ang="0">
                  <a:pos x="9" y="8"/>
                </a:cxn>
                <a:cxn ang="0">
                  <a:pos x="20" y="5"/>
                </a:cxn>
              </a:cxnLst>
              <a:rect l="0" t="0" r="r" b="b"/>
              <a:pathLst>
                <a:path w="20" h="14">
                  <a:moveTo>
                    <a:pt x="20" y="5"/>
                  </a:moveTo>
                  <a:lnTo>
                    <a:pt x="17" y="2"/>
                  </a:lnTo>
                  <a:lnTo>
                    <a:pt x="11" y="2"/>
                  </a:lnTo>
                  <a:lnTo>
                    <a:pt x="6" y="0"/>
                  </a:lnTo>
                  <a:lnTo>
                    <a:pt x="6" y="5"/>
                  </a:lnTo>
                  <a:lnTo>
                    <a:pt x="0" y="8"/>
                  </a:lnTo>
                  <a:lnTo>
                    <a:pt x="6" y="14"/>
                  </a:lnTo>
                  <a:lnTo>
                    <a:pt x="9" y="11"/>
                  </a:lnTo>
                  <a:lnTo>
                    <a:pt x="11" y="11"/>
                  </a:lnTo>
                  <a:lnTo>
                    <a:pt x="9" y="8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49" name="Freeform 221"/>
            <p:cNvSpPr>
              <a:spLocks/>
            </p:cNvSpPr>
            <p:nvPr/>
          </p:nvSpPr>
          <p:spPr bwMode="auto">
            <a:xfrm>
              <a:off x="1540" y="3675"/>
              <a:ext cx="21" cy="15"/>
            </a:xfrm>
            <a:custGeom>
              <a:avLst/>
              <a:gdLst/>
              <a:ahLst/>
              <a:cxnLst>
                <a:cxn ang="0">
                  <a:pos x="6" y="5"/>
                </a:cxn>
                <a:cxn ang="0">
                  <a:pos x="3" y="2"/>
                </a:cxn>
                <a:cxn ang="0">
                  <a:pos x="17" y="0"/>
                </a:cxn>
                <a:cxn ang="0">
                  <a:pos x="9" y="8"/>
                </a:cxn>
                <a:cxn ang="0">
                  <a:pos x="0" y="11"/>
                </a:cxn>
                <a:cxn ang="0">
                  <a:pos x="6" y="8"/>
                </a:cxn>
                <a:cxn ang="0">
                  <a:pos x="3" y="5"/>
                </a:cxn>
                <a:cxn ang="0">
                  <a:pos x="6" y="5"/>
                </a:cxn>
              </a:cxnLst>
              <a:rect l="0" t="0" r="r" b="b"/>
              <a:pathLst>
                <a:path w="17" h="11">
                  <a:moveTo>
                    <a:pt x="6" y="5"/>
                  </a:moveTo>
                  <a:lnTo>
                    <a:pt x="3" y="2"/>
                  </a:lnTo>
                  <a:lnTo>
                    <a:pt x="17" y="0"/>
                  </a:lnTo>
                  <a:lnTo>
                    <a:pt x="9" y="8"/>
                  </a:lnTo>
                  <a:lnTo>
                    <a:pt x="0" y="11"/>
                  </a:lnTo>
                  <a:lnTo>
                    <a:pt x="6" y="8"/>
                  </a:lnTo>
                  <a:lnTo>
                    <a:pt x="3" y="5"/>
                  </a:lnTo>
                  <a:lnTo>
                    <a:pt x="6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0" name="Freeform 222"/>
            <p:cNvSpPr>
              <a:spLocks/>
            </p:cNvSpPr>
            <p:nvPr/>
          </p:nvSpPr>
          <p:spPr bwMode="auto">
            <a:xfrm>
              <a:off x="2660" y="3053"/>
              <a:ext cx="230" cy="231"/>
            </a:xfrm>
            <a:custGeom>
              <a:avLst/>
              <a:gdLst/>
              <a:ahLst/>
              <a:cxnLst>
                <a:cxn ang="0">
                  <a:pos x="103" y="114"/>
                </a:cxn>
                <a:cxn ang="0">
                  <a:pos x="103" y="94"/>
                </a:cxn>
                <a:cxn ang="0">
                  <a:pos x="103" y="75"/>
                </a:cxn>
                <a:cxn ang="0">
                  <a:pos x="117" y="75"/>
                </a:cxn>
                <a:cxn ang="0">
                  <a:pos x="117" y="61"/>
                </a:cxn>
                <a:cxn ang="0">
                  <a:pos x="117" y="47"/>
                </a:cxn>
                <a:cxn ang="0">
                  <a:pos x="119" y="33"/>
                </a:cxn>
                <a:cxn ang="0">
                  <a:pos x="119" y="19"/>
                </a:cxn>
                <a:cxn ang="0">
                  <a:pos x="133" y="17"/>
                </a:cxn>
                <a:cxn ang="0">
                  <a:pos x="150" y="17"/>
                </a:cxn>
                <a:cxn ang="0">
                  <a:pos x="153" y="22"/>
                </a:cxn>
                <a:cxn ang="0">
                  <a:pos x="164" y="14"/>
                </a:cxn>
                <a:cxn ang="0">
                  <a:pos x="175" y="11"/>
                </a:cxn>
                <a:cxn ang="0">
                  <a:pos x="161" y="8"/>
                </a:cxn>
                <a:cxn ang="0">
                  <a:pos x="150" y="8"/>
                </a:cxn>
                <a:cxn ang="0">
                  <a:pos x="130" y="11"/>
                </a:cxn>
                <a:cxn ang="0">
                  <a:pos x="111" y="14"/>
                </a:cxn>
                <a:cxn ang="0">
                  <a:pos x="100" y="11"/>
                </a:cxn>
                <a:cxn ang="0">
                  <a:pos x="86" y="8"/>
                </a:cxn>
                <a:cxn ang="0">
                  <a:pos x="86" y="5"/>
                </a:cxn>
                <a:cxn ang="0">
                  <a:pos x="69" y="5"/>
                </a:cxn>
                <a:cxn ang="0">
                  <a:pos x="55" y="5"/>
                </a:cxn>
                <a:cxn ang="0">
                  <a:pos x="39" y="3"/>
                </a:cxn>
                <a:cxn ang="0">
                  <a:pos x="25" y="3"/>
                </a:cxn>
                <a:cxn ang="0">
                  <a:pos x="17" y="0"/>
                </a:cxn>
                <a:cxn ang="0">
                  <a:pos x="0" y="3"/>
                </a:cxn>
                <a:cxn ang="0">
                  <a:pos x="0" y="11"/>
                </a:cxn>
                <a:cxn ang="0">
                  <a:pos x="8" y="30"/>
                </a:cxn>
                <a:cxn ang="0">
                  <a:pos x="17" y="47"/>
                </a:cxn>
                <a:cxn ang="0">
                  <a:pos x="25" y="67"/>
                </a:cxn>
                <a:cxn ang="0">
                  <a:pos x="33" y="83"/>
                </a:cxn>
                <a:cxn ang="0">
                  <a:pos x="36" y="92"/>
                </a:cxn>
                <a:cxn ang="0">
                  <a:pos x="33" y="92"/>
                </a:cxn>
                <a:cxn ang="0">
                  <a:pos x="33" y="105"/>
                </a:cxn>
                <a:cxn ang="0">
                  <a:pos x="36" y="122"/>
                </a:cxn>
                <a:cxn ang="0">
                  <a:pos x="39" y="136"/>
                </a:cxn>
                <a:cxn ang="0">
                  <a:pos x="42" y="150"/>
                </a:cxn>
                <a:cxn ang="0">
                  <a:pos x="47" y="161"/>
                </a:cxn>
                <a:cxn ang="0">
                  <a:pos x="55" y="172"/>
                </a:cxn>
                <a:cxn ang="0">
                  <a:pos x="64" y="164"/>
                </a:cxn>
                <a:cxn ang="0">
                  <a:pos x="67" y="172"/>
                </a:cxn>
                <a:cxn ang="0">
                  <a:pos x="86" y="175"/>
                </a:cxn>
                <a:cxn ang="0">
                  <a:pos x="97" y="169"/>
                </a:cxn>
                <a:cxn ang="0">
                  <a:pos x="100" y="156"/>
                </a:cxn>
                <a:cxn ang="0">
                  <a:pos x="100" y="142"/>
                </a:cxn>
                <a:cxn ang="0">
                  <a:pos x="103" y="128"/>
                </a:cxn>
                <a:cxn ang="0">
                  <a:pos x="103" y="114"/>
                </a:cxn>
              </a:cxnLst>
              <a:rect l="0" t="0" r="r" b="b"/>
              <a:pathLst>
                <a:path w="175" h="175">
                  <a:moveTo>
                    <a:pt x="103" y="114"/>
                  </a:moveTo>
                  <a:lnTo>
                    <a:pt x="103" y="94"/>
                  </a:lnTo>
                  <a:lnTo>
                    <a:pt x="103" y="75"/>
                  </a:lnTo>
                  <a:lnTo>
                    <a:pt x="117" y="75"/>
                  </a:lnTo>
                  <a:lnTo>
                    <a:pt x="117" y="61"/>
                  </a:lnTo>
                  <a:lnTo>
                    <a:pt x="117" y="47"/>
                  </a:lnTo>
                  <a:lnTo>
                    <a:pt x="119" y="33"/>
                  </a:lnTo>
                  <a:lnTo>
                    <a:pt x="119" y="19"/>
                  </a:lnTo>
                  <a:lnTo>
                    <a:pt x="133" y="17"/>
                  </a:lnTo>
                  <a:lnTo>
                    <a:pt x="150" y="17"/>
                  </a:lnTo>
                  <a:lnTo>
                    <a:pt x="153" y="22"/>
                  </a:lnTo>
                  <a:lnTo>
                    <a:pt x="164" y="14"/>
                  </a:lnTo>
                  <a:lnTo>
                    <a:pt x="175" y="11"/>
                  </a:lnTo>
                  <a:lnTo>
                    <a:pt x="161" y="8"/>
                  </a:lnTo>
                  <a:lnTo>
                    <a:pt x="150" y="8"/>
                  </a:lnTo>
                  <a:lnTo>
                    <a:pt x="130" y="11"/>
                  </a:lnTo>
                  <a:lnTo>
                    <a:pt x="111" y="14"/>
                  </a:lnTo>
                  <a:lnTo>
                    <a:pt x="100" y="11"/>
                  </a:lnTo>
                  <a:lnTo>
                    <a:pt x="86" y="8"/>
                  </a:lnTo>
                  <a:lnTo>
                    <a:pt x="86" y="5"/>
                  </a:lnTo>
                  <a:lnTo>
                    <a:pt x="69" y="5"/>
                  </a:lnTo>
                  <a:lnTo>
                    <a:pt x="55" y="5"/>
                  </a:lnTo>
                  <a:lnTo>
                    <a:pt x="39" y="3"/>
                  </a:lnTo>
                  <a:lnTo>
                    <a:pt x="25" y="3"/>
                  </a:lnTo>
                  <a:lnTo>
                    <a:pt x="17" y="0"/>
                  </a:lnTo>
                  <a:lnTo>
                    <a:pt x="0" y="3"/>
                  </a:lnTo>
                  <a:lnTo>
                    <a:pt x="0" y="11"/>
                  </a:lnTo>
                  <a:lnTo>
                    <a:pt x="8" y="30"/>
                  </a:lnTo>
                  <a:lnTo>
                    <a:pt x="17" y="47"/>
                  </a:lnTo>
                  <a:lnTo>
                    <a:pt x="25" y="67"/>
                  </a:lnTo>
                  <a:lnTo>
                    <a:pt x="33" y="83"/>
                  </a:lnTo>
                  <a:lnTo>
                    <a:pt x="36" y="92"/>
                  </a:lnTo>
                  <a:lnTo>
                    <a:pt x="33" y="92"/>
                  </a:lnTo>
                  <a:lnTo>
                    <a:pt x="33" y="105"/>
                  </a:lnTo>
                  <a:lnTo>
                    <a:pt x="36" y="122"/>
                  </a:lnTo>
                  <a:lnTo>
                    <a:pt x="39" y="136"/>
                  </a:lnTo>
                  <a:lnTo>
                    <a:pt x="42" y="150"/>
                  </a:lnTo>
                  <a:lnTo>
                    <a:pt x="47" y="161"/>
                  </a:lnTo>
                  <a:lnTo>
                    <a:pt x="55" y="172"/>
                  </a:lnTo>
                  <a:lnTo>
                    <a:pt x="64" y="164"/>
                  </a:lnTo>
                  <a:lnTo>
                    <a:pt x="67" y="172"/>
                  </a:lnTo>
                  <a:lnTo>
                    <a:pt x="86" y="175"/>
                  </a:lnTo>
                  <a:lnTo>
                    <a:pt x="97" y="169"/>
                  </a:lnTo>
                  <a:lnTo>
                    <a:pt x="100" y="156"/>
                  </a:lnTo>
                  <a:lnTo>
                    <a:pt x="100" y="142"/>
                  </a:lnTo>
                  <a:lnTo>
                    <a:pt x="103" y="128"/>
                  </a:lnTo>
                  <a:lnTo>
                    <a:pt x="103" y="1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1" name="Freeform 223"/>
            <p:cNvSpPr>
              <a:spLocks/>
            </p:cNvSpPr>
            <p:nvPr/>
          </p:nvSpPr>
          <p:spPr bwMode="auto">
            <a:xfrm>
              <a:off x="1266" y="2910"/>
              <a:ext cx="215" cy="255"/>
            </a:xfrm>
            <a:custGeom>
              <a:avLst/>
              <a:gdLst/>
              <a:ahLst/>
              <a:cxnLst>
                <a:cxn ang="0">
                  <a:pos x="111" y="152"/>
                </a:cxn>
                <a:cxn ang="0">
                  <a:pos x="109" y="169"/>
                </a:cxn>
                <a:cxn ang="0">
                  <a:pos x="106" y="186"/>
                </a:cxn>
                <a:cxn ang="0">
                  <a:pos x="103" y="183"/>
                </a:cxn>
                <a:cxn ang="0">
                  <a:pos x="86" y="183"/>
                </a:cxn>
                <a:cxn ang="0">
                  <a:pos x="84" y="191"/>
                </a:cxn>
                <a:cxn ang="0">
                  <a:pos x="75" y="183"/>
                </a:cxn>
                <a:cxn ang="0">
                  <a:pos x="61" y="180"/>
                </a:cxn>
                <a:cxn ang="0">
                  <a:pos x="59" y="177"/>
                </a:cxn>
                <a:cxn ang="0">
                  <a:pos x="47" y="194"/>
                </a:cxn>
                <a:cxn ang="0">
                  <a:pos x="39" y="191"/>
                </a:cxn>
                <a:cxn ang="0">
                  <a:pos x="34" y="180"/>
                </a:cxn>
                <a:cxn ang="0">
                  <a:pos x="28" y="166"/>
                </a:cxn>
                <a:cxn ang="0">
                  <a:pos x="22" y="152"/>
                </a:cxn>
                <a:cxn ang="0">
                  <a:pos x="25" y="141"/>
                </a:cxn>
                <a:cxn ang="0">
                  <a:pos x="17" y="133"/>
                </a:cxn>
                <a:cxn ang="0">
                  <a:pos x="14" y="122"/>
                </a:cxn>
                <a:cxn ang="0">
                  <a:pos x="9" y="116"/>
                </a:cxn>
                <a:cxn ang="0">
                  <a:pos x="9" y="108"/>
                </a:cxn>
                <a:cxn ang="0">
                  <a:pos x="14" y="97"/>
                </a:cxn>
                <a:cxn ang="0">
                  <a:pos x="11" y="94"/>
                </a:cxn>
                <a:cxn ang="0">
                  <a:pos x="9" y="83"/>
                </a:cxn>
                <a:cxn ang="0">
                  <a:pos x="9" y="69"/>
                </a:cxn>
                <a:cxn ang="0">
                  <a:pos x="11" y="63"/>
                </a:cxn>
                <a:cxn ang="0">
                  <a:pos x="11" y="44"/>
                </a:cxn>
                <a:cxn ang="0">
                  <a:pos x="14" y="41"/>
                </a:cxn>
                <a:cxn ang="0">
                  <a:pos x="9" y="30"/>
                </a:cxn>
                <a:cxn ang="0">
                  <a:pos x="0" y="19"/>
                </a:cxn>
                <a:cxn ang="0">
                  <a:pos x="17" y="19"/>
                </a:cxn>
                <a:cxn ang="0">
                  <a:pos x="22" y="13"/>
                </a:cxn>
                <a:cxn ang="0">
                  <a:pos x="34" y="8"/>
                </a:cxn>
                <a:cxn ang="0">
                  <a:pos x="45" y="0"/>
                </a:cxn>
                <a:cxn ang="0">
                  <a:pos x="56" y="2"/>
                </a:cxn>
                <a:cxn ang="0">
                  <a:pos x="56" y="13"/>
                </a:cxn>
                <a:cxn ang="0">
                  <a:pos x="59" y="27"/>
                </a:cxn>
                <a:cxn ang="0">
                  <a:pos x="67" y="36"/>
                </a:cxn>
                <a:cxn ang="0">
                  <a:pos x="78" y="41"/>
                </a:cxn>
                <a:cxn ang="0">
                  <a:pos x="89" y="47"/>
                </a:cxn>
                <a:cxn ang="0">
                  <a:pos x="103" y="55"/>
                </a:cxn>
                <a:cxn ang="0">
                  <a:pos x="120" y="58"/>
                </a:cxn>
                <a:cxn ang="0">
                  <a:pos x="122" y="63"/>
                </a:cxn>
                <a:cxn ang="0">
                  <a:pos x="125" y="80"/>
                </a:cxn>
                <a:cxn ang="0">
                  <a:pos x="122" y="80"/>
                </a:cxn>
                <a:cxn ang="0">
                  <a:pos x="128" y="86"/>
                </a:cxn>
                <a:cxn ang="0">
                  <a:pos x="128" y="97"/>
                </a:cxn>
                <a:cxn ang="0">
                  <a:pos x="139" y="97"/>
                </a:cxn>
                <a:cxn ang="0">
                  <a:pos x="153" y="100"/>
                </a:cxn>
                <a:cxn ang="0">
                  <a:pos x="153" y="111"/>
                </a:cxn>
                <a:cxn ang="0">
                  <a:pos x="161" y="119"/>
                </a:cxn>
                <a:cxn ang="0">
                  <a:pos x="164" y="125"/>
                </a:cxn>
                <a:cxn ang="0">
                  <a:pos x="161" y="136"/>
                </a:cxn>
                <a:cxn ang="0">
                  <a:pos x="159" y="147"/>
                </a:cxn>
                <a:cxn ang="0">
                  <a:pos x="161" y="152"/>
                </a:cxn>
                <a:cxn ang="0">
                  <a:pos x="159" y="155"/>
                </a:cxn>
                <a:cxn ang="0">
                  <a:pos x="159" y="152"/>
                </a:cxn>
                <a:cxn ang="0">
                  <a:pos x="147" y="141"/>
                </a:cxn>
                <a:cxn ang="0">
                  <a:pos x="128" y="144"/>
                </a:cxn>
                <a:cxn ang="0">
                  <a:pos x="111" y="147"/>
                </a:cxn>
                <a:cxn ang="0">
                  <a:pos x="111" y="152"/>
                </a:cxn>
              </a:cxnLst>
              <a:rect l="0" t="0" r="r" b="b"/>
              <a:pathLst>
                <a:path w="164" h="194">
                  <a:moveTo>
                    <a:pt x="111" y="152"/>
                  </a:moveTo>
                  <a:lnTo>
                    <a:pt x="109" y="169"/>
                  </a:lnTo>
                  <a:lnTo>
                    <a:pt x="106" y="186"/>
                  </a:lnTo>
                  <a:lnTo>
                    <a:pt x="103" y="183"/>
                  </a:lnTo>
                  <a:lnTo>
                    <a:pt x="86" y="183"/>
                  </a:lnTo>
                  <a:lnTo>
                    <a:pt x="84" y="191"/>
                  </a:lnTo>
                  <a:lnTo>
                    <a:pt x="75" y="183"/>
                  </a:lnTo>
                  <a:lnTo>
                    <a:pt x="61" y="180"/>
                  </a:lnTo>
                  <a:lnTo>
                    <a:pt x="59" y="177"/>
                  </a:lnTo>
                  <a:lnTo>
                    <a:pt x="47" y="194"/>
                  </a:lnTo>
                  <a:lnTo>
                    <a:pt x="39" y="191"/>
                  </a:lnTo>
                  <a:lnTo>
                    <a:pt x="34" y="180"/>
                  </a:lnTo>
                  <a:lnTo>
                    <a:pt x="28" y="166"/>
                  </a:lnTo>
                  <a:lnTo>
                    <a:pt x="22" y="152"/>
                  </a:lnTo>
                  <a:lnTo>
                    <a:pt x="25" y="141"/>
                  </a:lnTo>
                  <a:lnTo>
                    <a:pt x="17" y="133"/>
                  </a:lnTo>
                  <a:lnTo>
                    <a:pt x="14" y="122"/>
                  </a:lnTo>
                  <a:lnTo>
                    <a:pt x="9" y="116"/>
                  </a:lnTo>
                  <a:lnTo>
                    <a:pt x="9" y="108"/>
                  </a:lnTo>
                  <a:lnTo>
                    <a:pt x="14" y="97"/>
                  </a:lnTo>
                  <a:lnTo>
                    <a:pt x="11" y="94"/>
                  </a:lnTo>
                  <a:lnTo>
                    <a:pt x="9" y="83"/>
                  </a:lnTo>
                  <a:lnTo>
                    <a:pt x="9" y="69"/>
                  </a:lnTo>
                  <a:lnTo>
                    <a:pt x="11" y="63"/>
                  </a:lnTo>
                  <a:lnTo>
                    <a:pt x="11" y="44"/>
                  </a:lnTo>
                  <a:lnTo>
                    <a:pt x="14" y="41"/>
                  </a:lnTo>
                  <a:lnTo>
                    <a:pt x="9" y="30"/>
                  </a:lnTo>
                  <a:lnTo>
                    <a:pt x="0" y="19"/>
                  </a:lnTo>
                  <a:lnTo>
                    <a:pt x="17" y="19"/>
                  </a:lnTo>
                  <a:lnTo>
                    <a:pt x="22" y="13"/>
                  </a:lnTo>
                  <a:lnTo>
                    <a:pt x="34" y="8"/>
                  </a:lnTo>
                  <a:lnTo>
                    <a:pt x="45" y="0"/>
                  </a:lnTo>
                  <a:lnTo>
                    <a:pt x="56" y="2"/>
                  </a:lnTo>
                  <a:lnTo>
                    <a:pt x="56" y="13"/>
                  </a:lnTo>
                  <a:lnTo>
                    <a:pt x="59" y="27"/>
                  </a:lnTo>
                  <a:lnTo>
                    <a:pt x="67" y="36"/>
                  </a:lnTo>
                  <a:lnTo>
                    <a:pt x="78" y="41"/>
                  </a:lnTo>
                  <a:lnTo>
                    <a:pt x="89" y="47"/>
                  </a:lnTo>
                  <a:lnTo>
                    <a:pt x="103" y="55"/>
                  </a:lnTo>
                  <a:lnTo>
                    <a:pt x="120" y="58"/>
                  </a:lnTo>
                  <a:lnTo>
                    <a:pt x="122" y="63"/>
                  </a:lnTo>
                  <a:lnTo>
                    <a:pt x="125" y="80"/>
                  </a:lnTo>
                  <a:lnTo>
                    <a:pt x="122" y="80"/>
                  </a:lnTo>
                  <a:lnTo>
                    <a:pt x="128" y="86"/>
                  </a:lnTo>
                  <a:lnTo>
                    <a:pt x="128" y="97"/>
                  </a:lnTo>
                  <a:lnTo>
                    <a:pt x="139" y="97"/>
                  </a:lnTo>
                  <a:lnTo>
                    <a:pt x="153" y="100"/>
                  </a:lnTo>
                  <a:lnTo>
                    <a:pt x="153" y="111"/>
                  </a:lnTo>
                  <a:lnTo>
                    <a:pt x="161" y="119"/>
                  </a:lnTo>
                  <a:lnTo>
                    <a:pt x="164" y="125"/>
                  </a:lnTo>
                  <a:lnTo>
                    <a:pt x="161" y="136"/>
                  </a:lnTo>
                  <a:lnTo>
                    <a:pt x="159" y="147"/>
                  </a:lnTo>
                  <a:lnTo>
                    <a:pt x="161" y="152"/>
                  </a:lnTo>
                  <a:lnTo>
                    <a:pt x="159" y="155"/>
                  </a:lnTo>
                  <a:lnTo>
                    <a:pt x="159" y="152"/>
                  </a:lnTo>
                  <a:lnTo>
                    <a:pt x="147" y="141"/>
                  </a:lnTo>
                  <a:lnTo>
                    <a:pt x="128" y="144"/>
                  </a:lnTo>
                  <a:lnTo>
                    <a:pt x="111" y="147"/>
                  </a:lnTo>
                  <a:lnTo>
                    <a:pt x="111" y="15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2" name="Freeform 224"/>
            <p:cNvSpPr>
              <a:spLocks/>
            </p:cNvSpPr>
            <p:nvPr/>
          </p:nvSpPr>
          <p:spPr bwMode="auto">
            <a:xfrm>
              <a:off x="2796" y="3066"/>
              <a:ext cx="156" cy="175"/>
            </a:xfrm>
            <a:custGeom>
              <a:avLst/>
              <a:gdLst/>
              <a:ahLst/>
              <a:cxnLst>
                <a:cxn ang="0">
                  <a:pos x="0" y="103"/>
                </a:cxn>
                <a:cxn ang="0">
                  <a:pos x="0" y="83"/>
                </a:cxn>
                <a:cxn ang="0">
                  <a:pos x="0" y="64"/>
                </a:cxn>
                <a:cxn ang="0">
                  <a:pos x="14" y="64"/>
                </a:cxn>
                <a:cxn ang="0">
                  <a:pos x="14" y="50"/>
                </a:cxn>
                <a:cxn ang="0">
                  <a:pos x="14" y="36"/>
                </a:cxn>
                <a:cxn ang="0">
                  <a:pos x="16" y="22"/>
                </a:cxn>
                <a:cxn ang="0">
                  <a:pos x="16" y="8"/>
                </a:cxn>
                <a:cxn ang="0">
                  <a:pos x="30" y="6"/>
                </a:cxn>
                <a:cxn ang="0">
                  <a:pos x="47" y="6"/>
                </a:cxn>
                <a:cxn ang="0">
                  <a:pos x="50" y="11"/>
                </a:cxn>
                <a:cxn ang="0">
                  <a:pos x="61" y="3"/>
                </a:cxn>
                <a:cxn ang="0">
                  <a:pos x="72" y="0"/>
                </a:cxn>
                <a:cxn ang="0">
                  <a:pos x="78" y="14"/>
                </a:cxn>
                <a:cxn ang="0">
                  <a:pos x="86" y="31"/>
                </a:cxn>
                <a:cxn ang="0">
                  <a:pos x="97" y="36"/>
                </a:cxn>
                <a:cxn ang="0">
                  <a:pos x="97" y="39"/>
                </a:cxn>
                <a:cxn ang="0">
                  <a:pos x="100" y="44"/>
                </a:cxn>
                <a:cxn ang="0">
                  <a:pos x="105" y="56"/>
                </a:cxn>
                <a:cxn ang="0">
                  <a:pos x="116" y="61"/>
                </a:cxn>
                <a:cxn ang="0">
                  <a:pos x="119" y="64"/>
                </a:cxn>
                <a:cxn ang="0">
                  <a:pos x="119" y="67"/>
                </a:cxn>
                <a:cxn ang="0">
                  <a:pos x="103" y="78"/>
                </a:cxn>
                <a:cxn ang="0">
                  <a:pos x="89" y="89"/>
                </a:cxn>
                <a:cxn ang="0">
                  <a:pos x="83" y="100"/>
                </a:cxn>
                <a:cxn ang="0">
                  <a:pos x="75" y="106"/>
                </a:cxn>
                <a:cxn ang="0">
                  <a:pos x="66" y="119"/>
                </a:cxn>
                <a:cxn ang="0">
                  <a:pos x="47" y="117"/>
                </a:cxn>
                <a:cxn ang="0">
                  <a:pos x="39" y="111"/>
                </a:cxn>
                <a:cxn ang="0">
                  <a:pos x="30" y="122"/>
                </a:cxn>
                <a:cxn ang="0">
                  <a:pos x="25" y="131"/>
                </a:cxn>
                <a:cxn ang="0">
                  <a:pos x="11" y="133"/>
                </a:cxn>
                <a:cxn ang="0">
                  <a:pos x="5" y="133"/>
                </a:cxn>
                <a:cxn ang="0">
                  <a:pos x="8" y="117"/>
                </a:cxn>
                <a:cxn ang="0">
                  <a:pos x="0" y="103"/>
                </a:cxn>
              </a:cxnLst>
              <a:rect l="0" t="0" r="r" b="b"/>
              <a:pathLst>
                <a:path w="119" h="133">
                  <a:moveTo>
                    <a:pt x="0" y="103"/>
                  </a:moveTo>
                  <a:lnTo>
                    <a:pt x="0" y="83"/>
                  </a:lnTo>
                  <a:lnTo>
                    <a:pt x="0" y="64"/>
                  </a:lnTo>
                  <a:lnTo>
                    <a:pt x="14" y="64"/>
                  </a:lnTo>
                  <a:lnTo>
                    <a:pt x="14" y="50"/>
                  </a:lnTo>
                  <a:lnTo>
                    <a:pt x="14" y="36"/>
                  </a:lnTo>
                  <a:lnTo>
                    <a:pt x="16" y="22"/>
                  </a:lnTo>
                  <a:lnTo>
                    <a:pt x="16" y="8"/>
                  </a:lnTo>
                  <a:lnTo>
                    <a:pt x="30" y="6"/>
                  </a:lnTo>
                  <a:lnTo>
                    <a:pt x="47" y="6"/>
                  </a:lnTo>
                  <a:lnTo>
                    <a:pt x="50" y="11"/>
                  </a:lnTo>
                  <a:lnTo>
                    <a:pt x="61" y="3"/>
                  </a:lnTo>
                  <a:lnTo>
                    <a:pt x="72" y="0"/>
                  </a:lnTo>
                  <a:lnTo>
                    <a:pt x="78" y="14"/>
                  </a:lnTo>
                  <a:lnTo>
                    <a:pt x="86" y="31"/>
                  </a:lnTo>
                  <a:lnTo>
                    <a:pt x="97" y="36"/>
                  </a:lnTo>
                  <a:lnTo>
                    <a:pt x="97" y="39"/>
                  </a:lnTo>
                  <a:lnTo>
                    <a:pt x="100" y="44"/>
                  </a:lnTo>
                  <a:lnTo>
                    <a:pt x="105" y="56"/>
                  </a:lnTo>
                  <a:lnTo>
                    <a:pt x="116" y="61"/>
                  </a:lnTo>
                  <a:lnTo>
                    <a:pt x="119" y="64"/>
                  </a:lnTo>
                  <a:lnTo>
                    <a:pt x="119" y="67"/>
                  </a:lnTo>
                  <a:lnTo>
                    <a:pt x="103" y="78"/>
                  </a:lnTo>
                  <a:lnTo>
                    <a:pt x="89" y="89"/>
                  </a:lnTo>
                  <a:lnTo>
                    <a:pt x="83" y="100"/>
                  </a:lnTo>
                  <a:lnTo>
                    <a:pt x="75" y="106"/>
                  </a:lnTo>
                  <a:lnTo>
                    <a:pt x="66" y="119"/>
                  </a:lnTo>
                  <a:lnTo>
                    <a:pt x="47" y="117"/>
                  </a:lnTo>
                  <a:lnTo>
                    <a:pt x="39" y="111"/>
                  </a:lnTo>
                  <a:lnTo>
                    <a:pt x="30" y="122"/>
                  </a:lnTo>
                  <a:lnTo>
                    <a:pt x="25" y="131"/>
                  </a:lnTo>
                  <a:lnTo>
                    <a:pt x="11" y="133"/>
                  </a:lnTo>
                  <a:lnTo>
                    <a:pt x="5" y="133"/>
                  </a:lnTo>
                  <a:lnTo>
                    <a:pt x="8" y="117"/>
                  </a:lnTo>
                  <a:lnTo>
                    <a:pt x="0" y="10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3" name="Freeform 225"/>
            <p:cNvSpPr>
              <a:spLocks/>
            </p:cNvSpPr>
            <p:nvPr/>
          </p:nvSpPr>
          <p:spPr bwMode="auto">
            <a:xfrm>
              <a:off x="3200" y="2942"/>
              <a:ext cx="4" cy="10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5"/>
                </a:cxn>
                <a:cxn ang="0">
                  <a:pos x="0" y="0"/>
                </a:cxn>
                <a:cxn ang="0">
                  <a:pos x="3" y="8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5"/>
                  </a:lnTo>
                  <a:lnTo>
                    <a:pt x="0" y="0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4" name="Freeform 226"/>
            <p:cNvSpPr>
              <a:spLocks/>
            </p:cNvSpPr>
            <p:nvPr/>
          </p:nvSpPr>
          <p:spPr bwMode="auto">
            <a:xfrm>
              <a:off x="2909" y="3278"/>
              <a:ext cx="36" cy="41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0" y="17"/>
                </a:cxn>
                <a:cxn ang="0">
                  <a:pos x="8" y="31"/>
                </a:cxn>
                <a:cxn ang="0">
                  <a:pos x="14" y="25"/>
                </a:cxn>
                <a:cxn ang="0">
                  <a:pos x="25" y="17"/>
                </a:cxn>
                <a:cxn ang="0">
                  <a:pos x="28" y="6"/>
                </a:cxn>
                <a:cxn ang="0">
                  <a:pos x="17" y="0"/>
                </a:cxn>
                <a:cxn ang="0">
                  <a:pos x="11" y="3"/>
                </a:cxn>
              </a:cxnLst>
              <a:rect l="0" t="0" r="r" b="b"/>
              <a:pathLst>
                <a:path w="28" h="31">
                  <a:moveTo>
                    <a:pt x="11" y="3"/>
                  </a:moveTo>
                  <a:lnTo>
                    <a:pt x="0" y="17"/>
                  </a:lnTo>
                  <a:lnTo>
                    <a:pt x="8" y="31"/>
                  </a:lnTo>
                  <a:lnTo>
                    <a:pt x="14" y="25"/>
                  </a:lnTo>
                  <a:lnTo>
                    <a:pt x="25" y="17"/>
                  </a:lnTo>
                  <a:lnTo>
                    <a:pt x="28" y="6"/>
                  </a:lnTo>
                  <a:lnTo>
                    <a:pt x="17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5" name="Freeform 227"/>
            <p:cNvSpPr>
              <a:spLocks/>
            </p:cNvSpPr>
            <p:nvPr/>
          </p:nvSpPr>
          <p:spPr bwMode="auto">
            <a:xfrm>
              <a:off x="3189" y="2957"/>
              <a:ext cx="132" cy="263"/>
            </a:xfrm>
            <a:custGeom>
              <a:avLst/>
              <a:gdLst/>
              <a:ahLst/>
              <a:cxnLst>
                <a:cxn ang="0">
                  <a:pos x="36" y="55"/>
                </a:cxn>
                <a:cxn ang="0">
                  <a:pos x="30" y="55"/>
                </a:cxn>
                <a:cxn ang="0">
                  <a:pos x="19" y="61"/>
                </a:cxn>
                <a:cxn ang="0">
                  <a:pos x="17" y="75"/>
                </a:cxn>
                <a:cxn ang="0">
                  <a:pos x="14" y="86"/>
                </a:cxn>
                <a:cxn ang="0">
                  <a:pos x="17" y="100"/>
                </a:cxn>
                <a:cxn ang="0">
                  <a:pos x="17" y="116"/>
                </a:cxn>
                <a:cxn ang="0">
                  <a:pos x="11" y="125"/>
                </a:cxn>
                <a:cxn ang="0">
                  <a:pos x="3" y="136"/>
                </a:cxn>
                <a:cxn ang="0">
                  <a:pos x="0" y="155"/>
                </a:cxn>
                <a:cxn ang="0">
                  <a:pos x="3" y="172"/>
                </a:cxn>
                <a:cxn ang="0">
                  <a:pos x="8" y="191"/>
                </a:cxn>
                <a:cxn ang="0">
                  <a:pos x="25" y="200"/>
                </a:cxn>
                <a:cxn ang="0">
                  <a:pos x="36" y="191"/>
                </a:cxn>
                <a:cxn ang="0">
                  <a:pos x="47" y="186"/>
                </a:cxn>
                <a:cxn ang="0">
                  <a:pos x="53" y="172"/>
                </a:cxn>
                <a:cxn ang="0">
                  <a:pos x="55" y="161"/>
                </a:cxn>
                <a:cxn ang="0">
                  <a:pos x="61" y="147"/>
                </a:cxn>
                <a:cxn ang="0">
                  <a:pos x="67" y="133"/>
                </a:cxn>
                <a:cxn ang="0">
                  <a:pos x="72" y="119"/>
                </a:cxn>
                <a:cxn ang="0">
                  <a:pos x="75" y="105"/>
                </a:cxn>
                <a:cxn ang="0">
                  <a:pos x="80" y="91"/>
                </a:cxn>
                <a:cxn ang="0">
                  <a:pos x="86" y="77"/>
                </a:cxn>
                <a:cxn ang="0">
                  <a:pos x="89" y="69"/>
                </a:cxn>
                <a:cxn ang="0">
                  <a:pos x="89" y="50"/>
                </a:cxn>
                <a:cxn ang="0">
                  <a:pos x="97" y="55"/>
                </a:cxn>
                <a:cxn ang="0">
                  <a:pos x="100" y="47"/>
                </a:cxn>
                <a:cxn ang="0">
                  <a:pos x="97" y="27"/>
                </a:cxn>
                <a:cxn ang="0">
                  <a:pos x="92" y="8"/>
                </a:cxn>
                <a:cxn ang="0">
                  <a:pos x="89" y="0"/>
                </a:cxn>
                <a:cxn ang="0">
                  <a:pos x="86" y="0"/>
                </a:cxn>
                <a:cxn ang="0">
                  <a:pos x="80" y="2"/>
                </a:cxn>
                <a:cxn ang="0">
                  <a:pos x="78" y="19"/>
                </a:cxn>
                <a:cxn ang="0">
                  <a:pos x="72" y="22"/>
                </a:cxn>
                <a:cxn ang="0">
                  <a:pos x="67" y="22"/>
                </a:cxn>
                <a:cxn ang="0">
                  <a:pos x="69" y="30"/>
                </a:cxn>
                <a:cxn ang="0">
                  <a:pos x="67" y="36"/>
                </a:cxn>
                <a:cxn ang="0">
                  <a:pos x="61" y="41"/>
                </a:cxn>
                <a:cxn ang="0">
                  <a:pos x="61" y="36"/>
                </a:cxn>
                <a:cxn ang="0">
                  <a:pos x="55" y="47"/>
                </a:cxn>
                <a:cxn ang="0">
                  <a:pos x="53" y="47"/>
                </a:cxn>
                <a:cxn ang="0">
                  <a:pos x="47" y="55"/>
                </a:cxn>
                <a:cxn ang="0">
                  <a:pos x="36" y="55"/>
                </a:cxn>
              </a:cxnLst>
              <a:rect l="0" t="0" r="r" b="b"/>
              <a:pathLst>
                <a:path w="100" h="200">
                  <a:moveTo>
                    <a:pt x="36" y="55"/>
                  </a:moveTo>
                  <a:lnTo>
                    <a:pt x="30" y="55"/>
                  </a:lnTo>
                  <a:lnTo>
                    <a:pt x="19" y="61"/>
                  </a:lnTo>
                  <a:lnTo>
                    <a:pt x="17" y="75"/>
                  </a:lnTo>
                  <a:lnTo>
                    <a:pt x="14" y="86"/>
                  </a:lnTo>
                  <a:lnTo>
                    <a:pt x="17" y="100"/>
                  </a:lnTo>
                  <a:lnTo>
                    <a:pt x="17" y="116"/>
                  </a:lnTo>
                  <a:lnTo>
                    <a:pt x="11" y="125"/>
                  </a:lnTo>
                  <a:lnTo>
                    <a:pt x="3" y="136"/>
                  </a:lnTo>
                  <a:lnTo>
                    <a:pt x="0" y="155"/>
                  </a:lnTo>
                  <a:lnTo>
                    <a:pt x="3" y="172"/>
                  </a:lnTo>
                  <a:lnTo>
                    <a:pt x="8" y="191"/>
                  </a:lnTo>
                  <a:lnTo>
                    <a:pt x="25" y="200"/>
                  </a:lnTo>
                  <a:lnTo>
                    <a:pt x="36" y="191"/>
                  </a:lnTo>
                  <a:lnTo>
                    <a:pt x="47" y="186"/>
                  </a:lnTo>
                  <a:lnTo>
                    <a:pt x="53" y="172"/>
                  </a:lnTo>
                  <a:lnTo>
                    <a:pt x="55" y="161"/>
                  </a:lnTo>
                  <a:lnTo>
                    <a:pt x="61" y="147"/>
                  </a:lnTo>
                  <a:lnTo>
                    <a:pt x="67" y="133"/>
                  </a:lnTo>
                  <a:lnTo>
                    <a:pt x="72" y="119"/>
                  </a:lnTo>
                  <a:lnTo>
                    <a:pt x="75" y="105"/>
                  </a:lnTo>
                  <a:lnTo>
                    <a:pt x="80" y="91"/>
                  </a:lnTo>
                  <a:lnTo>
                    <a:pt x="86" y="77"/>
                  </a:lnTo>
                  <a:lnTo>
                    <a:pt x="89" y="69"/>
                  </a:lnTo>
                  <a:lnTo>
                    <a:pt x="89" y="50"/>
                  </a:lnTo>
                  <a:lnTo>
                    <a:pt x="97" y="55"/>
                  </a:lnTo>
                  <a:lnTo>
                    <a:pt x="100" y="47"/>
                  </a:lnTo>
                  <a:lnTo>
                    <a:pt x="97" y="27"/>
                  </a:lnTo>
                  <a:lnTo>
                    <a:pt x="92" y="8"/>
                  </a:lnTo>
                  <a:lnTo>
                    <a:pt x="89" y="0"/>
                  </a:lnTo>
                  <a:lnTo>
                    <a:pt x="86" y="0"/>
                  </a:lnTo>
                  <a:lnTo>
                    <a:pt x="80" y="2"/>
                  </a:lnTo>
                  <a:lnTo>
                    <a:pt x="78" y="19"/>
                  </a:lnTo>
                  <a:lnTo>
                    <a:pt x="72" y="22"/>
                  </a:lnTo>
                  <a:lnTo>
                    <a:pt x="67" y="22"/>
                  </a:lnTo>
                  <a:lnTo>
                    <a:pt x="69" y="30"/>
                  </a:lnTo>
                  <a:lnTo>
                    <a:pt x="67" y="36"/>
                  </a:lnTo>
                  <a:lnTo>
                    <a:pt x="61" y="41"/>
                  </a:lnTo>
                  <a:lnTo>
                    <a:pt x="61" y="36"/>
                  </a:lnTo>
                  <a:lnTo>
                    <a:pt x="55" y="47"/>
                  </a:lnTo>
                  <a:lnTo>
                    <a:pt x="53" y="47"/>
                  </a:lnTo>
                  <a:lnTo>
                    <a:pt x="47" y="55"/>
                  </a:lnTo>
                  <a:lnTo>
                    <a:pt x="36" y="5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6" name="Freeform 228"/>
            <p:cNvSpPr>
              <a:spLocks/>
            </p:cNvSpPr>
            <p:nvPr/>
          </p:nvSpPr>
          <p:spPr bwMode="auto">
            <a:xfrm>
              <a:off x="3017" y="2902"/>
              <a:ext cx="56" cy="154"/>
            </a:xfrm>
            <a:custGeom>
              <a:avLst/>
              <a:gdLst/>
              <a:ahLst/>
              <a:cxnLst>
                <a:cxn ang="0">
                  <a:pos x="25" y="81"/>
                </a:cxn>
                <a:cxn ang="0">
                  <a:pos x="20" y="97"/>
                </a:cxn>
                <a:cxn ang="0">
                  <a:pos x="25" y="106"/>
                </a:cxn>
                <a:cxn ang="0">
                  <a:pos x="31" y="117"/>
                </a:cxn>
                <a:cxn ang="0">
                  <a:pos x="31" y="106"/>
                </a:cxn>
                <a:cxn ang="0">
                  <a:pos x="39" y="100"/>
                </a:cxn>
                <a:cxn ang="0">
                  <a:pos x="39" y="89"/>
                </a:cxn>
                <a:cxn ang="0">
                  <a:pos x="42" y="78"/>
                </a:cxn>
                <a:cxn ang="0">
                  <a:pos x="34" y="69"/>
                </a:cxn>
                <a:cxn ang="0">
                  <a:pos x="25" y="61"/>
                </a:cxn>
                <a:cxn ang="0">
                  <a:pos x="25" y="47"/>
                </a:cxn>
                <a:cxn ang="0">
                  <a:pos x="25" y="36"/>
                </a:cxn>
                <a:cxn ang="0">
                  <a:pos x="31" y="33"/>
                </a:cxn>
                <a:cxn ang="0">
                  <a:pos x="28" y="22"/>
                </a:cxn>
                <a:cxn ang="0">
                  <a:pos x="22" y="6"/>
                </a:cxn>
                <a:cxn ang="0">
                  <a:pos x="20" y="3"/>
                </a:cxn>
                <a:cxn ang="0">
                  <a:pos x="6" y="0"/>
                </a:cxn>
                <a:cxn ang="0">
                  <a:pos x="6" y="3"/>
                </a:cxn>
                <a:cxn ang="0">
                  <a:pos x="14" y="17"/>
                </a:cxn>
                <a:cxn ang="0">
                  <a:pos x="11" y="22"/>
                </a:cxn>
                <a:cxn ang="0">
                  <a:pos x="11" y="33"/>
                </a:cxn>
                <a:cxn ang="0">
                  <a:pos x="11" y="44"/>
                </a:cxn>
                <a:cxn ang="0">
                  <a:pos x="9" y="47"/>
                </a:cxn>
                <a:cxn ang="0">
                  <a:pos x="0" y="64"/>
                </a:cxn>
                <a:cxn ang="0">
                  <a:pos x="9" y="69"/>
                </a:cxn>
                <a:cxn ang="0">
                  <a:pos x="11" y="75"/>
                </a:cxn>
                <a:cxn ang="0">
                  <a:pos x="20" y="75"/>
                </a:cxn>
                <a:cxn ang="0">
                  <a:pos x="25" y="81"/>
                </a:cxn>
              </a:cxnLst>
              <a:rect l="0" t="0" r="r" b="b"/>
              <a:pathLst>
                <a:path w="42" h="117">
                  <a:moveTo>
                    <a:pt x="25" y="81"/>
                  </a:moveTo>
                  <a:lnTo>
                    <a:pt x="20" y="97"/>
                  </a:lnTo>
                  <a:lnTo>
                    <a:pt x="25" y="106"/>
                  </a:lnTo>
                  <a:lnTo>
                    <a:pt x="31" y="117"/>
                  </a:lnTo>
                  <a:lnTo>
                    <a:pt x="31" y="106"/>
                  </a:lnTo>
                  <a:lnTo>
                    <a:pt x="39" y="100"/>
                  </a:lnTo>
                  <a:lnTo>
                    <a:pt x="39" y="89"/>
                  </a:lnTo>
                  <a:lnTo>
                    <a:pt x="42" y="78"/>
                  </a:lnTo>
                  <a:lnTo>
                    <a:pt x="34" y="69"/>
                  </a:lnTo>
                  <a:lnTo>
                    <a:pt x="25" y="61"/>
                  </a:lnTo>
                  <a:lnTo>
                    <a:pt x="25" y="47"/>
                  </a:lnTo>
                  <a:lnTo>
                    <a:pt x="25" y="36"/>
                  </a:lnTo>
                  <a:lnTo>
                    <a:pt x="31" y="33"/>
                  </a:lnTo>
                  <a:lnTo>
                    <a:pt x="28" y="22"/>
                  </a:lnTo>
                  <a:lnTo>
                    <a:pt x="22" y="6"/>
                  </a:lnTo>
                  <a:lnTo>
                    <a:pt x="20" y="3"/>
                  </a:lnTo>
                  <a:lnTo>
                    <a:pt x="6" y="0"/>
                  </a:lnTo>
                  <a:lnTo>
                    <a:pt x="6" y="3"/>
                  </a:lnTo>
                  <a:lnTo>
                    <a:pt x="14" y="17"/>
                  </a:lnTo>
                  <a:lnTo>
                    <a:pt x="11" y="22"/>
                  </a:lnTo>
                  <a:lnTo>
                    <a:pt x="11" y="33"/>
                  </a:lnTo>
                  <a:lnTo>
                    <a:pt x="11" y="44"/>
                  </a:lnTo>
                  <a:lnTo>
                    <a:pt x="9" y="47"/>
                  </a:lnTo>
                  <a:lnTo>
                    <a:pt x="0" y="64"/>
                  </a:lnTo>
                  <a:lnTo>
                    <a:pt x="9" y="69"/>
                  </a:lnTo>
                  <a:lnTo>
                    <a:pt x="11" y="75"/>
                  </a:lnTo>
                  <a:lnTo>
                    <a:pt x="20" y="75"/>
                  </a:lnTo>
                  <a:lnTo>
                    <a:pt x="25" y="8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7" name="Freeform 229"/>
            <p:cNvSpPr>
              <a:spLocks/>
            </p:cNvSpPr>
            <p:nvPr/>
          </p:nvSpPr>
          <p:spPr bwMode="auto">
            <a:xfrm>
              <a:off x="2974" y="2924"/>
              <a:ext cx="183" cy="317"/>
            </a:xfrm>
            <a:custGeom>
              <a:avLst/>
              <a:gdLst/>
              <a:ahLst/>
              <a:cxnLst>
                <a:cxn ang="0">
                  <a:pos x="55" y="141"/>
                </a:cxn>
                <a:cxn ang="0">
                  <a:pos x="61" y="136"/>
                </a:cxn>
                <a:cxn ang="0">
                  <a:pos x="86" y="111"/>
                </a:cxn>
                <a:cxn ang="0">
                  <a:pos x="108" y="97"/>
                </a:cxn>
                <a:cxn ang="0">
                  <a:pos x="136" y="69"/>
                </a:cxn>
                <a:cxn ang="0">
                  <a:pos x="136" y="58"/>
                </a:cxn>
                <a:cxn ang="0">
                  <a:pos x="136" y="30"/>
                </a:cxn>
                <a:cxn ang="0">
                  <a:pos x="136" y="0"/>
                </a:cxn>
                <a:cxn ang="0">
                  <a:pos x="108" y="14"/>
                </a:cxn>
                <a:cxn ang="0">
                  <a:pos x="92" y="16"/>
                </a:cxn>
                <a:cxn ang="0">
                  <a:pos x="69" y="16"/>
                </a:cxn>
                <a:cxn ang="0">
                  <a:pos x="58" y="19"/>
                </a:cxn>
                <a:cxn ang="0">
                  <a:pos x="58" y="44"/>
                </a:cxn>
                <a:cxn ang="0">
                  <a:pos x="75" y="61"/>
                </a:cxn>
                <a:cxn ang="0">
                  <a:pos x="72" y="83"/>
                </a:cxn>
                <a:cxn ang="0">
                  <a:pos x="64" y="100"/>
                </a:cxn>
                <a:cxn ang="0">
                  <a:pos x="53" y="80"/>
                </a:cxn>
                <a:cxn ang="0">
                  <a:pos x="53" y="58"/>
                </a:cxn>
                <a:cxn ang="0">
                  <a:pos x="42" y="52"/>
                </a:cxn>
                <a:cxn ang="0">
                  <a:pos x="19" y="61"/>
                </a:cxn>
                <a:cxn ang="0">
                  <a:pos x="0" y="69"/>
                </a:cxn>
                <a:cxn ang="0">
                  <a:pos x="3" y="83"/>
                </a:cxn>
                <a:cxn ang="0">
                  <a:pos x="22" y="86"/>
                </a:cxn>
                <a:cxn ang="0">
                  <a:pos x="33" y="111"/>
                </a:cxn>
                <a:cxn ang="0">
                  <a:pos x="33" y="136"/>
                </a:cxn>
                <a:cxn ang="0">
                  <a:pos x="25" y="161"/>
                </a:cxn>
                <a:cxn ang="0">
                  <a:pos x="11" y="177"/>
                </a:cxn>
                <a:cxn ang="0">
                  <a:pos x="14" y="197"/>
                </a:cxn>
                <a:cxn ang="0">
                  <a:pos x="17" y="230"/>
                </a:cxn>
                <a:cxn ang="0">
                  <a:pos x="25" y="241"/>
                </a:cxn>
                <a:cxn ang="0">
                  <a:pos x="22" y="230"/>
                </a:cxn>
                <a:cxn ang="0">
                  <a:pos x="50" y="211"/>
                </a:cxn>
                <a:cxn ang="0">
                  <a:pos x="61" y="200"/>
                </a:cxn>
                <a:cxn ang="0">
                  <a:pos x="64" y="172"/>
                </a:cxn>
                <a:cxn ang="0">
                  <a:pos x="58" y="164"/>
                </a:cxn>
              </a:cxnLst>
              <a:rect l="0" t="0" r="r" b="b"/>
              <a:pathLst>
                <a:path w="139" h="241">
                  <a:moveTo>
                    <a:pt x="58" y="152"/>
                  </a:moveTo>
                  <a:lnTo>
                    <a:pt x="55" y="141"/>
                  </a:lnTo>
                  <a:lnTo>
                    <a:pt x="55" y="136"/>
                  </a:lnTo>
                  <a:lnTo>
                    <a:pt x="61" y="136"/>
                  </a:lnTo>
                  <a:lnTo>
                    <a:pt x="75" y="125"/>
                  </a:lnTo>
                  <a:lnTo>
                    <a:pt x="86" y="111"/>
                  </a:lnTo>
                  <a:lnTo>
                    <a:pt x="97" y="105"/>
                  </a:lnTo>
                  <a:lnTo>
                    <a:pt x="108" y="97"/>
                  </a:lnTo>
                  <a:lnTo>
                    <a:pt x="125" y="89"/>
                  </a:lnTo>
                  <a:lnTo>
                    <a:pt x="136" y="69"/>
                  </a:lnTo>
                  <a:lnTo>
                    <a:pt x="139" y="58"/>
                  </a:lnTo>
                  <a:lnTo>
                    <a:pt x="136" y="58"/>
                  </a:lnTo>
                  <a:lnTo>
                    <a:pt x="136" y="39"/>
                  </a:lnTo>
                  <a:lnTo>
                    <a:pt x="136" y="30"/>
                  </a:lnTo>
                  <a:lnTo>
                    <a:pt x="136" y="11"/>
                  </a:lnTo>
                  <a:lnTo>
                    <a:pt x="136" y="0"/>
                  </a:lnTo>
                  <a:lnTo>
                    <a:pt x="122" y="5"/>
                  </a:lnTo>
                  <a:lnTo>
                    <a:pt x="108" y="14"/>
                  </a:lnTo>
                  <a:lnTo>
                    <a:pt x="103" y="14"/>
                  </a:lnTo>
                  <a:lnTo>
                    <a:pt x="92" y="16"/>
                  </a:lnTo>
                  <a:lnTo>
                    <a:pt x="78" y="14"/>
                  </a:lnTo>
                  <a:lnTo>
                    <a:pt x="69" y="16"/>
                  </a:lnTo>
                  <a:lnTo>
                    <a:pt x="64" y="16"/>
                  </a:lnTo>
                  <a:lnTo>
                    <a:pt x="58" y="19"/>
                  </a:lnTo>
                  <a:lnTo>
                    <a:pt x="58" y="30"/>
                  </a:lnTo>
                  <a:lnTo>
                    <a:pt x="58" y="44"/>
                  </a:lnTo>
                  <a:lnTo>
                    <a:pt x="67" y="52"/>
                  </a:lnTo>
                  <a:lnTo>
                    <a:pt x="75" y="61"/>
                  </a:lnTo>
                  <a:lnTo>
                    <a:pt x="72" y="72"/>
                  </a:lnTo>
                  <a:lnTo>
                    <a:pt x="72" y="83"/>
                  </a:lnTo>
                  <a:lnTo>
                    <a:pt x="64" y="89"/>
                  </a:lnTo>
                  <a:lnTo>
                    <a:pt x="64" y="100"/>
                  </a:lnTo>
                  <a:lnTo>
                    <a:pt x="58" y="89"/>
                  </a:lnTo>
                  <a:lnTo>
                    <a:pt x="53" y="80"/>
                  </a:lnTo>
                  <a:lnTo>
                    <a:pt x="58" y="64"/>
                  </a:lnTo>
                  <a:lnTo>
                    <a:pt x="53" y="58"/>
                  </a:lnTo>
                  <a:lnTo>
                    <a:pt x="44" y="58"/>
                  </a:lnTo>
                  <a:lnTo>
                    <a:pt x="42" y="52"/>
                  </a:lnTo>
                  <a:lnTo>
                    <a:pt x="30" y="55"/>
                  </a:lnTo>
                  <a:lnTo>
                    <a:pt x="19" y="61"/>
                  </a:lnTo>
                  <a:lnTo>
                    <a:pt x="11" y="64"/>
                  </a:lnTo>
                  <a:lnTo>
                    <a:pt x="0" y="69"/>
                  </a:lnTo>
                  <a:lnTo>
                    <a:pt x="3" y="77"/>
                  </a:lnTo>
                  <a:lnTo>
                    <a:pt x="3" y="83"/>
                  </a:lnTo>
                  <a:lnTo>
                    <a:pt x="8" y="83"/>
                  </a:lnTo>
                  <a:lnTo>
                    <a:pt x="22" y="86"/>
                  </a:lnTo>
                  <a:lnTo>
                    <a:pt x="33" y="91"/>
                  </a:lnTo>
                  <a:lnTo>
                    <a:pt x="33" y="111"/>
                  </a:lnTo>
                  <a:lnTo>
                    <a:pt x="33" y="122"/>
                  </a:lnTo>
                  <a:lnTo>
                    <a:pt x="33" y="136"/>
                  </a:lnTo>
                  <a:lnTo>
                    <a:pt x="28" y="150"/>
                  </a:lnTo>
                  <a:lnTo>
                    <a:pt x="25" y="161"/>
                  </a:lnTo>
                  <a:lnTo>
                    <a:pt x="17" y="169"/>
                  </a:lnTo>
                  <a:lnTo>
                    <a:pt x="11" y="177"/>
                  </a:lnTo>
                  <a:lnTo>
                    <a:pt x="11" y="189"/>
                  </a:lnTo>
                  <a:lnTo>
                    <a:pt x="14" y="197"/>
                  </a:lnTo>
                  <a:lnTo>
                    <a:pt x="14" y="214"/>
                  </a:lnTo>
                  <a:lnTo>
                    <a:pt x="17" y="230"/>
                  </a:lnTo>
                  <a:lnTo>
                    <a:pt x="17" y="241"/>
                  </a:lnTo>
                  <a:lnTo>
                    <a:pt x="25" y="241"/>
                  </a:lnTo>
                  <a:lnTo>
                    <a:pt x="28" y="233"/>
                  </a:lnTo>
                  <a:lnTo>
                    <a:pt x="22" y="230"/>
                  </a:lnTo>
                  <a:lnTo>
                    <a:pt x="39" y="216"/>
                  </a:lnTo>
                  <a:lnTo>
                    <a:pt x="50" y="211"/>
                  </a:lnTo>
                  <a:lnTo>
                    <a:pt x="61" y="205"/>
                  </a:lnTo>
                  <a:lnTo>
                    <a:pt x="61" y="200"/>
                  </a:lnTo>
                  <a:lnTo>
                    <a:pt x="61" y="186"/>
                  </a:lnTo>
                  <a:lnTo>
                    <a:pt x="64" y="172"/>
                  </a:lnTo>
                  <a:lnTo>
                    <a:pt x="61" y="177"/>
                  </a:lnTo>
                  <a:lnTo>
                    <a:pt x="58" y="164"/>
                  </a:lnTo>
                  <a:lnTo>
                    <a:pt x="58" y="15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8" name="Freeform 230"/>
            <p:cNvSpPr>
              <a:spLocks/>
            </p:cNvSpPr>
            <p:nvPr/>
          </p:nvSpPr>
          <p:spPr bwMode="auto">
            <a:xfrm>
              <a:off x="2732" y="3154"/>
              <a:ext cx="276" cy="246"/>
            </a:xfrm>
            <a:custGeom>
              <a:avLst/>
              <a:gdLst/>
              <a:ahLst/>
              <a:cxnLst>
                <a:cxn ang="0">
                  <a:pos x="48" y="50"/>
                </a:cxn>
                <a:cxn ang="0">
                  <a:pos x="45" y="78"/>
                </a:cxn>
                <a:cxn ang="0">
                  <a:pos x="31" y="97"/>
                </a:cxn>
                <a:cxn ang="0">
                  <a:pos x="9" y="86"/>
                </a:cxn>
                <a:cxn ang="0">
                  <a:pos x="6" y="108"/>
                </a:cxn>
                <a:cxn ang="0">
                  <a:pos x="17" y="136"/>
                </a:cxn>
                <a:cxn ang="0">
                  <a:pos x="17" y="155"/>
                </a:cxn>
                <a:cxn ang="0">
                  <a:pos x="23" y="178"/>
                </a:cxn>
                <a:cxn ang="0">
                  <a:pos x="31" y="180"/>
                </a:cxn>
                <a:cxn ang="0">
                  <a:pos x="53" y="180"/>
                </a:cxn>
                <a:cxn ang="0">
                  <a:pos x="81" y="175"/>
                </a:cxn>
                <a:cxn ang="0">
                  <a:pos x="112" y="172"/>
                </a:cxn>
                <a:cxn ang="0">
                  <a:pos x="131" y="164"/>
                </a:cxn>
                <a:cxn ang="0">
                  <a:pos x="153" y="147"/>
                </a:cxn>
                <a:cxn ang="0">
                  <a:pos x="170" y="128"/>
                </a:cxn>
                <a:cxn ang="0">
                  <a:pos x="189" y="108"/>
                </a:cxn>
                <a:cxn ang="0">
                  <a:pos x="203" y="83"/>
                </a:cxn>
                <a:cxn ang="0">
                  <a:pos x="201" y="66"/>
                </a:cxn>
                <a:cxn ang="0">
                  <a:pos x="187" y="69"/>
                </a:cxn>
                <a:cxn ang="0">
                  <a:pos x="192" y="52"/>
                </a:cxn>
                <a:cxn ang="0">
                  <a:pos x="198" y="39"/>
                </a:cxn>
                <a:cxn ang="0">
                  <a:pos x="195" y="14"/>
                </a:cxn>
                <a:cxn ang="0">
                  <a:pos x="181" y="0"/>
                </a:cxn>
                <a:cxn ang="0">
                  <a:pos x="167" y="0"/>
                </a:cxn>
                <a:cxn ang="0">
                  <a:pos x="137" y="22"/>
                </a:cxn>
                <a:cxn ang="0">
                  <a:pos x="123" y="39"/>
                </a:cxn>
                <a:cxn ang="0">
                  <a:pos x="95" y="50"/>
                </a:cxn>
                <a:cxn ang="0">
                  <a:pos x="78" y="55"/>
                </a:cxn>
                <a:cxn ang="0">
                  <a:pos x="59" y="66"/>
                </a:cxn>
                <a:cxn ang="0">
                  <a:pos x="56" y="50"/>
                </a:cxn>
                <a:cxn ang="0">
                  <a:pos x="145" y="97"/>
                </a:cxn>
                <a:cxn ang="0">
                  <a:pos x="142" y="125"/>
                </a:cxn>
                <a:cxn ang="0">
                  <a:pos x="159" y="111"/>
                </a:cxn>
                <a:cxn ang="0">
                  <a:pos x="151" y="94"/>
                </a:cxn>
                <a:cxn ang="0">
                  <a:pos x="48" y="36"/>
                </a:cxn>
              </a:cxnLst>
              <a:rect l="0" t="0" r="r" b="b"/>
              <a:pathLst>
                <a:path w="209" h="186">
                  <a:moveTo>
                    <a:pt x="48" y="36"/>
                  </a:moveTo>
                  <a:lnTo>
                    <a:pt x="48" y="50"/>
                  </a:lnTo>
                  <a:lnTo>
                    <a:pt x="45" y="64"/>
                  </a:lnTo>
                  <a:lnTo>
                    <a:pt x="45" y="78"/>
                  </a:lnTo>
                  <a:lnTo>
                    <a:pt x="42" y="91"/>
                  </a:lnTo>
                  <a:lnTo>
                    <a:pt x="31" y="97"/>
                  </a:lnTo>
                  <a:lnTo>
                    <a:pt x="12" y="94"/>
                  </a:lnTo>
                  <a:lnTo>
                    <a:pt x="9" y="86"/>
                  </a:lnTo>
                  <a:lnTo>
                    <a:pt x="0" y="94"/>
                  </a:lnTo>
                  <a:lnTo>
                    <a:pt x="6" y="108"/>
                  </a:lnTo>
                  <a:lnTo>
                    <a:pt x="12" y="122"/>
                  </a:lnTo>
                  <a:lnTo>
                    <a:pt x="17" y="136"/>
                  </a:lnTo>
                  <a:lnTo>
                    <a:pt x="23" y="150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3" y="178"/>
                  </a:lnTo>
                  <a:lnTo>
                    <a:pt x="25" y="178"/>
                  </a:lnTo>
                  <a:lnTo>
                    <a:pt x="31" y="180"/>
                  </a:lnTo>
                  <a:lnTo>
                    <a:pt x="39" y="186"/>
                  </a:lnTo>
                  <a:lnTo>
                    <a:pt x="53" y="180"/>
                  </a:lnTo>
                  <a:lnTo>
                    <a:pt x="67" y="178"/>
                  </a:lnTo>
                  <a:lnTo>
                    <a:pt x="81" y="175"/>
                  </a:lnTo>
                  <a:lnTo>
                    <a:pt x="92" y="175"/>
                  </a:lnTo>
                  <a:lnTo>
                    <a:pt x="112" y="172"/>
                  </a:lnTo>
                  <a:lnTo>
                    <a:pt x="120" y="169"/>
                  </a:lnTo>
                  <a:lnTo>
                    <a:pt x="131" y="164"/>
                  </a:lnTo>
                  <a:lnTo>
                    <a:pt x="145" y="155"/>
                  </a:lnTo>
                  <a:lnTo>
                    <a:pt x="153" y="147"/>
                  </a:lnTo>
                  <a:lnTo>
                    <a:pt x="162" y="136"/>
                  </a:lnTo>
                  <a:lnTo>
                    <a:pt x="170" y="128"/>
                  </a:lnTo>
                  <a:lnTo>
                    <a:pt x="178" y="119"/>
                  </a:lnTo>
                  <a:lnTo>
                    <a:pt x="189" y="108"/>
                  </a:lnTo>
                  <a:lnTo>
                    <a:pt x="198" y="97"/>
                  </a:lnTo>
                  <a:lnTo>
                    <a:pt x="203" y="83"/>
                  </a:lnTo>
                  <a:lnTo>
                    <a:pt x="209" y="66"/>
                  </a:lnTo>
                  <a:lnTo>
                    <a:pt x="201" y="66"/>
                  </a:lnTo>
                  <a:lnTo>
                    <a:pt x="198" y="75"/>
                  </a:lnTo>
                  <a:lnTo>
                    <a:pt x="187" y="69"/>
                  </a:lnTo>
                  <a:lnTo>
                    <a:pt x="187" y="58"/>
                  </a:lnTo>
                  <a:lnTo>
                    <a:pt x="192" y="52"/>
                  </a:lnTo>
                  <a:lnTo>
                    <a:pt x="201" y="55"/>
                  </a:lnTo>
                  <a:lnTo>
                    <a:pt x="198" y="39"/>
                  </a:lnTo>
                  <a:lnTo>
                    <a:pt x="198" y="22"/>
                  </a:lnTo>
                  <a:lnTo>
                    <a:pt x="195" y="14"/>
                  </a:lnTo>
                  <a:lnTo>
                    <a:pt x="195" y="2"/>
                  </a:lnTo>
                  <a:lnTo>
                    <a:pt x="181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51" y="11"/>
                  </a:lnTo>
                  <a:lnTo>
                    <a:pt x="137" y="22"/>
                  </a:lnTo>
                  <a:lnTo>
                    <a:pt x="131" y="33"/>
                  </a:lnTo>
                  <a:lnTo>
                    <a:pt x="123" y="39"/>
                  </a:lnTo>
                  <a:lnTo>
                    <a:pt x="114" y="52"/>
                  </a:lnTo>
                  <a:lnTo>
                    <a:pt x="95" y="50"/>
                  </a:lnTo>
                  <a:lnTo>
                    <a:pt x="87" y="44"/>
                  </a:lnTo>
                  <a:lnTo>
                    <a:pt x="78" y="55"/>
                  </a:lnTo>
                  <a:lnTo>
                    <a:pt x="73" y="64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56" y="50"/>
                  </a:lnTo>
                  <a:lnTo>
                    <a:pt x="48" y="36"/>
                  </a:lnTo>
                  <a:lnTo>
                    <a:pt x="145" y="97"/>
                  </a:lnTo>
                  <a:lnTo>
                    <a:pt x="134" y="111"/>
                  </a:lnTo>
                  <a:lnTo>
                    <a:pt x="142" y="125"/>
                  </a:lnTo>
                  <a:lnTo>
                    <a:pt x="148" y="119"/>
                  </a:lnTo>
                  <a:lnTo>
                    <a:pt x="159" y="111"/>
                  </a:lnTo>
                  <a:lnTo>
                    <a:pt x="162" y="100"/>
                  </a:lnTo>
                  <a:lnTo>
                    <a:pt x="151" y="94"/>
                  </a:lnTo>
                  <a:lnTo>
                    <a:pt x="145" y="97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59" name="Freeform 231"/>
            <p:cNvSpPr>
              <a:spLocks/>
            </p:cNvSpPr>
            <p:nvPr/>
          </p:nvSpPr>
          <p:spPr bwMode="auto">
            <a:xfrm>
              <a:off x="2732" y="3154"/>
              <a:ext cx="276" cy="246"/>
            </a:xfrm>
            <a:custGeom>
              <a:avLst/>
              <a:gdLst/>
              <a:ahLst/>
              <a:cxnLst>
                <a:cxn ang="0">
                  <a:pos x="48" y="36"/>
                </a:cxn>
                <a:cxn ang="0">
                  <a:pos x="48" y="50"/>
                </a:cxn>
                <a:cxn ang="0">
                  <a:pos x="45" y="64"/>
                </a:cxn>
                <a:cxn ang="0">
                  <a:pos x="45" y="78"/>
                </a:cxn>
                <a:cxn ang="0">
                  <a:pos x="42" y="91"/>
                </a:cxn>
                <a:cxn ang="0">
                  <a:pos x="31" y="97"/>
                </a:cxn>
                <a:cxn ang="0">
                  <a:pos x="12" y="94"/>
                </a:cxn>
                <a:cxn ang="0">
                  <a:pos x="9" y="86"/>
                </a:cxn>
                <a:cxn ang="0">
                  <a:pos x="0" y="94"/>
                </a:cxn>
                <a:cxn ang="0">
                  <a:pos x="6" y="108"/>
                </a:cxn>
                <a:cxn ang="0">
                  <a:pos x="12" y="122"/>
                </a:cxn>
                <a:cxn ang="0">
                  <a:pos x="17" y="136"/>
                </a:cxn>
                <a:cxn ang="0">
                  <a:pos x="23" y="150"/>
                </a:cxn>
                <a:cxn ang="0">
                  <a:pos x="17" y="155"/>
                </a:cxn>
                <a:cxn ang="0">
                  <a:pos x="17" y="161"/>
                </a:cxn>
                <a:cxn ang="0">
                  <a:pos x="23" y="178"/>
                </a:cxn>
                <a:cxn ang="0">
                  <a:pos x="25" y="178"/>
                </a:cxn>
                <a:cxn ang="0">
                  <a:pos x="31" y="180"/>
                </a:cxn>
                <a:cxn ang="0">
                  <a:pos x="39" y="186"/>
                </a:cxn>
                <a:cxn ang="0">
                  <a:pos x="53" y="180"/>
                </a:cxn>
                <a:cxn ang="0">
                  <a:pos x="67" y="178"/>
                </a:cxn>
                <a:cxn ang="0">
                  <a:pos x="81" y="175"/>
                </a:cxn>
                <a:cxn ang="0">
                  <a:pos x="92" y="175"/>
                </a:cxn>
                <a:cxn ang="0">
                  <a:pos x="112" y="172"/>
                </a:cxn>
                <a:cxn ang="0">
                  <a:pos x="120" y="169"/>
                </a:cxn>
                <a:cxn ang="0">
                  <a:pos x="131" y="164"/>
                </a:cxn>
                <a:cxn ang="0">
                  <a:pos x="145" y="155"/>
                </a:cxn>
                <a:cxn ang="0">
                  <a:pos x="153" y="147"/>
                </a:cxn>
                <a:cxn ang="0">
                  <a:pos x="162" y="136"/>
                </a:cxn>
                <a:cxn ang="0">
                  <a:pos x="170" y="128"/>
                </a:cxn>
                <a:cxn ang="0">
                  <a:pos x="178" y="119"/>
                </a:cxn>
                <a:cxn ang="0">
                  <a:pos x="189" y="108"/>
                </a:cxn>
                <a:cxn ang="0">
                  <a:pos x="198" y="97"/>
                </a:cxn>
                <a:cxn ang="0">
                  <a:pos x="203" y="83"/>
                </a:cxn>
                <a:cxn ang="0">
                  <a:pos x="209" y="66"/>
                </a:cxn>
                <a:cxn ang="0">
                  <a:pos x="201" y="66"/>
                </a:cxn>
                <a:cxn ang="0">
                  <a:pos x="198" y="75"/>
                </a:cxn>
                <a:cxn ang="0">
                  <a:pos x="187" y="69"/>
                </a:cxn>
                <a:cxn ang="0">
                  <a:pos x="187" y="58"/>
                </a:cxn>
                <a:cxn ang="0">
                  <a:pos x="192" y="52"/>
                </a:cxn>
                <a:cxn ang="0">
                  <a:pos x="201" y="55"/>
                </a:cxn>
                <a:cxn ang="0">
                  <a:pos x="198" y="39"/>
                </a:cxn>
                <a:cxn ang="0">
                  <a:pos x="198" y="22"/>
                </a:cxn>
                <a:cxn ang="0">
                  <a:pos x="195" y="14"/>
                </a:cxn>
                <a:cxn ang="0">
                  <a:pos x="195" y="2"/>
                </a:cxn>
                <a:cxn ang="0">
                  <a:pos x="181" y="0"/>
                </a:cxn>
                <a:cxn ang="0">
                  <a:pos x="170" y="0"/>
                </a:cxn>
                <a:cxn ang="0">
                  <a:pos x="167" y="0"/>
                </a:cxn>
                <a:cxn ang="0">
                  <a:pos x="151" y="11"/>
                </a:cxn>
                <a:cxn ang="0">
                  <a:pos x="137" y="22"/>
                </a:cxn>
                <a:cxn ang="0">
                  <a:pos x="131" y="33"/>
                </a:cxn>
                <a:cxn ang="0">
                  <a:pos x="123" y="39"/>
                </a:cxn>
                <a:cxn ang="0">
                  <a:pos x="114" y="52"/>
                </a:cxn>
                <a:cxn ang="0">
                  <a:pos x="95" y="50"/>
                </a:cxn>
                <a:cxn ang="0">
                  <a:pos x="87" y="44"/>
                </a:cxn>
                <a:cxn ang="0">
                  <a:pos x="78" y="55"/>
                </a:cxn>
                <a:cxn ang="0">
                  <a:pos x="73" y="64"/>
                </a:cxn>
                <a:cxn ang="0">
                  <a:pos x="59" y="66"/>
                </a:cxn>
                <a:cxn ang="0">
                  <a:pos x="53" y="66"/>
                </a:cxn>
                <a:cxn ang="0">
                  <a:pos x="56" y="50"/>
                </a:cxn>
                <a:cxn ang="0">
                  <a:pos x="48" y="36"/>
                </a:cxn>
              </a:cxnLst>
              <a:rect l="0" t="0" r="r" b="b"/>
              <a:pathLst>
                <a:path w="209" h="186">
                  <a:moveTo>
                    <a:pt x="48" y="36"/>
                  </a:moveTo>
                  <a:lnTo>
                    <a:pt x="48" y="50"/>
                  </a:lnTo>
                  <a:lnTo>
                    <a:pt x="45" y="64"/>
                  </a:lnTo>
                  <a:lnTo>
                    <a:pt x="45" y="78"/>
                  </a:lnTo>
                  <a:lnTo>
                    <a:pt x="42" y="91"/>
                  </a:lnTo>
                  <a:lnTo>
                    <a:pt x="31" y="97"/>
                  </a:lnTo>
                  <a:lnTo>
                    <a:pt x="12" y="94"/>
                  </a:lnTo>
                  <a:lnTo>
                    <a:pt x="9" y="86"/>
                  </a:lnTo>
                  <a:lnTo>
                    <a:pt x="0" y="94"/>
                  </a:lnTo>
                  <a:lnTo>
                    <a:pt x="6" y="108"/>
                  </a:lnTo>
                  <a:lnTo>
                    <a:pt x="12" y="122"/>
                  </a:lnTo>
                  <a:lnTo>
                    <a:pt x="17" y="136"/>
                  </a:lnTo>
                  <a:lnTo>
                    <a:pt x="23" y="150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3" y="178"/>
                  </a:lnTo>
                  <a:lnTo>
                    <a:pt x="25" y="178"/>
                  </a:lnTo>
                  <a:lnTo>
                    <a:pt x="31" y="180"/>
                  </a:lnTo>
                  <a:lnTo>
                    <a:pt x="39" y="186"/>
                  </a:lnTo>
                  <a:lnTo>
                    <a:pt x="53" y="180"/>
                  </a:lnTo>
                  <a:lnTo>
                    <a:pt x="67" y="178"/>
                  </a:lnTo>
                  <a:lnTo>
                    <a:pt x="81" y="175"/>
                  </a:lnTo>
                  <a:lnTo>
                    <a:pt x="92" y="175"/>
                  </a:lnTo>
                  <a:lnTo>
                    <a:pt x="112" y="172"/>
                  </a:lnTo>
                  <a:lnTo>
                    <a:pt x="120" y="169"/>
                  </a:lnTo>
                  <a:lnTo>
                    <a:pt x="131" y="164"/>
                  </a:lnTo>
                  <a:lnTo>
                    <a:pt x="145" y="155"/>
                  </a:lnTo>
                  <a:lnTo>
                    <a:pt x="153" y="147"/>
                  </a:lnTo>
                  <a:lnTo>
                    <a:pt x="162" y="136"/>
                  </a:lnTo>
                  <a:lnTo>
                    <a:pt x="170" y="128"/>
                  </a:lnTo>
                  <a:lnTo>
                    <a:pt x="178" y="119"/>
                  </a:lnTo>
                  <a:lnTo>
                    <a:pt x="189" y="108"/>
                  </a:lnTo>
                  <a:lnTo>
                    <a:pt x="198" y="97"/>
                  </a:lnTo>
                  <a:lnTo>
                    <a:pt x="203" y="83"/>
                  </a:lnTo>
                  <a:lnTo>
                    <a:pt x="209" y="66"/>
                  </a:lnTo>
                  <a:lnTo>
                    <a:pt x="201" y="66"/>
                  </a:lnTo>
                  <a:lnTo>
                    <a:pt x="198" y="75"/>
                  </a:lnTo>
                  <a:lnTo>
                    <a:pt x="187" y="69"/>
                  </a:lnTo>
                  <a:lnTo>
                    <a:pt x="187" y="58"/>
                  </a:lnTo>
                  <a:lnTo>
                    <a:pt x="192" y="52"/>
                  </a:lnTo>
                  <a:lnTo>
                    <a:pt x="201" y="55"/>
                  </a:lnTo>
                  <a:lnTo>
                    <a:pt x="198" y="39"/>
                  </a:lnTo>
                  <a:lnTo>
                    <a:pt x="198" y="22"/>
                  </a:lnTo>
                  <a:lnTo>
                    <a:pt x="195" y="14"/>
                  </a:lnTo>
                  <a:lnTo>
                    <a:pt x="195" y="2"/>
                  </a:lnTo>
                  <a:lnTo>
                    <a:pt x="181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51" y="11"/>
                  </a:lnTo>
                  <a:lnTo>
                    <a:pt x="137" y="22"/>
                  </a:lnTo>
                  <a:lnTo>
                    <a:pt x="131" y="33"/>
                  </a:lnTo>
                  <a:lnTo>
                    <a:pt x="123" y="39"/>
                  </a:lnTo>
                  <a:lnTo>
                    <a:pt x="114" y="52"/>
                  </a:lnTo>
                  <a:lnTo>
                    <a:pt x="95" y="50"/>
                  </a:lnTo>
                  <a:lnTo>
                    <a:pt x="87" y="44"/>
                  </a:lnTo>
                  <a:lnTo>
                    <a:pt x="78" y="55"/>
                  </a:lnTo>
                  <a:lnTo>
                    <a:pt x="73" y="64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56" y="50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0" name="Freeform 232"/>
            <p:cNvSpPr>
              <a:spLocks/>
            </p:cNvSpPr>
            <p:nvPr/>
          </p:nvSpPr>
          <p:spPr bwMode="auto">
            <a:xfrm>
              <a:off x="2909" y="3278"/>
              <a:ext cx="36" cy="41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0" y="17"/>
                </a:cxn>
                <a:cxn ang="0">
                  <a:pos x="8" y="31"/>
                </a:cxn>
                <a:cxn ang="0">
                  <a:pos x="14" y="25"/>
                </a:cxn>
                <a:cxn ang="0">
                  <a:pos x="25" y="17"/>
                </a:cxn>
                <a:cxn ang="0">
                  <a:pos x="28" y="6"/>
                </a:cxn>
                <a:cxn ang="0">
                  <a:pos x="17" y="0"/>
                </a:cxn>
                <a:cxn ang="0">
                  <a:pos x="11" y="3"/>
                </a:cxn>
              </a:cxnLst>
              <a:rect l="0" t="0" r="r" b="b"/>
              <a:pathLst>
                <a:path w="28" h="31">
                  <a:moveTo>
                    <a:pt x="11" y="3"/>
                  </a:moveTo>
                  <a:lnTo>
                    <a:pt x="0" y="17"/>
                  </a:lnTo>
                  <a:lnTo>
                    <a:pt x="8" y="31"/>
                  </a:lnTo>
                  <a:lnTo>
                    <a:pt x="14" y="25"/>
                  </a:lnTo>
                  <a:lnTo>
                    <a:pt x="25" y="17"/>
                  </a:lnTo>
                  <a:lnTo>
                    <a:pt x="28" y="6"/>
                  </a:lnTo>
                  <a:lnTo>
                    <a:pt x="17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1" name="Freeform 233"/>
            <p:cNvSpPr>
              <a:spLocks/>
            </p:cNvSpPr>
            <p:nvPr/>
          </p:nvSpPr>
          <p:spPr bwMode="auto">
            <a:xfrm>
              <a:off x="2703" y="3158"/>
              <a:ext cx="5" cy="17"/>
            </a:xfrm>
            <a:custGeom>
              <a:avLst/>
              <a:gdLst/>
              <a:ahLst/>
              <a:cxnLst>
                <a:cxn ang="0">
                  <a:pos x="3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" y="9"/>
                </a:cxn>
              </a:cxnLst>
              <a:rect l="0" t="0" r="r" b="b"/>
              <a:pathLst>
                <a:path w="3" h="9">
                  <a:moveTo>
                    <a:pt x="3" y="9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3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2" name="Freeform 234"/>
            <p:cNvSpPr>
              <a:spLocks/>
            </p:cNvSpPr>
            <p:nvPr/>
          </p:nvSpPr>
          <p:spPr bwMode="auto">
            <a:xfrm>
              <a:off x="2979" y="3223"/>
              <a:ext cx="18" cy="3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6"/>
                </a:cxn>
                <a:cxn ang="0">
                  <a:pos x="0" y="17"/>
                </a:cxn>
                <a:cxn ang="0">
                  <a:pos x="11" y="23"/>
                </a:cxn>
                <a:cxn ang="0">
                  <a:pos x="14" y="14"/>
                </a:cxn>
                <a:cxn ang="0">
                  <a:pos x="14" y="3"/>
                </a:cxn>
                <a:cxn ang="0">
                  <a:pos x="5" y="0"/>
                </a:cxn>
              </a:cxnLst>
              <a:rect l="0" t="0" r="r" b="b"/>
              <a:pathLst>
                <a:path w="14" h="23">
                  <a:moveTo>
                    <a:pt x="5" y="0"/>
                  </a:moveTo>
                  <a:lnTo>
                    <a:pt x="0" y="6"/>
                  </a:lnTo>
                  <a:lnTo>
                    <a:pt x="0" y="17"/>
                  </a:lnTo>
                  <a:lnTo>
                    <a:pt x="11" y="23"/>
                  </a:lnTo>
                  <a:lnTo>
                    <a:pt x="14" y="14"/>
                  </a:lnTo>
                  <a:lnTo>
                    <a:pt x="14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3" name="Freeform 235"/>
            <p:cNvSpPr>
              <a:spLocks/>
            </p:cNvSpPr>
            <p:nvPr/>
          </p:nvSpPr>
          <p:spPr bwMode="auto">
            <a:xfrm>
              <a:off x="2660" y="2832"/>
              <a:ext cx="212" cy="238"/>
            </a:xfrm>
            <a:custGeom>
              <a:avLst/>
              <a:gdLst/>
              <a:ahLst/>
              <a:cxnLst>
                <a:cxn ang="0">
                  <a:pos x="158" y="106"/>
                </a:cxn>
                <a:cxn ang="0">
                  <a:pos x="147" y="106"/>
                </a:cxn>
                <a:cxn ang="0">
                  <a:pos x="133" y="106"/>
                </a:cxn>
                <a:cxn ang="0">
                  <a:pos x="133" y="120"/>
                </a:cxn>
                <a:cxn ang="0">
                  <a:pos x="133" y="131"/>
                </a:cxn>
                <a:cxn ang="0">
                  <a:pos x="133" y="142"/>
                </a:cxn>
                <a:cxn ang="0">
                  <a:pos x="133" y="153"/>
                </a:cxn>
                <a:cxn ang="0">
                  <a:pos x="142" y="164"/>
                </a:cxn>
                <a:cxn ang="0">
                  <a:pos x="150" y="175"/>
                </a:cxn>
                <a:cxn ang="0">
                  <a:pos x="130" y="178"/>
                </a:cxn>
                <a:cxn ang="0">
                  <a:pos x="111" y="181"/>
                </a:cxn>
                <a:cxn ang="0">
                  <a:pos x="100" y="178"/>
                </a:cxn>
                <a:cxn ang="0">
                  <a:pos x="86" y="175"/>
                </a:cxn>
                <a:cxn ang="0">
                  <a:pos x="86" y="172"/>
                </a:cxn>
                <a:cxn ang="0">
                  <a:pos x="69" y="172"/>
                </a:cxn>
                <a:cxn ang="0">
                  <a:pos x="55" y="172"/>
                </a:cxn>
                <a:cxn ang="0">
                  <a:pos x="39" y="170"/>
                </a:cxn>
                <a:cxn ang="0">
                  <a:pos x="25" y="170"/>
                </a:cxn>
                <a:cxn ang="0">
                  <a:pos x="17" y="167"/>
                </a:cxn>
                <a:cxn ang="0">
                  <a:pos x="0" y="170"/>
                </a:cxn>
                <a:cxn ang="0">
                  <a:pos x="0" y="159"/>
                </a:cxn>
                <a:cxn ang="0">
                  <a:pos x="3" y="147"/>
                </a:cxn>
                <a:cxn ang="0">
                  <a:pos x="8" y="128"/>
                </a:cxn>
                <a:cxn ang="0">
                  <a:pos x="14" y="109"/>
                </a:cxn>
                <a:cxn ang="0">
                  <a:pos x="19" y="100"/>
                </a:cxn>
                <a:cxn ang="0">
                  <a:pos x="28" y="89"/>
                </a:cxn>
                <a:cxn ang="0">
                  <a:pos x="25" y="70"/>
                </a:cxn>
                <a:cxn ang="0">
                  <a:pos x="22" y="59"/>
                </a:cxn>
                <a:cxn ang="0">
                  <a:pos x="17" y="47"/>
                </a:cxn>
                <a:cxn ang="0">
                  <a:pos x="22" y="39"/>
                </a:cxn>
                <a:cxn ang="0">
                  <a:pos x="17" y="22"/>
                </a:cxn>
                <a:cxn ang="0">
                  <a:pos x="8" y="6"/>
                </a:cxn>
                <a:cxn ang="0">
                  <a:pos x="19" y="0"/>
                </a:cxn>
                <a:cxn ang="0">
                  <a:pos x="30" y="3"/>
                </a:cxn>
                <a:cxn ang="0">
                  <a:pos x="42" y="3"/>
                </a:cxn>
                <a:cxn ang="0">
                  <a:pos x="53" y="3"/>
                </a:cxn>
                <a:cxn ang="0">
                  <a:pos x="64" y="3"/>
                </a:cxn>
                <a:cxn ang="0">
                  <a:pos x="69" y="17"/>
                </a:cxn>
                <a:cxn ang="0">
                  <a:pos x="75" y="31"/>
                </a:cxn>
                <a:cxn ang="0">
                  <a:pos x="83" y="33"/>
                </a:cxn>
                <a:cxn ang="0">
                  <a:pos x="100" y="31"/>
                </a:cxn>
                <a:cxn ang="0">
                  <a:pos x="103" y="17"/>
                </a:cxn>
                <a:cxn ang="0">
                  <a:pos x="117" y="20"/>
                </a:cxn>
                <a:cxn ang="0">
                  <a:pos x="117" y="22"/>
                </a:cxn>
                <a:cxn ang="0">
                  <a:pos x="133" y="25"/>
                </a:cxn>
                <a:cxn ang="0">
                  <a:pos x="133" y="42"/>
                </a:cxn>
                <a:cxn ang="0">
                  <a:pos x="133" y="59"/>
                </a:cxn>
                <a:cxn ang="0">
                  <a:pos x="139" y="75"/>
                </a:cxn>
                <a:cxn ang="0">
                  <a:pos x="139" y="81"/>
                </a:cxn>
                <a:cxn ang="0">
                  <a:pos x="150" y="78"/>
                </a:cxn>
                <a:cxn ang="0">
                  <a:pos x="161" y="75"/>
                </a:cxn>
                <a:cxn ang="0">
                  <a:pos x="161" y="92"/>
                </a:cxn>
                <a:cxn ang="0">
                  <a:pos x="158" y="106"/>
                </a:cxn>
              </a:cxnLst>
              <a:rect l="0" t="0" r="r" b="b"/>
              <a:pathLst>
                <a:path w="161" h="181">
                  <a:moveTo>
                    <a:pt x="158" y="106"/>
                  </a:moveTo>
                  <a:lnTo>
                    <a:pt x="147" y="106"/>
                  </a:lnTo>
                  <a:lnTo>
                    <a:pt x="133" y="106"/>
                  </a:lnTo>
                  <a:lnTo>
                    <a:pt x="133" y="120"/>
                  </a:lnTo>
                  <a:lnTo>
                    <a:pt x="133" y="131"/>
                  </a:lnTo>
                  <a:lnTo>
                    <a:pt x="133" y="142"/>
                  </a:lnTo>
                  <a:lnTo>
                    <a:pt x="133" y="153"/>
                  </a:lnTo>
                  <a:lnTo>
                    <a:pt x="142" y="164"/>
                  </a:lnTo>
                  <a:lnTo>
                    <a:pt x="150" y="175"/>
                  </a:lnTo>
                  <a:lnTo>
                    <a:pt x="130" y="178"/>
                  </a:lnTo>
                  <a:lnTo>
                    <a:pt x="111" y="181"/>
                  </a:lnTo>
                  <a:lnTo>
                    <a:pt x="100" y="178"/>
                  </a:lnTo>
                  <a:lnTo>
                    <a:pt x="86" y="175"/>
                  </a:lnTo>
                  <a:lnTo>
                    <a:pt x="86" y="172"/>
                  </a:lnTo>
                  <a:lnTo>
                    <a:pt x="69" y="172"/>
                  </a:lnTo>
                  <a:lnTo>
                    <a:pt x="55" y="172"/>
                  </a:lnTo>
                  <a:lnTo>
                    <a:pt x="39" y="170"/>
                  </a:lnTo>
                  <a:lnTo>
                    <a:pt x="25" y="170"/>
                  </a:lnTo>
                  <a:lnTo>
                    <a:pt x="17" y="167"/>
                  </a:lnTo>
                  <a:lnTo>
                    <a:pt x="0" y="170"/>
                  </a:lnTo>
                  <a:lnTo>
                    <a:pt x="0" y="159"/>
                  </a:lnTo>
                  <a:lnTo>
                    <a:pt x="3" y="147"/>
                  </a:lnTo>
                  <a:lnTo>
                    <a:pt x="8" y="128"/>
                  </a:lnTo>
                  <a:lnTo>
                    <a:pt x="14" y="109"/>
                  </a:lnTo>
                  <a:lnTo>
                    <a:pt x="19" y="100"/>
                  </a:lnTo>
                  <a:lnTo>
                    <a:pt x="28" y="89"/>
                  </a:lnTo>
                  <a:lnTo>
                    <a:pt x="25" y="70"/>
                  </a:lnTo>
                  <a:lnTo>
                    <a:pt x="22" y="59"/>
                  </a:lnTo>
                  <a:lnTo>
                    <a:pt x="17" y="47"/>
                  </a:lnTo>
                  <a:lnTo>
                    <a:pt x="22" y="39"/>
                  </a:lnTo>
                  <a:lnTo>
                    <a:pt x="17" y="22"/>
                  </a:lnTo>
                  <a:lnTo>
                    <a:pt x="8" y="6"/>
                  </a:lnTo>
                  <a:lnTo>
                    <a:pt x="19" y="0"/>
                  </a:lnTo>
                  <a:lnTo>
                    <a:pt x="30" y="3"/>
                  </a:lnTo>
                  <a:lnTo>
                    <a:pt x="42" y="3"/>
                  </a:lnTo>
                  <a:lnTo>
                    <a:pt x="53" y="3"/>
                  </a:lnTo>
                  <a:lnTo>
                    <a:pt x="64" y="3"/>
                  </a:lnTo>
                  <a:lnTo>
                    <a:pt x="69" y="17"/>
                  </a:lnTo>
                  <a:lnTo>
                    <a:pt x="75" y="31"/>
                  </a:lnTo>
                  <a:lnTo>
                    <a:pt x="83" y="33"/>
                  </a:lnTo>
                  <a:lnTo>
                    <a:pt x="100" y="31"/>
                  </a:lnTo>
                  <a:lnTo>
                    <a:pt x="103" y="17"/>
                  </a:lnTo>
                  <a:lnTo>
                    <a:pt x="117" y="20"/>
                  </a:lnTo>
                  <a:lnTo>
                    <a:pt x="117" y="22"/>
                  </a:lnTo>
                  <a:lnTo>
                    <a:pt x="133" y="25"/>
                  </a:lnTo>
                  <a:lnTo>
                    <a:pt x="133" y="42"/>
                  </a:lnTo>
                  <a:lnTo>
                    <a:pt x="133" y="59"/>
                  </a:lnTo>
                  <a:lnTo>
                    <a:pt x="139" y="75"/>
                  </a:lnTo>
                  <a:lnTo>
                    <a:pt x="139" y="81"/>
                  </a:lnTo>
                  <a:lnTo>
                    <a:pt x="150" y="78"/>
                  </a:lnTo>
                  <a:lnTo>
                    <a:pt x="161" y="75"/>
                  </a:lnTo>
                  <a:lnTo>
                    <a:pt x="161" y="92"/>
                  </a:lnTo>
                  <a:lnTo>
                    <a:pt x="158" y="10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4" name="Freeform 236"/>
            <p:cNvSpPr>
              <a:spLocks/>
            </p:cNvSpPr>
            <p:nvPr/>
          </p:nvSpPr>
          <p:spPr bwMode="auto">
            <a:xfrm>
              <a:off x="2667" y="2808"/>
              <a:ext cx="18" cy="24"/>
            </a:xfrm>
            <a:custGeom>
              <a:avLst/>
              <a:gdLst/>
              <a:ahLst/>
              <a:cxnLst>
                <a:cxn ang="0">
                  <a:pos x="3" y="19"/>
                </a:cxn>
                <a:cxn ang="0">
                  <a:pos x="0" y="8"/>
                </a:cxn>
                <a:cxn ang="0">
                  <a:pos x="9" y="0"/>
                </a:cxn>
                <a:cxn ang="0">
                  <a:pos x="14" y="2"/>
                </a:cxn>
                <a:cxn ang="0">
                  <a:pos x="9" y="5"/>
                </a:cxn>
                <a:cxn ang="0">
                  <a:pos x="6" y="19"/>
                </a:cxn>
                <a:cxn ang="0">
                  <a:pos x="3" y="19"/>
                </a:cxn>
              </a:cxnLst>
              <a:rect l="0" t="0" r="r" b="b"/>
              <a:pathLst>
                <a:path w="14" h="19">
                  <a:moveTo>
                    <a:pt x="3" y="19"/>
                  </a:moveTo>
                  <a:lnTo>
                    <a:pt x="0" y="8"/>
                  </a:lnTo>
                  <a:lnTo>
                    <a:pt x="9" y="0"/>
                  </a:lnTo>
                  <a:lnTo>
                    <a:pt x="14" y="2"/>
                  </a:lnTo>
                  <a:lnTo>
                    <a:pt x="9" y="5"/>
                  </a:lnTo>
                  <a:lnTo>
                    <a:pt x="6" y="1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5" name="Freeform 237"/>
            <p:cNvSpPr>
              <a:spLocks/>
            </p:cNvSpPr>
            <p:nvPr/>
          </p:nvSpPr>
          <p:spPr bwMode="auto">
            <a:xfrm>
              <a:off x="1190" y="2616"/>
              <a:ext cx="671" cy="761"/>
            </a:xfrm>
            <a:custGeom>
              <a:avLst/>
              <a:gdLst/>
              <a:ahLst/>
              <a:cxnLst>
                <a:cxn ang="0">
                  <a:pos x="383" y="114"/>
                </a:cxn>
                <a:cxn ang="0">
                  <a:pos x="378" y="100"/>
                </a:cxn>
                <a:cxn ang="0">
                  <a:pos x="361" y="95"/>
                </a:cxn>
                <a:cxn ang="0">
                  <a:pos x="344" y="89"/>
                </a:cxn>
                <a:cxn ang="0">
                  <a:pos x="317" y="117"/>
                </a:cxn>
                <a:cxn ang="0">
                  <a:pos x="303" y="106"/>
                </a:cxn>
                <a:cxn ang="0">
                  <a:pos x="278" y="100"/>
                </a:cxn>
                <a:cxn ang="0">
                  <a:pos x="311" y="59"/>
                </a:cxn>
                <a:cxn ang="0">
                  <a:pos x="297" y="20"/>
                </a:cxn>
                <a:cxn ang="0">
                  <a:pos x="289" y="17"/>
                </a:cxn>
                <a:cxn ang="0">
                  <a:pos x="250" y="45"/>
                </a:cxn>
                <a:cxn ang="0">
                  <a:pos x="225" y="50"/>
                </a:cxn>
                <a:cxn ang="0">
                  <a:pos x="183" y="47"/>
                </a:cxn>
                <a:cxn ang="0">
                  <a:pos x="178" y="0"/>
                </a:cxn>
                <a:cxn ang="0">
                  <a:pos x="147" y="17"/>
                </a:cxn>
                <a:cxn ang="0">
                  <a:pos x="122" y="22"/>
                </a:cxn>
                <a:cxn ang="0">
                  <a:pos x="122" y="56"/>
                </a:cxn>
                <a:cxn ang="0">
                  <a:pos x="86" y="59"/>
                </a:cxn>
                <a:cxn ang="0">
                  <a:pos x="72" y="53"/>
                </a:cxn>
                <a:cxn ang="0">
                  <a:pos x="58" y="64"/>
                </a:cxn>
                <a:cxn ang="0">
                  <a:pos x="55" y="100"/>
                </a:cxn>
                <a:cxn ang="0">
                  <a:pos x="33" y="142"/>
                </a:cxn>
                <a:cxn ang="0">
                  <a:pos x="5" y="175"/>
                </a:cxn>
                <a:cxn ang="0">
                  <a:pos x="11" y="217"/>
                </a:cxn>
                <a:cxn ang="0">
                  <a:pos x="44" y="220"/>
                </a:cxn>
                <a:cxn ang="0">
                  <a:pos x="75" y="242"/>
                </a:cxn>
                <a:cxn ang="0">
                  <a:pos x="114" y="225"/>
                </a:cxn>
                <a:cxn ang="0">
                  <a:pos x="136" y="264"/>
                </a:cxn>
                <a:cxn ang="0">
                  <a:pos x="180" y="286"/>
                </a:cxn>
                <a:cxn ang="0">
                  <a:pos x="186" y="320"/>
                </a:cxn>
                <a:cxn ang="0">
                  <a:pos x="219" y="342"/>
                </a:cxn>
                <a:cxn ang="0">
                  <a:pos x="219" y="375"/>
                </a:cxn>
                <a:cxn ang="0">
                  <a:pos x="242" y="409"/>
                </a:cxn>
                <a:cxn ang="0">
                  <a:pos x="264" y="434"/>
                </a:cxn>
                <a:cxn ang="0">
                  <a:pos x="278" y="459"/>
                </a:cxn>
                <a:cxn ang="0">
                  <a:pos x="261" y="500"/>
                </a:cxn>
                <a:cxn ang="0">
                  <a:pos x="242" y="528"/>
                </a:cxn>
                <a:cxn ang="0">
                  <a:pos x="275" y="542"/>
                </a:cxn>
                <a:cxn ang="0">
                  <a:pos x="303" y="578"/>
                </a:cxn>
                <a:cxn ang="0">
                  <a:pos x="317" y="542"/>
                </a:cxn>
                <a:cxn ang="0">
                  <a:pos x="328" y="528"/>
                </a:cxn>
                <a:cxn ang="0">
                  <a:pos x="317" y="553"/>
                </a:cxn>
                <a:cxn ang="0">
                  <a:pos x="344" y="506"/>
                </a:cxn>
                <a:cxn ang="0">
                  <a:pos x="350" y="475"/>
                </a:cxn>
                <a:cxn ang="0">
                  <a:pos x="353" y="456"/>
                </a:cxn>
                <a:cxn ang="0">
                  <a:pos x="394" y="423"/>
                </a:cxn>
                <a:cxn ang="0">
                  <a:pos x="411" y="417"/>
                </a:cxn>
                <a:cxn ang="0">
                  <a:pos x="442" y="403"/>
                </a:cxn>
                <a:cxn ang="0">
                  <a:pos x="456" y="345"/>
                </a:cxn>
                <a:cxn ang="0">
                  <a:pos x="461" y="298"/>
                </a:cxn>
                <a:cxn ang="0">
                  <a:pos x="464" y="267"/>
                </a:cxn>
                <a:cxn ang="0">
                  <a:pos x="481" y="248"/>
                </a:cxn>
                <a:cxn ang="0">
                  <a:pos x="508" y="206"/>
                </a:cxn>
                <a:cxn ang="0">
                  <a:pos x="489" y="153"/>
                </a:cxn>
                <a:cxn ang="0">
                  <a:pos x="433" y="120"/>
                </a:cxn>
                <a:cxn ang="0">
                  <a:pos x="386" y="120"/>
                </a:cxn>
              </a:cxnLst>
              <a:rect l="0" t="0" r="r" b="b"/>
              <a:pathLst>
                <a:path w="511" h="578">
                  <a:moveTo>
                    <a:pt x="389" y="114"/>
                  </a:moveTo>
                  <a:lnTo>
                    <a:pt x="386" y="117"/>
                  </a:lnTo>
                  <a:lnTo>
                    <a:pt x="381" y="125"/>
                  </a:lnTo>
                  <a:lnTo>
                    <a:pt x="383" y="114"/>
                  </a:lnTo>
                  <a:lnTo>
                    <a:pt x="383" y="111"/>
                  </a:lnTo>
                  <a:lnTo>
                    <a:pt x="381" y="111"/>
                  </a:lnTo>
                  <a:lnTo>
                    <a:pt x="381" y="106"/>
                  </a:lnTo>
                  <a:lnTo>
                    <a:pt x="378" y="100"/>
                  </a:lnTo>
                  <a:lnTo>
                    <a:pt x="372" y="100"/>
                  </a:lnTo>
                  <a:lnTo>
                    <a:pt x="369" y="100"/>
                  </a:lnTo>
                  <a:lnTo>
                    <a:pt x="367" y="97"/>
                  </a:lnTo>
                  <a:lnTo>
                    <a:pt x="361" y="95"/>
                  </a:lnTo>
                  <a:lnTo>
                    <a:pt x="356" y="92"/>
                  </a:lnTo>
                  <a:lnTo>
                    <a:pt x="350" y="92"/>
                  </a:lnTo>
                  <a:lnTo>
                    <a:pt x="344" y="86"/>
                  </a:lnTo>
                  <a:lnTo>
                    <a:pt x="344" y="89"/>
                  </a:lnTo>
                  <a:lnTo>
                    <a:pt x="336" y="92"/>
                  </a:lnTo>
                  <a:lnTo>
                    <a:pt x="331" y="100"/>
                  </a:lnTo>
                  <a:lnTo>
                    <a:pt x="325" y="103"/>
                  </a:lnTo>
                  <a:lnTo>
                    <a:pt x="317" y="117"/>
                  </a:lnTo>
                  <a:lnTo>
                    <a:pt x="317" y="106"/>
                  </a:lnTo>
                  <a:lnTo>
                    <a:pt x="314" y="109"/>
                  </a:lnTo>
                  <a:lnTo>
                    <a:pt x="308" y="106"/>
                  </a:lnTo>
                  <a:lnTo>
                    <a:pt x="303" y="106"/>
                  </a:lnTo>
                  <a:lnTo>
                    <a:pt x="300" y="92"/>
                  </a:lnTo>
                  <a:lnTo>
                    <a:pt x="292" y="97"/>
                  </a:lnTo>
                  <a:lnTo>
                    <a:pt x="281" y="103"/>
                  </a:lnTo>
                  <a:lnTo>
                    <a:pt x="278" y="100"/>
                  </a:lnTo>
                  <a:lnTo>
                    <a:pt x="286" y="95"/>
                  </a:lnTo>
                  <a:lnTo>
                    <a:pt x="294" y="78"/>
                  </a:lnTo>
                  <a:lnTo>
                    <a:pt x="303" y="70"/>
                  </a:lnTo>
                  <a:lnTo>
                    <a:pt x="311" y="59"/>
                  </a:lnTo>
                  <a:lnTo>
                    <a:pt x="308" y="50"/>
                  </a:lnTo>
                  <a:lnTo>
                    <a:pt x="303" y="47"/>
                  </a:lnTo>
                  <a:lnTo>
                    <a:pt x="300" y="34"/>
                  </a:lnTo>
                  <a:lnTo>
                    <a:pt x="297" y="20"/>
                  </a:lnTo>
                  <a:lnTo>
                    <a:pt x="297" y="22"/>
                  </a:lnTo>
                  <a:lnTo>
                    <a:pt x="292" y="14"/>
                  </a:lnTo>
                  <a:lnTo>
                    <a:pt x="292" y="17"/>
                  </a:lnTo>
                  <a:lnTo>
                    <a:pt x="289" y="17"/>
                  </a:lnTo>
                  <a:lnTo>
                    <a:pt x="281" y="31"/>
                  </a:lnTo>
                  <a:lnTo>
                    <a:pt x="272" y="45"/>
                  </a:lnTo>
                  <a:lnTo>
                    <a:pt x="258" y="45"/>
                  </a:lnTo>
                  <a:lnTo>
                    <a:pt x="250" y="45"/>
                  </a:lnTo>
                  <a:lnTo>
                    <a:pt x="242" y="42"/>
                  </a:lnTo>
                  <a:lnTo>
                    <a:pt x="231" y="42"/>
                  </a:lnTo>
                  <a:lnTo>
                    <a:pt x="233" y="50"/>
                  </a:lnTo>
                  <a:lnTo>
                    <a:pt x="225" y="50"/>
                  </a:lnTo>
                  <a:lnTo>
                    <a:pt x="214" y="50"/>
                  </a:lnTo>
                  <a:lnTo>
                    <a:pt x="200" y="59"/>
                  </a:lnTo>
                  <a:lnTo>
                    <a:pt x="192" y="59"/>
                  </a:lnTo>
                  <a:lnTo>
                    <a:pt x="183" y="47"/>
                  </a:lnTo>
                  <a:lnTo>
                    <a:pt x="180" y="31"/>
                  </a:lnTo>
                  <a:lnTo>
                    <a:pt x="186" y="17"/>
                  </a:lnTo>
                  <a:lnTo>
                    <a:pt x="180" y="9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9" y="9"/>
                  </a:lnTo>
                  <a:lnTo>
                    <a:pt x="158" y="14"/>
                  </a:lnTo>
                  <a:lnTo>
                    <a:pt x="147" y="17"/>
                  </a:lnTo>
                  <a:lnTo>
                    <a:pt x="144" y="22"/>
                  </a:lnTo>
                  <a:lnTo>
                    <a:pt x="133" y="20"/>
                  </a:lnTo>
                  <a:lnTo>
                    <a:pt x="119" y="14"/>
                  </a:lnTo>
                  <a:lnTo>
                    <a:pt x="122" y="22"/>
                  </a:lnTo>
                  <a:lnTo>
                    <a:pt x="128" y="39"/>
                  </a:lnTo>
                  <a:lnTo>
                    <a:pt x="136" y="42"/>
                  </a:lnTo>
                  <a:lnTo>
                    <a:pt x="133" y="47"/>
                  </a:lnTo>
                  <a:lnTo>
                    <a:pt x="122" y="56"/>
                  </a:lnTo>
                  <a:lnTo>
                    <a:pt x="108" y="67"/>
                  </a:lnTo>
                  <a:lnTo>
                    <a:pt x="100" y="67"/>
                  </a:lnTo>
                  <a:lnTo>
                    <a:pt x="89" y="59"/>
                  </a:lnTo>
                  <a:lnTo>
                    <a:pt x="86" y="59"/>
                  </a:lnTo>
                  <a:lnTo>
                    <a:pt x="80" y="47"/>
                  </a:lnTo>
                  <a:lnTo>
                    <a:pt x="75" y="53"/>
                  </a:lnTo>
                  <a:lnTo>
                    <a:pt x="72" y="50"/>
                  </a:lnTo>
                  <a:lnTo>
                    <a:pt x="72" y="53"/>
                  </a:lnTo>
                  <a:lnTo>
                    <a:pt x="61" y="53"/>
                  </a:lnTo>
                  <a:lnTo>
                    <a:pt x="50" y="53"/>
                  </a:lnTo>
                  <a:lnTo>
                    <a:pt x="53" y="61"/>
                  </a:lnTo>
                  <a:lnTo>
                    <a:pt x="58" y="64"/>
                  </a:lnTo>
                  <a:lnTo>
                    <a:pt x="55" y="70"/>
                  </a:lnTo>
                  <a:lnTo>
                    <a:pt x="47" y="70"/>
                  </a:lnTo>
                  <a:lnTo>
                    <a:pt x="50" y="84"/>
                  </a:lnTo>
                  <a:lnTo>
                    <a:pt x="55" y="100"/>
                  </a:lnTo>
                  <a:lnTo>
                    <a:pt x="53" y="120"/>
                  </a:lnTo>
                  <a:lnTo>
                    <a:pt x="50" y="142"/>
                  </a:lnTo>
                  <a:lnTo>
                    <a:pt x="44" y="139"/>
                  </a:lnTo>
                  <a:lnTo>
                    <a:pt x="33" y="142"/>
                  </a:lnTo>
                  <a:lnTo>
                    <a:pt x="25" y="147"/>
                  </a:lnTo>
                  <a:lnTo>
                    <a:pt x="14" y="153"/>
                  </a:lnTo>
                  <a:lnTo>
                    <a:pt x="11" y="164"/>
                  </a:lnTo>
                  <a:lnTo>
                    <a:pt x="5" y="175"/>
                  </a:lnTo>
                  <a:lnTo>
                    <a:pt x="0" y="186"/>
                  </a:lnTo>
                  <a:lnTo>
                    <a:pt x="5" y="200"/>
                  </a:lnTo>
                  <a:lnTo>
                    <a:pt x="11" y="211"/>
                  </a:lnTo>
                  <a:lnTo>
                    <a:pt x="11" y="217"/>
                  </a:lnTo>
                  <a:lnTo>
                    <a:pt x="17" y="217"/>
                  </a:lnTo>
                  <a:lnTo>
                    <a:pt x="25" y="225"/>
                  </a:lnTo>
                  <a:lnTo>
                    <a:pt x="33" y="225"/>
                  </a:lnTo>
                  <a:lnTo>
                    <a:pt x="44" y="220"/>
                  </a:lnTo>
                  <a:lnTo>
                    <a:pt x="44" y="231"/>
                  </a:lnTo>
                  <a:lnTo>
                    <a:pt x="44" y="242"/>
                  </a:lnTo>
                  <a:lnTo>
                    <a:pt x="58" y="242"/>
                  </a:lnTo>
                  <a:lnTo>
                    <a:pt x="75" y="242"/>
                  </a:lnTo>
                  <a:lnTo>
                    <a:pt x="80" y="236"/>
                  </a:lnTo>
                  <a:lnTo>
                    <a:pt x="92" y="231"/>
                  </a:lnTo>
                  <a:lnTo>
                    <a:pt x="103" y="223"/>
                  </a:lnTo>
                  <a:lnTo>
                    <a:pt x="114" y="225"/>
                  </a:lnTo>
                  <a:lnTo>
                    <a:pt x="114" y="236"/>
                  </a:lnTo>
                  <a:lnTo>
                    <a:pt x="117" y="250"/>
                  </a:lnTo>
                  <a:lnTo>
                    <a:pt x="125" y="259"/>
                  </a:lnTo>
                  <a:lnTo>
                    <a:pt x="136" y="264"/>
                  </a:lnTo>
                  <a:lnTo>
                    <a:pt x="147" y="270"/>
                  </a:lnTo>
                  <a:lnTo>
                    <a:pt x="161" y="278"/>
                  </a:lnTo>
                  <a:lnTo>
                    <a:pt x="178" y="281"/>
                  </a:lnTo>
                  <a:lnTo>
                    <a:pt x="180" y="286"/>
                  </a:lnTo>
                  <a:lnTo>
                    <a:pt x="183" y="303"/>
                  </a:lnTo>
                  <a:lnTo>
                    <a:pt x="180" y="303"/>
                  </a:lnTo>
                  <a:lnTo>
                    <a:pt x="186" y="309"/>
                  </a:lnTo>
                  <a:lnTo>
                    <a:pt x="186" y="320"/>
                  </a:lnTo>
                  <a:lnTo>
                    <a:pt x="197" y="320"/>
                  </a:lnTo>
                  <a:lnTo>
                    <a:pt x="211" y="323"/>
                  </a:lnTo>
                  <a:lnTo>
                    <a:pt x="211" y="334"/>
                  </a:lnTo>
                  <a:lnTo>
                    <a:pt x="219" y="342"/>
                  </a:lnTo>
                  <a:lnTo>
                    <a:pt x="222" y="348"/>
                  </a:lnTo>
                  <a:lnTo>
                    <a:pt x="219" y="359"/>
                  </a:lnTo>
                  <a:lnTo>
                    <a:pt x="217" y="370"/>
                  </a:lnTo>
                  <a:lnTo>
                    <a:pt x="219" y="375"/>
                  </a:lnTo>
                  <a:lnTo>
                    <a:pt x="217" y="378"/>
                  </a:lnTo>
                  <a:lnTo>
                    <a:pt x="219" y="384"/>
                  </a:lnTo>
                  <a:lnTo>
                    <a:pt x="222" y="406"/>
                  </a:lnTo>
                  <a:lnTo>
                    <a:pt x="242" y="409"/>
                  </a:lnTo>
                  <a:lnTo>
                    <a:pt x="250" y="409"/>
                  </a:lnTo>
                  <a:lnTo>
                    <a:pt x="253" y="423"/>
                  </a:lnTo>
                  <a:lnTo>
                    <a:pt x="258" y="434"/>
                  </a:lnTo>
                  <a:lnTo>
                    <a:pt x="264" y="434"/>
                  </a:lnTo>
                  <a:lnTo>
                    <a:pt x="272" y="434"/>
                  </a:lnTo>
                  <a:lnTo>
                    <a:pt x="272" y="445"/>
                  </a:lnTo>
                  <a:lnTo>
                    <a:pt x="269" y="459"/>
                  </a:lnTo>
                  <a:lnTo>
                    <a:pt x="278" y="459"/>
                  </a:lnTo>
                  <a:lnTo>
                    <a:pt x="283" y="478"/>
                  </a:lnTo>
                  <a:lnTo>
                    <a:pt x="278" y="484"/>
                  </a:lnTo>
                  <a:lnTo>
                    <a:pt x="269" y="492"/>
                  </a:lnTo>
                  <a:lnTo>
                    <a:pt x="261" y="500"/>
                  </a:lnTo>
                  <a:lnTo>
                    <a:pt x="256" y="509"/>
                  </a:lnTo>
                  <a:lnTo>
                    <a:pt x="247" y="517"/>
                  </a:lnTo>
                  <a:lnTo>
                    <a:pt x="242" y="525"/>
                  </a:lnTo>
                  <a:lnTo>
                    <a:pt x="242" y="528"/>
                  </a:lnTo>
                  <a:lnTo>
                    <a:pt x="247" y="525"/>
                  </a:lnTo>
                  <a:lnTo>
                    <a:pt x="264" y="537"/>
                  </a:lnTo>
                  <a:lnTo>
                    <a:pt x="267" y="537"/>
                  </a:lnTo>
                  <a:lnTo>
                    <a:pt x="275" y="542"/>
                  </a:lnTo>
                  <a:lnTo>
                    <a:pt x="289" y="553"/>
                  </a:lnTo>
                  <a:lnTo>
                    <a:pt x="303" y="562"/>
                  </a:lnTo>
                  <a:lnTo>
                    <a:pt x="300" y="570"/>
                  </a:lnTo>
                  <a:lnTo>
                    <a:pt x="303" y="578"/>
                  </a:lnTo>
                  <a:lnTo>
                    <a:pt x="308" y="570"/>
                  </a:lnTo>
                  <a:lnTo>
                    <a:pt x="314" y="562"/>
                  </a:lnTo>
                  <a:lnTo>
                    <a:pt x="314" y="550"/>
                  </a:lnTo>
                  <a:lnTo>
                    <a:pt x="317" y="542"/>
                  </a:lnTo>
                  <a:lnTo>
                    <a:pt x="322" y="537"/>
                  </a:lnTo>
                  <a:lnTo>
                    <a:pt x="322" y="528"/>
                  </a:lnTo>
                  <a:lnTo>
                    <a:pt x="322" y="525"/>
                  </a:lnTo>
                  <a:lnTo>
                    <a:pt x="328" y="528"/>
                  </a:lnTo>
                  <a:lnTo>
                    <a:pt x="331" y="528"/>
                  </a:lnTo>
                  <a:lnTo>
                    <a:pt x="325" y="539"/>
                  </a:lnTo>
                  <a:lnTo>
                    <a:pt x="319" y="550"/>
                  </a:lnTo>
                  <a:lnTo>
                    <a:pt x="317" y="553"/>
                  </a:lnTo>
                  <a:lnTo>
                    <a:pt x="325" y="542"/>
                  </a:lnTo>
                  <a:lnTo>
                    <a:pt x="333" y="531"/>
                  </a:lnTo>
                  <a:lnTo>
                    <a:pt x="339" y="517"/>
                  </a:lnTo>
                  <a:lnTo>
                    <a:pt x="344" y="506"/>
                  </a:lnTo>
                  <a:lnTo>
                    <a:pt x="347" y="500"/>
                  </a:lnTo>
                  <a:lnTo>
                    <a:pt x="350" y="500"/>
                  </a:lnTo>
                  <a:lnTo>
                    <a:pt x="350" y="487"/>
                  </a:lnTo>
                  <a:lnTo>
                    <a:pt x="350" y="475"/>
                  </a:lnTo>
                  <a:lnTo>
                    <a:pt x="347" y="467"/>
                  </a:lnTo>
                  <a:lnTo>
                    <a:pt x="347" y="461"/>
                  </a:lnTo>
                  <a:lnTo>
                    <a:pt x="347" y="456"/>
                  </a:lnTo>
                  <a:lnTo>
                    <a:pt x="353" y="456"/>
                  </a:lnTo>
                  <a:lnTo>
                    <a:pt x="364" y="445"/>
                  </a:lnTo>
                  <a:lnTo>
                    <a:pt x="375" y="434"/>
                  </a:lnTo>
                  <a:lnTo>
                    <a:pt x="386" y="431"/>
                  </a:lnTo>
                  <a:lnTo>
                    <a:pt x="394" y="423"/>
                  </a:lnTo>
                  <a:lnTo>
                    <a:pt x="400" y="420"/>
                  </a:lnTo>
                  <a:lnTo>
                    <a:pt x="408" y="420"/>
                  </a:lnTo>
                  <a:lnTo>
                    <a:pt x="403" y="420"/>
                  </a:lnTo>
                  <a:lnTo>
                    <a:pt x="411" y="417"/>
                  </a:lnTo>
                  <a:lnTo>
                    <a:pt x="414" y="417"/>
                  </a:lnTo>
                  <a:lnTo>
                    <a:pt x="428" y="417"/>
                  </a:lnTo>
                  <a:lnTo>
                    <a:pt x="433" y="409"/>
                  </a:lnTo>
                  <a:lnTo>
                    <a:pt x="442" y="403"/>
                  </a:lnTo>
                  <a:lnTo>
                    <a:pt x="442" y="386"/>
                  </a:lnTo>
                  <a:lnTo>
                    <a:pt x="447" y="375"/>
                  </a:lnTo>
                  <a:lnTo>
                    <a:pt x="456" y="364"/>
                  </a:lnTo>
                  <a:lnTo>
                    <a:pt x="456" y="345"/>
                  </a:lnTo>
                  <a:lnTo>
                    <a:pt x="458" y="336"/>
                  </a:lnTo>
                  <a:lnTo>
                    <a:pt x="461" y="323"/>
                  </a:lnTo>
                  <a:lnTo>
                    <a:pt x="461" y="309"/>
                  </a:lnTo>
                  <a:lnTo>
                    <a:pt x="461" y="298"/>
                  </a:lnTo>
                  <a:lnTo>
                    <a:pt x="461" y="286"/>
                  </a:lnTo>
                  <a:lnTo>
                    <a:pt x="458" y="281"/>
                  </a:lnTo>
                  <a:lnTo>
                    <a:pt x="461" y="267"/>
                  </a:lnTo>
                  <a:lnTo>
                    <a:pt x="464" y="267"/>
                  </a:lnTo>
                  <a:lnTo>
                    <a:pt x="467" y="273"/>
                  </a:lnTo>
                  <a:lnTo>
                    <a:pt x="472" y="259"/>
                  </a:lnTo>
                  <a:lnTo>
                    <a:pt x="478" y="248"/>
                  </a:lnTo>
                  <a:lnTo>
                    <a:pt x="481" y="248"/>
                  </a:lnTo>
                  <a:lnTo>
                    <a:pt x="483" y="242"/>
                  </a:lnTo>
                  <a:lnTo>
                    <a:pt x="489" y="234"/>
                  </a:lnTo>
                  <a:lnTo>
                    <a:pt x="497" y="223"/>
                  </a:lnTo>
                  <a:lnTo>
                    <a:pt x="508" y="206"/>
                  </a:lnTo>
                  <a:lnTo>
                    <a:pt x="511" y="184"/>
                  </a:lnTo>
                  <a:lnTo>
                    <a:pt x="506" y="170"/>
                  </a:lnTo>
                  <a:lnTo>
                    <a:pt x="500" y="153"/>
                  </a:lnTo>
                  <a:lnTo>
                    <a:pt x="489" y="153"/>
                  </a:lnTo>
                  <a:lnTo>
                    <a:pt x="478" y="150"/>
                  </a:lnTo>
                  <a:lnTo>
                    <a:pt x="464" y="139"/>
                  </a:lnTo>
                  <a:lnTo>
                    <a:pt x="450" y="125"/>
                  </a:lnTo>
                  <a:lnTo>
                    <a:pt x="433" y="120"/>
                  </a:lnTo>
                  <a:lnTo>
                    <a:pt x="419" y="120"/>
                  </a:lnTo>
                  <a:lnTo>
                    <a:pt x="408" y="117"/>
                  </a:lnTo>
                  <a:lnTo>
                    <a:pt x="397" y="114"/>
                  </a:lnTo>
                  <a:lnTo>
                    <a:pt x="386" y="120"/>
                  </a:lnTo>
                  <a:lnTo>
                    <a:pt x="389" y="1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6" name="Freeform 238"/>
            <p:cNvSpPr>
              <a:spLocks/>
            </p:cNvSpPr>
            <p:nvPr/>
          </p:nvSpPr>
          <p:spPr bwMode="auto">
            <a:xfrm>
              <a:off x="1583" y="2723"/>
              <a:ext cx="44" cy="33"/>
            </a:xfrm>
            <a:custGeom>
              <a:avLst/>
              <a:gdLst/>
              <a:ahLst/>
              <a:cxnLst>
                <a:cxn ang="0">
                  <a:pos x="17" y="22"/>
                </a:cxn>
                <a:cxn ang="0">
                  <a:pos x="14" y="22"/>
                </a:cxn>
                <a:cxn ang="0">
                  <a:pos x="8" y="19"/>
                </a:cxn>
                <a:cxn ang="0">
                  <a:pos x="6" y="25"/>
                </a:cxn>
                <a:cxn ang="0">
                  <a:pos x="0" y="14"/>
                </a:cxn>
                <a:cxn ang="0">
                  <a:pos x="3" y="14"/>
                </a:cxn>
                <a:cxn ang="0">
                  <a:pos x="3" y="5"/>
                </a:cxn>
                <a:cxn ang="0">
                  <a:pos x="6" y="0"/>
                </a:cxn>
                <a:cxn ang="0">
                  <a:pos x="19" y="0"/>
                </a:cxn>
                <a:cxn ang="0">
                  <a:pos x="33" y="3"/>
                </a:cxn>
                <a:cxn ang="0">
                  <a:pos x="25" y="14"/>
                </a:cxn>
                <a:cxn ang="0">
                  <a:pos x="25" y="16"/>
                </a:cxn>
                <a:cxn ang="0">
                  <a:pos x="22" y="19"/>
                </a:cxn>
                <a:cxn ang="0">
                  <a:pos x="17" y="22"/>
                </a:cxn>
              </a:cxnLst>
              <a:rect l="0" t="0" r="r" b="b"/>
              <a:pathLst>
                <a:path w="33" h="25">
                  <a:moveTo>
                    <a:pt x="17" y="22"/>
                  </a:moveTo>
                  <a:lnTo>
                    <a:pt x="14" y="22"/>
                  </a:lnTo>
                  <a:lnTo>
                    <a:pt x="8" y="19"/>
                  </a:lnTo>
                  <a:lnTo>
                    <a:pt x="6" y="25"/>
                  </a:lnTo>
                  <a:lnTo>
                    <a:pt x="0" y="14"/>
                  </a:lnTo>
                  <a:lnTo>
                    <a:pt x="3" y="14"/>
                  </a:lnTo>
                  <a:lnTo>
                    <a:pt x="3" y="5"/>
                  </a:lnTo>
                  <a:lnTo>
                    <a:pt x="6" y="0"/>
                  </a:lnTo>
                  <a:lnTo>
                    <a:pt x="19" y="0"/>
                  </a:lnTo>
                  <a:lnTo>
                    <a:pt x="33" y="3"/>
                  </a:lnTo>
                  <a:lnTo>
                    <a:pt x="25" y="14"/>
                  </a:lnTo>
                  <a:lnTo>
                    <a:pt x="25" y="16"/>
                  </a:lnTo>
                  <a:lnTo>
                    <a:pt x="22" y="19"/>
                  </a:lnTo>
                  <a:lnTo>
                    <a:pt x="17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7" name="Freeform 239"/>
            <p:cNvSpPr>
              <a:spLocks/>
            </p:cNvSpPr>
            <p:nvPr/>
          </p:nvSpPr>
          <p:spPr bwMode="auto">
            <a:xfrm>
              <a:off x="2624" y="2672"/>
              <a:ext cx="32" cy="33"/>
            </a:xfrm>
            <a:custGeom>
              <a:avLst/>
              <a:gdLst/>
              <a:ahLst/>
              <a:cxnLst>
                <a:cxn ang="0">
                  <a:pos x="3" y="22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3" y="0"/>
                </a:cxn>
                <a:cxn ang="0">
                  <a:pos x="14" y="3"/>
                </a:cxn>
                <a:cxn ang="0">
                  <a:pos x="25" y="3"/>
                </a:cxn>
                <a:cxn ang="0">
                  <a:pos x="25" y="22"/>
                </a:cxn>
                <a:cxn ang="0">
                  <a:pos x="14" y="22"/>
                </a:cxn>
                <a:cxn ang="0">
                  <a:pos x="3" y="22"/>
                </a:cxn>
              </a:cxnLst>
              <a:rect l="0" t="0" r="r" b="b"/>
              <a:pathLst>
                <a:path w="25" h="22">
                  <a:moveTo>
                    <a:pt x="3" y="22"/>
                  </a:moveTo>
                  <a:lnTo>
                    <a:pt x="0" y="19"/>
                  </a:lnTo>
                  <a:lnTo>
                    <a:pt x="0" y="14"/>
                  </a:lnTo>
                  <a:lnTo>
                    <a:pt x="3" y="0"/>
                  </a:lnTo>
                  <a:lnTo>
                    <a:pt x="14" y="3"/>
                  </a:lnTo>
                  <a:lnTo>
                    <a:pt x="25" y="3"/>
                  </a:lnTo>
                  <a:lnTo>
                    <a:pt x="25" y="22"/>
                  </a:lnTo>
                  <a:lnTo>
                    <a:pt x="14" y="22"/>
                  </a:lnTo>
                  <a:lnTo>
                    <a:pt x="3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8" name="Freeform 240"/>
            <p:cNvSpPr>
              <a:spLocks/>
            </p:cNvSpPr>
            <p:nvPr/>
          </p:nvSpPr>
          <p:spPr bwMode="auto">
            <a:xfrm>
              <a:off x="2605" y="2645"/>
              <a:ext cx="8" cy="9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9"/>
                </a:cxn>
                <a:cxn ang="0">
                  <a:pos x="6" y="0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0" y="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69" name="Freeform 241"/>
            <p:cNvSpPr>
              <a:spLocks/>
            </p:cNvSpPr>
            <p:nvPr/>
          </p:nvSpPr>
          <p:spPr bwMode="auto">
            <a:xfrm>
              <a:off x="2613" y="2675"/>
              <a:ext cx="95" cy="121"/>
            </a:xfrm>
            <a:custGeom>
              <a:avLst/>
              <a:gdLst/>
              <a:ahLst/>
              <a:cxnLst>
                <a:cxn ang="0">
                  <a:pos x="11" y="16"/>
                </a:cxn>
                <a:cxn ang="0">
                  <a:pos x="8" y="25"/>
                </a:cxn>
                <a:cxn ang="0">
                  <a:pos x="5" y="25"/>
                </a:cxn>
                <a:cxn ang="0">
                  <a:pos x="14" y="30"/>
                </a:cxn>
                <a:cxn ang="0">
                  <a:pos x="5" y="30"/>
                </a:cxn>
                <a:cxn ang="0">
                  <a:pos x="3" y="44"/>
                </a:cxn>
                <a:cxn ang="0">
                  <a:pos x="0" y="44"/>
                </a:cxn>
                <a:cxn ang="0">
                  <a:pos x="3" y="52"/>
                </a:cxn>
                <a:cxn ang="0">
                  <a:pos x="5" y="58"/>
                </a:cxn>
                <a:cxn ang="0">
                  <a:pos x="3" y="52"/>
                </a:cxn>
                <a:cxn ang="0">
                  <a:pos x="8" y="61"/>
                </a:cxn>
                <a:cxn ang="0">
                  <a:pos x="5" y="61"/>
                </a:cxn>
                <a:cxn ang="0">
                  <a:pos x="14" y="72"/>
                </a:cxn>
                <a:cxn ang="0">
                  <a:pos x="11" y="69"/>
                </a:cxn>
                <a:cxn ang="0">
                  <a:pos x="22" y="80"/>
                </a:cxn>
                <a:cxn ang="0">
                  <a:pos x="30" y="91"/>
                </a:cxn>
                <a:cxn ang="0">
                  <a:pos x="33" y="86"/>
                </a:cxn>
                <a:cxn ang="0">
                  <a:pos x="36" y="89"/>
                </a:cxn>
                <a:cxn ang="0">
                  <a:pos x="39" y="86"/>
                </a:cxn>
                <a:cxn ang="0">
                  <a:pos x="36" y="77"/>
                </a:cxn>
                <a:cxn ang="0">
                  <a:pos x="36" y="75"/>
                </a:cxn>
                <a:cxn ang="0">
                  <a:pos x="36" y="69"/>
                </a:cxn>
                <a:cxn ang="0">
                  <a:pos x="47" y="69"/>
                </a:cxn>
                <a:cxn ang="0">
                  <a:pos x="47" y="61"/>
                </a:cxn>
                <a:cxn ang="0">
                  <a:pos x="55" y="69"/>
                </a:cxn>
                <a:cxn ang="0">
                  <a:pos x="64" y="66"/>
                </a:cxn>
                <a:cxn ang="0">
                  <a:pos x="66" y="69"/>
                </a:cxn>
                <a:cxn ang="0">
                  <a:pos x="69" y="66"/>
                </a:cxn>
                <a:cxn ang="0">
                  <a:pos x="72" y="44"/>
                </a:cxn>
                <a:cxn ang="0">
                  <a:pos x="66" y="33"/>
                </a:cxn>
                <a:cxn ang="0">
                  <a:pos x="72" y="25"/>
                </a:cxn>
                <a:cxn ang="0">
                  <a:pos x="72" y="14"/>
                </a:cxn>
                <a:cxn ang="0">
                  <a:pos x="55" y="14"/>
                </a:cxn>
                <a:cxn ang="0">
                  <a:pos x="58" y="0"/>
                </a:cxn>
                <a:cxn ang="0">
                  <a:pos x="44" y="0"/>
                </a:cxn>
                <a:cxn ang="0">
                  <a:pos x="33" y="0"/>
                </a:cxn>
                <a:cxn ang="0">
                  <a:pos x="33" y="19"/>
                </a:cxn>
                <a:cxn ang="0">
                  <a:pos x="22" y="19"/>
                </a:cxn>
                <a:cxn ang="0">
                  <a:pos x="11" y="19"/>
                </a:cxn>
                <a:cxn ang="0">
                  <a:pos x="11" y="16"/>
                </a:cxn>
              </a:cxnLst>
              <a:rect l="0" t="0" r="r" b="b"/>
              <a:pathLst>
                <a:path w="72" h="91">
                  <a:moveTo>
                    <a:pt x="11" y="16"/>
                  </a:moveTo>
                  <a:lnTo>
                    <a:pt x="8" y="25"/>
                  </a:lnTo>
                  <a:lnTo>
                    <a:pt x="5" y="25"/>
                  </a:lnTo>
                  <a:lnTo>
                    <a:pt x="14" y="30"/>
                  </a:lnTo>
                  <a:lnTo>
                    <a:pt x="5" y="30"/>
                  </a:lnTo>
                  <a:lnTo>
                    <a:pt x="3" y="44"/>
                  </a:lnTo>
                  <a:lnTo>
                    <a:pt x="0" y="44"/>
                  </a:lnTo>
                  <a:lnTo>
                    <a:pt x="3" y="52"/>
                  </a:lnTo>
                  <a:lnTo>
                    <a:pt x="5" y="58"/>
                  </a:lnTo>
                  <a:lnTo>
                    <a:pt x="3" y="52"/>
                  </a:lnTo>
                  <a:lnTo>
                    <a:pt x="8" y="61"/>
                  </a:lnTo>
                  <a:lnTo>
                    <a:pt x="5" y="61"/>
                  </a:lnTo>
                  <a:lnTo>
                    <a:pt x="14" y="72"/>
                  </a:lnTo>
                  <a:lnTo>
                    <a:pt x="11" y="69"/>
                  </a:lnTo>
                  <a:lnTo>
                    <a:pt x="22" y="80"/>
                  </a:lnTo>
                  <a:lnTo>
                    <a:pt x="30" y="91"/>
                  </a:lnTo>
                  <a:lnTo>
                    <a:pt x="33" y="86"/>
                  </a:lnTo>
                  <a:lnTo>
                    <a:pt x="36" y="89"/>
                  </a:lnTo>
                  <a:lnTo>
                    <a:pt x="39" y="86"/>
                  </a:lnTo>
                  <a:lnTo>
                    <a:pt x="36" y="77"/>
                  </a:lnTo>
                  <a:lnTo>
                    <a:pt x="36" y="75"/>
                  </a:lnTo>
                  <a:lnTo>
                    <a:pt x="36" y="69"/>
                  </a:lnTo>
                  <a:lnTo>
                    <a:pt x="47" y="69"/>
                  </a:lnTo>
                  <a:lnTo>
                    <a:pt x="47" y="61"/>
                  </a:lnTo>
                  <a:lnTo>
                    <a:pt x="55" y="69"/>
                  </a:lnTo>
                  <a:lnTo>
                    <a:pt x="64" y="66"/>
                  </a:lnTo>
                  <a:lnTo>
                    <a:pt x="66" y="69"/>
                  </a:lnTo>
                  <a:lnTo>
                    <a:pt x="69" y="66"/>
                  </a:lnTo>
                  <a:lnTo>
                    <a:pt x="72" y="44"/>
                  </a:lnTo>
                  <a:lnTo>
                    <a:pt x="66" y="33"/>
                  </a:lnTo>
                  <a:lnTo>
                    <a:pt x="72" y="25"/>
                  </a:lnTo>
                  <a:lnTo>
                    <a:pt x="72" y="14"/>
                  </a:lnTo>
                  <a:lnTo>
                    <a:pt x="55" y="14"/>
                  </a:lnTo>
                  <a:lnTo>
                    <a:pt x="58" y="0"/>
                  </a:lnTo>
                  <a:lnTo>
                    <a:pt x="44" y="0"/>
                  </a:lnTo>
                  <a:lnTo>
                    <a:pt x="33" y="0"/>
                  </a:lnTo>
                  <a:lnTo>
                    <a:pt x="33" y="19"/>
                  </a:lnTo>
                  <a:lnTo>
                    <a:pt x="22" y="19"/>
                  </a:lnTo>
                  <a:lnTo>
                    <a:pt x="11" y="19"/>
                  </a:lnTo>
                  <a:lnTo>
                    <a:pt x="11" y="1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0" name="Freeform 242"/>
            <p:cNvSpPr>
              <a:spLocks/>
            </p:cNvSpPr>
            <p:nvPr/>
          </p:nvSpPr>
          <p:spPr bwMode="auto">
            <a:xfrm>
              <a:off x="1405" y="3095"/>
              <a:ext cx="142" cy="164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3" y="28"/>
                </a:cxn>
                <a:cxn ang="0">
                  <a:pos x="0" y="45"/>
                </a:cxn>
                <a:cxn ang="0">
                  <a:pos x="11" y="56"/>
                </a:cxn>
                <a:cxn ang="0">
                  <a:pos x="25" y="70"/>
                </a:cxn>
                <a:cxn ang="0">
                  <a:pos x="36" y="72"/>
                </a:cxn>
                <a:cxn ang="0">
                  <a:pos x="44" y="78"/>
                </a:cxn>
                <a:cxn ang="0">
                  <a:pos x="58" y="84"/>
                </a:cxn>
                <a:cxn ang="0">
                  <a:pos x="69" y="92"/>
                </a:cxn>
                <a:cxn ang="0">
                  <a:pos x="64" y="106"/>
                </a:cxn>
                <a:cxn ang="0">
                  <a:pos x="58" y="120"/>
                </a:cxn>
                <a:cxn ang="0">
                  <a:pos x="75" y="120"/>
                </a:cxn>
                <a:cxn ang="0">
                  <a:pos x="89" y="123"/>
                </a:cxn>
                <a:cxn ang="0">
                  <a:pos x="97" y="120"/>
                </a:cxn>
                <a:cxn ang="0">
                  <a:pos x="108" y="103"/>
                </a:cxn>
                <a:cxn ang="0">
                  <a:pos x="105" y="95"/>
                </a:cxn>
                <a:cxn ang="0">
                  <a:pos x="108" y="81"/>
                </a:cxn>
                <a:cxn ang="0">
                  <a:pos x="108" y="70"/>
                </a:cxn>
                <a:cxn ang="0">
                  <a:pos x="100" y="70"/>
                </a:cxn>
                <a:cxn ang="0">
                  <a:pos x="94" y="70"/>
                </a:cxn>
                <a:cxn ang="0">
                  <a:pos x="89" y="59"/>
                </a:cxn>
                <a:cxn ang="0">
                  <a:pos x="86" y="45"/>
                </a:cxn>
                <a:cxn ang="0">
                  <a:pos x="78" y="45"/>
                </a:cxn>
                <a:cxn ang="0">
                  <a:pos x="58" y="42"/>
                </a:cxn>
                <a:cxn ang="0">
                  <a:pos x="55" y="20"/>
                </a:cxn>
                <a:cxn ang="0">
                  <a:pos x="53" y="14"/>
                </a:cxn>
                <a:cxn ang="0">
                  <a:pos x="53" y="11"/>
                </a:cxn>
                <a:cxn ang="0">
                  <a:pos x="41" y="0"/>
                </a:cxn>
                <a:cxn ang="0">
                  <a:pos x="22" y="3"/>
                </a:cxn>
                <a:cxn ang="0">
                  <a:pos x="5" y="6"/>
                </a:cxn>
                <a:cxn ang="0">
                  <a:pos x="5" y="11"/>
                </a:cxn>
              </a:cxnLst>
              <a:rect l="0" t="0" r="r" b="b"/>
              <a:pathLst>
                <a:path w="108" h="123">
                  <a:moveTo>
                    <a:pt x="5" y="11"/>
                  </a:moveTo>
                  <a:lnTo>
                    <a:pt x="3" y="28"/>
                  </a:lnTo>
                  <a:lnTo>
                    <a:pt x="0" y="45"/>
                  </a:lnTo>
                  <a:lnTo>
                    <a:pt x="11" y="56"/>
                  </a:lnTo>
                  <a:lnTo>
                    <a:pt x="25" y="70"/>
                  </a:lnTo>
                  <a:lnTo>
                    <a:pt x="36" y="72"/>
                  </a:lnTo>
                  <a:lnTo>
                    <a:pt x="44" y="78"/>
                  </a:lnTo>
                  <a:lnTo>
                    <a:pt x="58" y="84"/>
                  </a:lnTo>
                  <a:lnTo>
                    <a:pt x="69" y="92"/>
                  </a:lnTo>
                  <a:lnTo>
                    <a:pt x="64" y="106"/>
                  </a:lnTo>
                  <a:lnTo>
                    <a:pt x="58" y="120"/>
                  </a:lnTo>
                  <a:lnTo>
                    <a:pt x="75" y="120"/>
                  </a:lnTo>
                  <a:lnTo>
                    <a:pt x="89" y="123"/>
                  </a:lnTo>
                  <a:lnTo>
                    <a:pt x="97" y="120"/>
                  </a:lnTo>
                  <a:lnTo>
                    <a:pt x="108" y="103"/>
                  </a:lnTo>
                  <a:lnTo>
                    <a:pt x="105" y="95"/>
                  </a:lnTo>
                  <a:lnTo>
                    <a:pt x="108" y="81"/>
                  </a:lnTo>
                  <a:lnTo>
                    <a:pt x="108" y="70"/>
                  </a:lnTo>
                  <a:lnTo>
                    <a:pt x="100" y="70"/>
                  </a:lnTo>
                  <a:lnTo>
                    <a:pt x="94" y="70"/>
                  </a:lnTo>
                  <a:lnTo>
                    <a:pt x="89" y="59"/>
                  </a:lnTo>
                  <a:lnTo>
                    <a:pt x="86" y="45"/>
                  </a:lnTo>
                  <a:lnTo>
                    <a:pt x="78" y="45"/>
                  </a:lnTo>
                  <a:lnTo>
                    <a:pt x="58" y="42"/>
                  </a:lnTo>
                  <a:lnTo>
                    <a:pt x="55" y="20"/>
                  </a:lnTo>
                  <a:lnTo>
                    <a:pt x="53" y="14"/>
                  </a:lnTo>
                  <a:lnTo>
                    <a:pt x="53" y="11"/>
                  </a:lnTo>
                  <a:lnTo>
                    <a:pt x="41" y="0"/>
                  </a:lnTo>
                  <a:lnTo>
                    <a:pt x="22" y="3"/>
                  </a:lnTo>
                  <a:lnTo>
                    <a:pt x="5" y="6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1" name="Freeform 243"/>
            <p:cNvSpPr>
              <a:spLocks/>
            </p:cNvSpPr>
            <p:nvPr/>
          </p:nvSpPr>
          <p:spPr bwMode="auto">
            <a:xfrm>
              <a:off x="2572" y="2711"/>
              <a:ext cx="4" cy="9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0" y="6"/>
                  </a:lnTo>
                  <a:lnTo>
                    <a:pt x="0" y="3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2" name="Freeform 244"/>
            <p:cNvSpPr>
              <a:spLocks/>
            </p:cNvSpPr>
            <p:nvPr/>
          </p:nvSpPr>
          <p:spPr bwMode="auto">
            <a:xfrm>
              <a:off x="2587" y="2686"/>
              <a:ext cx="1" cy="1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3" name="Freeform 245"/>
            <p:cNvSpPr>
              <a:spLocks/>
            </p:cNvSpPr>
            <p:nvPr/>
          </p:nvSpPr>
          <p:spPr bwMode="auto">
            <a:xfrm>
              <a:off x="2967" y="2738"/>
              <a:ext cx="186" cy="207"/>
            </a:xfrm>
            <a:custGeom>
              <a:avLst/>
              <a:gdLst/>
              <a:ahLst/>
              <a:cxnLst>
                <a:cxn ang="0">
                  <a:pos x="109" y="36"/>
                </a:cxn>
                <a:cxn ang="0">
                  <a:pos x="106" y="30"/>
                </a:cxn>
                <a:cxn ang="0">
                  <a:pos x="95" y="22"/>
                </a:cxn>
                <a:cxn ang="0">
                  <a:pos x="84" y="17"/>
                </a:cxn>
                <a:cxn ang="0">
                  <a:pos x="70" y="8"/>
                </a:cxn>
                <a:cxn ang="0">
                  <a:pos x="59" y="0"/>
                </a:cxn>
                <a:cxn ang="0">
                  <a:pos x="48" y="0"/>
                </a:cxn>
                <a:cxn ang="0">
                  <a:pos x="36" y="3"/>
                </a:cxn>
                <a:cxn ang="0">
                  <a:pos x="25" y="3"/>
                </a:cxn>
                <a:cxn ang="0">
                  <a:pos x="14" y="3"/>
                </a:cxn>
                <a:cxn ang="0">
                  <a:pos x="20" y="19"/>
                </a:cxn>
                <a:cxn ang="0">
                  <a:pos x="14" y="22"/>
                </a:cxn>
                <a:cxn ang="0">
                  <a:pos x="14" y="28"/>
                </a:cxn>
                <a:cxn ang="0">
                  <a:pos x="17" y="33"/>
                </a:cxn>
                <a:cxn ang="0">
                  <a:pos x="11" y="42"/>
                </a:cxn>
                <a:cxn ang="0">
                  <a:pos x="3" y="53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0" y="75"/>
                </a:cxn>
                <a:cxn ang="0">
                  <a:pos x="6" y="86"/>
                </a:cxn>
                <a:cxn ang="0">
                  <a:pos x="11" y="97"/>
                </a:cxn>
                <a:cxn ang="0">
                  <a:pos x="17" y="108"/>
                </a:cxn>
                <a:cxn ang="0">
                  <a:pos x="17" y="111"/>
                </a:cxn>
                <a:cxn ang="0">
                  <a:pos x="31" y="117"/>
                </a:cxn>
                <a:cxn ang="0">
                  <a:pos x="45" y="125"/>
                </a:cxn>
                <a:cxn ang="0">
                  <a:pos x="59" y="128"/>
                </a:cxn>
                <a:cxn ang="0">
                  <a:pos x="61" y="131"/>
                </a:cxn>
                <a:cxn ang="0">
                  <a:pos x="67" y="147"/>
                </a:cxn>
                <a:cxn ang="0">
                  <a:pos x="70" y="158"/>
                </a:cxn>
                <a:cxn ang="0">
                  <a:pos x="75" y="158"/>
                </a:cxn>
                <a:cxn ang="0">
                  <a:pos x="84" y="156"/>
                </a:cxn>
                <a:cxn ang="0">
                  <a:pos x="98" y="158"/>
                </a:cxn>
                <a:cxn ang="0">
                  <a:pos x="109" y="156"/>
                </a:cxn>
                <a:cxn ang="0">
                  <a:pos x="114" y="156"/>
                </a:cxn>
                <a:cxn ang="0">
                  <a:pos x="128" y="147"/>
                </a:cxn>
                <a:cxn ang="0">
                  <a:pos x="142" y="142"/>
                </a:cxn>
                <a:cxn ang="0">
                  <a:pos x="134" y="133"/>
                </a:cxn>
                <a:cxn ang="0">
                  <a:pos x="131" y="119"/>
                </a:cxn>
                <a:cxn ang="0">
                  <a:pos x="128" y="105"/>
                </a:cxn>
                <a:cxn ang="0">
                  <a:pos x="128" y="103"/>
                </a:cxn>
                <a:cxn ang="0">
                  <a:pos x="131" y="89"/>
                </a:cxn>
                <a:cxn ang="0">
                  <a:pos x="123" y="75"/>
                </a:cxn>
                <a:cxn ang="0">
                  <a:pos x="128" y="55"/>
                </a:cxn>
                <a:cxn ang="0">
                  <a:pos x="117" y="44"/>
                </a:cxn>
                <a:cxn ang="0">
                  <a:pos x="109" y="36"/>
                </a:cxn>
              </a:cxnLst>
              <a:rect l="0" t="0" r="r" b="b"/>
              <a:pathLst>
                <a:path w="142" h="158">
                  <a:moveTo>
                    <a:pt x="109" y="36"/>
                  </a:moveTo>
                  <a:lnTo>
                    <a:pt x="106" y="30"/>
                  </a:lnTo>
                  <a:lnTo>
                    <a:pt x="95" y="22"/>
                  </a:lnTo>
                  <a:lnTo>
                    <a:pt x="84" y="17"/>
                  </a:lnTo>
                  <a:lnTo>
                    <a:pt x="70" y="8"/>
                  </a:lnTo>
                  <a:lnTo>
                    <a:pt x="59" y="0"/>
                  </a:lnTo>
                  <a:lnTo>
                    <a:pt x="48" y="0"/>
                  </a:lnTo>
                  <a:lnTo>
                    <a:pt x="36" y="3"/>
                  </a:lnTo>
                  <a:lnTo>
                    <a:pt x="25" y="3"/>
                  </a:lnTo>
                  <a:lnTo>
                    <a:pt x="14" y="3"/>
                  </a:lnTo>
                  <a:lnTo>
                    <a:pt x="20" y="19"/>
                  </a:lnTo>
                  <a:lnTo>
                    <a:pt x="14" y="22"/>
                  </a:lnTo>
                  <a:lnTo>
                    <a:pt x="14" y="28"/>
                  </a:lnTo>
                  <a:lnTo>
                    <a:pt x="17" y="33"/>
                  </a:lnTo>
                  <a:lnTo>
                    <a:pt x="11" y="42"/>
                  </a:lnTo>
                  <a:lnTo>
                    <a:pt x="3" y="53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0" y="75"/>
                  </a:lnTo>
                  <a:lnTo>
                    <a:pt x="6" y="86"/>
                  </a:lnTo>
                  <a:lnTo>
                    <a:pt x="11" y="97"/>
                  </a:lnTo>
                  <a:lnTo>
                    <a:pt x="17" y="108"/>
                  </a:lnTo>
                  <a:lnTo>
                    <a:pt x="17" y="111"/>
                  </a:lnTo>
                  <a:lnTo>
                    <a:pt x="31" y="117"/>
                  </a:lnTo>
                  <a:lnTo>
                    <a:pt x="45" y="125"/>
                  </a:lnTo>
                  <a:lnTo>
                    <a:pt x="59" y="128"/>
                  </a:lnTo>
                  <a:lnTo>
                    <a:pt x="61" y="131"/>
                  </a:lnTo>
                  <a:lnTo>
                    <a:pt x="67" y="147"/>
                  </a:lnTo>
                  <a:lnTo>
                    <a:pt x="70" y="158"/>
                  </a:lnTo>
                  <a:lnTo>
                    <a:pt x="75" y="158"/>
                  </a:lnTo>
                  <a:lnTo>
                    <a:pt x="84" y="156"/>
                  </a:lnTo>
                  <a:lnTo>
                    <a:pt x="98" y="158"/>
                  </a:lnTo>
                  <a:lnTo>
                    <a:pt x="109" y="156"/>
                  </a:lnTo>
                  <a:lnTo>
                    <a:pt x="114" y="156"/>
                  </a:lnTo>
                  <a:lnTo>
                    <a:pt x="128" y="147"/>
                  </a:lnTo>
                  <a:lnTo>
                    <a:pt x="142" y="142"/>
                  </a:lnTo>
                  <a:lnTo>
                    <a:pt x="134" y="133"/>
                  </a:lnTo>
                  <a:lnTo>
                    <a:pt x="131" y="119"/>
                  </a:lnTo>
                  <a:lnTo>
                    <a:pt x="128" y="105"/>
                  </a:lnTo>
                  <a:lnTo>
                    <a:pt x="128" y="103"/>
                  </a:lnTo>
                  <a:lnTo>
                    <a:pt x="131" y="89"/>
                  </a:lnTo>
                  <a:lnTo>
                    <a:pt x="123" y="75"/>
                  </a:lnTo>
                  <a:lnTo>
                    <a:pt x="128" y="55"/>
                  </a:lnTo>
                  <a:lnTo>
                    <a:pt x="117" y="44"/>
                  </a:lnTo>
                  <a:lnTo>
                    <a:pt x="109" y="3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4" name="Freeform 246"/>
            <p:cNvSpPr>
              <a:spLocks/>
            </p:cNvSpPr>
            <p:nvPr/>
          </p:nvSpPr>
          <p:spPr bwMode="auto">
            <a:xfrm>
              <a:off x="3134" y="2832"/>
              <a:ext cx="5" cy="11"/>
            </a:xfrm>
            <a:custGeom>
              <a:avLst/>
              <a:gdLst/>
              <a:ahLst/>
              <a:cxnLst>
                <a:cxn ang="0">
                  <a:pos x="3" y="8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8"/>
                </a:cxn>
              </a:cxnLst>
              <a:rect l="0" t="0" r="r" b="b"/>
              <a:pathLst>
                <a:path w="3" h="8">
                  <a:moveTo>
                    <a:pt x="3" y="8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5" name="Freeform 247"/>
            <p:cNvSpPr>
              <a:spLocks/>
            </p:cNvSpPr>
            <p:nvPr/>
          </p:nvSpPr>
          <p:spPr bwMode="auto">
            <a:xfrm>
              <a:off x="2970" y="2636"/>
              <a:ext cx="92" cy="108"/>
            </a:xfrm>
            <a:custGeom>
              <a:avLst/>
              <a:gdLst/>
              <a:ahLst/>
              <a:cxnLst>
                <a:cxn ang="0">
                  <a:pos x="61" y="14"/>
                </a:cxn>
                <a:cxn ang="0">
                  <a:pos x="56" y="0"/>
                </a:cxn>
                <a:cxn ang="0">
                  <a:pos x="50" y="8"/>
                </a:cxn>
                <a:cxn ang="0">
                  <a:pos x="36" y="8"/>
                </a:cxn>
                <a:cxn ang="0">
                  <a:pos x="31" y="11"/>
                </a:cxn>
                <a:cxn ang="0">
                  <a:pos x="28" y="8"/>
                </a:cxn>
                <a:cxn ang="0">
                  <a:pos x="17" y="8"/>
                </a:cxn>
                <a:cxn ang="0">
                  <a:pos x="17" y="11"/>
                </a:cxn>
                <a:cxn ang="0">
                  <a:pos x="14" y="25"/>
                </a:cxn>
                <a:cxn ang="0">
                  <a:pos x="22" y="31"/>
                </a:cxn>
                <a:cxn ang="0">
                  <a:pos x="14" y="42"/>
                </a:cxn>
                <a:cxn ang="0">
                  <a:pos x="6" y="50"/>
                </a:cxn>
                <a:cxn ang="0">
                  <a:pos x="3" y="67"/>
                </a:cxn>
                <a:cxn ang="0">
                  <a:pos x="0" y="83"/>
                </a:cxn>
                <a:cxn ang="0">
                  <a:pos x="3" y="83"/>
                </a:cxn>
                <a:cxn ang="0">
                  <a:pos x="11" y="81"/>
                </a:cxn>
                <a:cxn ang="0">
                  <a:pos x="22" y="81"/>
                </a:cxn>
                <a:cxn ang="0">
                  <a:pos x="33" y="81"/>
                </a:cxn>
                <a:cxn ang="0">
                  <a:pos x="45" y="78"/>
                </a:cxn>
                <a:cxn ang="0">
                  <a:pos x="56" y="78"/>
                </a:cxn>
                <a:cxn ang="0">
                  <a:pos x="56" y="61"/>
                </a:cxn>
                <a:cxn ang="0">
                  <a:pos x="64" y="47"/>
                </a:cxn>
                <a:cxn ang="0">
                  <a:pos x="70" y="36"/>
                </a:cxn>
                <a:cxn ang="0">
                  <a:pos x="67" y="25"/>
                </a:cxn>
                <a:cxn ang="0">
                  <a:pos x="61" y="14"/>
                </a:cxn>
              </a:cxnLst>
              <a:rect l="0" t="0" r="r" b="b"/>
              <a:pathLst>
                <a:path w="70" h="83">
                  <a:moveTo>
                    <a:pt x="61" y="14"/>
                  </a:moveTo>
                  <a:lnTo>
                    <a:pt x="56" y="0"/>
                  </a:lnTo>
                  <a:lnTo>
                    <a:pt x="50" y="8"/>
                  </a:lnTo>
                  <a:lnTo>
                    <a:pt x="36" y="8"/>
                  </a:lnTo>
                  <a:lnTo>
                    <a:pt x="31" y="11"/>
                  </a:lnTo>
                  <a:lnTo>
                    <a:pt x="28" y="8"/>
                  </a:lnTo>
                  <a:lnTo>
                    <a:pt x="17" y="8"/>
                  </a:lnTo>
                  <a:lnTo>
                    <a:pt x="17" y="11"/>
                  </a:lnTo>
                  <a:lnTo>
                    <a:pt x="14" y="25"/>
                  </a:lnTo>
                  <a:lnTo>
                    <a:pt x="22" y="31"/>
                  </a:lnTo>
                  <a:lnTo>
                    <a:pt x="14" y="42"/>
                  </a:lnTo>
                  <a:lnTo>
                    <a:pt x="6" y="50"/>
                  </a:lnTo>
                  <a:lnTo>
                    <a:pt x="3" y="67"/>
                  </a:lnTo>
                  <a:lnTo>
                    <a:pt x="0" y="83"/>
                  </a:lnTo>
                  <a:lnTo>
                    <a:pt x="3" y="83"/>
                  </a:lnTo>
                  <a:lnTo>
                    <a:pt x="11" y="81"/>
                  </a:lnTo>
                  <a:lnTo>
                    <a:pt x="22" y="81"/>
                  </a:lnTo>
                  <a:lnTo>
                    <a:pt x="33" y="81"/>
                  </a:lnTo>
                  <a:lnTo>
                    <a:pt x="45" y="78"/>
                  </a:lnTo>
                  <a:lnTo>
                    <a:pt x="56" y="78"/>
                  </a:lnTo>
                  <a:lnTo>
                    <a:pt x="56" y="61"/>
                  </a:lnTo>
                  <a:lnTo>
                    <a:pt x="64" y="47"/>
                  </a:lnTo>
                  <a:lnTo>
                    <a:pt x="70" y="36"/>
                  </a:lnTo>
                  <a:lnTo>
                    <a:pt x="67" y="25"/>
                  </a:lnTo>
                  <a:lnTo>
                    <a:pt x="61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6" name="Freeform 248"/>
            <p:cNvSpPr>
              <a:spLocks/>
            </p:cNvSpPr>
            <p:nvPr/>
          </p:nvSpPr>
          <p:spPr bwMode="auto">
            <a:xfrm>
              <a:off x="2671" y="2616"/>
              <a:ext cx="328" cy="366"/>
            </a:xfrm>
            <a:custGeom>
              <a:avLst/>
              <a:gdLst/>
              <a:ahLst/>
              <a:cxnLst>
                <a:cxn ang="0">
                  <a:pos x="223" y="109"/>
                </a:cxn>
                <a:cxn ang="0">
                  <a:pos x="220" y="120"/>
                </a:cxn>
                <a:cxn ang="0">
                  <a:pos x="225" y="145"/>
                </a:cxn>
                <a:cxn ang="0">
                  <a:pos x="225" y="167"/>
                </a:cxn>
                <a:cxn ang="0">
                  <a:pos x="236" y="189"/>
                </a:cxn>
                <a:cxn ang="0">
                  <a:pos x="231" y="203"/>
                </a:cxn>
                <a:cxn ang="0">
                  <a:pos x="211" y="217"/>
                </a:cxn>
                <a:cxn ang="0">
                  <a:pos x="211" y="242"/>
                </a:cxn>
                <a:cxn ang="0">
                  <a:pos x="223" y="264"/>
                </a:cxn>
                <a:cxn ang="0">
                  <a:pos x="225" y="278"/>
                </a:cxn>
                <a:cxn ang="0">
                  <a:pos x="217" y="275"/>
                </a:cxn>
                <a:cxn ang="0">
                  <a:pos x="198" y="256"/>
                </a:cxn>
                <a:cxn ang="0">
                  <a:pos x="186" y="256"/>
                </a:cxn>
                <a:cxn ang="0">
                  <a:pos x="167" y="245"/>
                </a:cxn>
                <a:cxn ang="0">
                  <a:pos x="153" y="239"/>
                </a:cxn>
                <a:cxn ang="0">
                  <a:pos x="131" y="245"/>
                </a:cxn>
                <a:cxn ang="0">
                  <a:pos x="125" y="223"/>
                </a:cxn>
                <a:cxn ang="0">
                  <a:pos x="125" y="189"/>
                </a:cxn>
                <a:cxn ang="0">
                  <a:pos x="109" y="184"/>
                </a:cxn>
                <a:cxn ang="0">
                  <a:pos x="92" y="195"/>
                </a:cxn>
                <a:cxn ang="0">
                  <a:pos x="67" y="195"/>
                </a:cxn>
                <a:cxn ang="0">
                  <a:pos x="56" y="167"/>
                </a:cxn>
                <a:cxn ang="0">
                  <a:pos x="34" y="167"/>
                </a:cxn>
                <a:cxn ang="0">
                  <a:pos x="11" y="164"/>
                </a:cxn>
                <a:cxn ang="0">
                  <a:pos x="0" y="164"/>
                </a:cxn>
                <a:cxn ang="0">
                  <a:pos x="6" y="150"/>
                </a:cxn>
                <a:cxn ang="0">
                  <a:pos x="17" y="150"/>
                </a:cxn>
                <a:cxn ang="0">
                  <a:pos x="28" y="145"/>
                </a:cxn>
                <a:cxn ang="0">
                  <a:pos x="39" y="142"/>
                </a:cxn>
                <a:cxn ang="0">
                  <a:pos x="53" y="120"/>
                </a:cxn>
                <a:cxn ang="0">
                  <a:pos x="64" y="95"/>
                </a:cxn>
                <a:cxn ang="0">
                  <a:pos x="75" y="72"/>
                </a:cxn>
                <a:cxn ang="0">
                  <a:pos x="78" y="50"/>
                </a:cxn>
                <a:cxn ang="0">
                  <a:pos x="84" y="25"/>
                </a:cxn>
                <a:cxn ang="0">
                  <a:pos x="95" y="3"/>
                </a:cxn>
                <a:cxn ang="0">
                  <a:pos x="120" y="14"/>
                </a:cxn>
                <a:cxn ang="0">
                  <a:pos x="136" y="9"/>
                </a:cxn>
                <a:cxn ang="0">
                  <a:pos x="156" y="3"/>
                </a:cxn>
                <a:cxn ang="0">
                  <a:pos x="173" y="0"/>
                </a:cxn>
                <a:cxn ang="0">
                  <a:pos x="192" y="3"/>
                </a:cxn>
                <a:cxn ang="0">
                  <a:pos x="203" y="6"/>
                </a:cxn>
                <a:cxn ang="0">
                  <a:pos x="220" y="11"/>
                </a:cxn>
                <a:cxn ang="0">
                  <a:pos x="234" y="17"/>
                </a:cxn>
                <a:cxn ang="0">
                  <a:pos x="242" y="39"/>
                </a:cxn>
                <a:cxn ang="0">
                  <a:pos x="242" y="56"/>
                </a:cxn>
                <a:cxn ang="0">
                  <a:pos x="231" y="81"/>
                </a:cxn>
              </a:cxnLst>
              <a:rect l="0" t="0" r="r" b="b"/>
              <a:pathLst>
                <a:path w="250" h="278">
                  <a:moveTo>
                    <a:pt x="228" y="97"/>
                  </a:moveTo>
                  <a:lnTo>
                    <a:pt x="223" y="109"/>
                  </a:lnTo>
                  <a:lnTo>
                    <a:pt x="220" y="117"/>
                  </a:lnTo>
                  <a:lnTo>
                    <a:pt x="220" y="120"/>
                  </a:lnTo>
                  <a:lnTo>
                    <a:pt x="223" y="131"/>
                  </a:lnTo>
                  <a:lnTo>
                    <a:pt x="225" y="145"/>
                  </a:lnTo>
                  <a:lnTo>
                    <a:pt x="225" y="156"/>
                  </a:lnTo>
                  <a:lnTo>
                    <a:pt x="225" y="167"/>
                  </a:lnTo>
                  <a:lnTo>
                    <a:pt x="231" y="178"/>
                  </a:lnTo>
                  <a:lnTo>
                    <a:pt x="236" y="189"/>
                  </a:lnTo>
                  <a:lnTo>
                    <a:pt x="242" y="200"/>
                  </a:lnTo>
                  <a:lnTo>
                    <a:pt x="231" y="203"/>
                  </a:lnTo>
                  <a:lnTo>
                    <a:pt x="217" y="206"/>
                  </a:lnTo>
                  <a:lnTo>
                    <a:pt x="211" y="217"/>
                  </a:lnTo>
                  <a:lnTo>
                    <a:pt x="214" y="228"/>
                  </a:lnTo>
                  <a:lnTo>
                    <a:pt x="211" y="242"/>
                  </a:lnTo>
                  <a:lnTo>
                    <a:pt x="211" y="253"/>
                  </a:lnTo>
                  <a:lnTo>
                    <a:pt x="223" y="264"/>
                  </a:lnTo>
                  <a:lnTo>
                    <a:pt x="228" y="259"/>
                  </a:lnTo>
                  <a:lnTo>
                    <a:pt x="225" y="278"/>
                  </a:lnTo>
                  <a:lnTo>
                    <a:pt x="223" y="275"/>
                  </a:lnTo>
                  <a:lnTo>
                    <a:pt x="217" y="275"/>
                  </a:lnTo>
                  <a:lnTo>
                    <a:pt x="206" y="261"/>
                  </a:lnTo>
                  <a:lnTo>
                    <a:pt x="198" y="256"/>
                  </a:lnTo>
                  <a:lnTo>
                    <a:pt x="192" y="250"/>
                  </a:lnTo>
                  <a:lnTo>
                    <a:pt x="186" y="256"/>
                  </a:lnTo>
                  <a:lnTo>
                    <a:pt x="170" y="250"/>
                  </a:lnTo>
                  <a:lnTo>
                    <a:pt x="167" y="245"/>
                  </a:lnTo>
                  <a:lnTo>
                    <a:pt x="156" y="248"/>
                  </a:lnTo>
                  <a:lnTo>
                    <a:pt x="153" y="239"/>
                  </a:lnTo>
                  <a:lnTo>
                    <a:pt x="142" y="242"/>
                  </a:lnTo>
                  <a:lnTo>
                    <a:pt x="131" y="245"/>
                  </a:lnTo>
                  <a:lnTo>
                    <a:pt x="131" y="239"/>
                  </a:lnTo>
                  <a:lnTo>
                    <a:pt x="125" y="223"/>
                  </a:lnTo>
                  <a:lnTo>
                    <a:pt x="125" y="206"/>
                  </a:lnTo>
                  <a:lnTo>
                    <a:pt x="125" y="189"/>
                  </a:lnTo>
                  <a:lnTo>
                    <a:pt x="109" y="186"/>
                  </a:lnTo>
                  <a:lnTo>
                    <a:pt x="109" y="184"/>
                  </a:lnTo>
                  <a:lnTo>
                    <a:pt x="95" y="181"/>
                  </a:lnTo>
                  <a:lnTo>
                    <a:pt x="92" y="195"/>
                  </a:lnTo>
                  <a:lnTo>
                    <a:pt x="75" y="197"/>
                  </a:lnTo>
                  <a:lnTo>
                    <a:pt x="67" y="195"/>
                  </a:lnTo>
                  <a:lnTo>
                    <a:pt x="61" y="181"/>
                  </a:lnTo>
                  <a:lnTo>
                    <a:pt x="56" y="167"/>
                  </a:lnTo>
                  <a:lnTo>
                    <a:pt x="45" y="167"/>
                  </a:lnTo>
                  <a:lnTo>
                    <a:pt x="34" y="167"/>
                  </a:lnTo>
                  <a:lnTo>
                    <a:pt x="22" y="167"/>
                  </a:lnTo>
                  <a:lnTo>
                    <a:pt x="11" y="164"/>
                  </a:lnTo>
                  <a:lnTo>
                    <a:pt x="0" y="167"/>
                  </a:lnTo>
                  <a:lnTo>
                    <a:pt x="0" y="164"/>
                  </a:lnTo>
                  <a:lnTo>
                    <a:pt x="3" y="164"/>
                  </a:lnTo>
                  <a:lnTo>
                    <a:pt x="6" y="150"/>
                  </a:lnTo>
                  <a:lnTo>
                    <a:pt x="11" y="147"/>
                  </a:lnTo>
                  <a:lnTo>
                    <a:pt x="17" y="150"/>
                  </a:lnTo>
                  <a:lnTo>
                    <a:pt x="20" y="145"/>
                  </a:lnTo>
                  <a:lnTo>
                    <a:pt x="28" y="145"/>
                  </a:lnTo>
                  <a:lnTo>
                    <a:pt x="31" y="150"/>
                  </a:lnTo>
                  <a:lnTo>
                    <a:pt x="39" y="142"/>
                  </a:lnTo>
                  <a:lnTo>
                    <a:pt x="50" y="131"/>
                  </a:lnTo>
                  <a:lnTo>
                    <a:pt x="53" y="120"/>
                  </a:lnTo>
                  <a:lnTo>
                    <a:pt x="53" y="109"/>
                  </a:lnTo>
                  <a:lnTo>
                    <a:pt x="64" y="95"/>
                  </a:lnTo>
                  <a:lnTo>
                    <a:pt x="72" y="84"/>
                  </a:lnTo>
                  <a:lnTo>
                    <a:pt x="75" y="72"/>
                  </a:lnTo>
                  <a:lnTo>
                    <a:pt x="75" y="61"/>
                  </a:lnTo>
                  <a:lnTo>
                    <a:pt x="78" y="50"/>
                  </a:lnTo>
                  <a:lnTo>
                    <a:pt x="81" y="39"/>
                  </a:lnTo>
                  <a:lnTo>
                    <a:pt x="84" y="25"/>
                  </a:lnTo>
                  <a:lnTo>
                    <a:pt x="84" y="14"/>
                  </a:lnTo>
                  <a:lnTo>
                    <a:pt x="95" y="3"/>
                  </a:lnTo>
                  <a:lnTo>
                    <a:pt x="106" y="9"/>
                  </a:lnTo>
                  <a:lnTo>
                    <a:pt x="120" y="14"/>
                  </a:lnTo>
                  <a:lnTo>
                    <a:pt x="131" y="17"/>
                  </a:lnTo>
                  <a:lnTo>
                    <a:pt x="136" y="9"/>
                  </a:lnTo>
                  <a:lnTo>
                    <a:pt x="145" y="9"/>
                  </a:lnTo>
                  <a:lnTo>
                    <a:pt x="156" y="3"/>
                  </a:lnTo>
                  <a:lnTo>
                    <a:pt x="167" y="3"/>
                  </a:lnTo>
                  <a:lnTo>
                    <a:pt x="173" y="0"/>
                  </a:lnTo>
                  <a:lnTo>
                    <a:pt x="181" y="0"/>
                  </a:lnTo>
                  <a:lnTo>
                    <a:pt x="192" y="3"/>
                  </a:lnTo>
                  <a:lnTo>
                    <a:pt x="198" y="3"/>
                  </a:lnTo>
                  <a:lnTo>
                    <a:pt x="203" y="6"/>
                  </a:lnTo>
                  <a:lnTo>
                    <a:pt x="211" y="14"/>
                  </a:lnTo>
                  <a:lnTo>
                    <a:pt x="220" y="11"/>
                  </a:lnTo>
                  <a:lnTo>
                    <a:pt x="225" y="9"/>
                  </a:lnTo>
                  <a:lnTo>
                    <a:pt x="234" y="17"/>
                  </a:lnTo>
                  <a:lnTo>
                    <a:pt x="245" y="25"/>
                  </a:lnTo>
                  <a:lnTo>
                    <a:pt x="242" y="39"/>
                  </a:lnTo>
                  <a:lnTo>
                    <a:pt x="250" y="45"/>
                  </a:lnTo>
                  <a:lnTo>
                    <a:pt x="242" y="56"/>
                  </a:lnTo>
                  <a:lnTo>
                    <a:pt x="234" y="64"/>
                  </a:lnTo>
                  <a:lnTo>
                    <a:pt x="231" y="81"/>
                  </a:lnTo>
                  <a:lnTo>
                    <a:pt x="228" y="9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7" name="Freeform 249"/>
            <p:cNvSpPr>
              <a:spLocks/>
            </p:cNvSpPr>
            <p:nvPr/>
          </p:nvSpPr>
          <p:spPr bwMode="auto">
            <a:xfrm>
              <a:off x="2836" y="2880"/>
              <a:ext cx="200" cy="197"/>
            </a:xfrm>
            <a:custGeom>
              <a:avLst/>
              <a:gdLst/>
              <a:ahLst/>
              <a:cxnLst>
                <a:cxn ang="0">
                  <a:pos x="25" y="70"/>
                </a:cxn>
                <a:cxn ang="0">
                  <a:pos x="14" y="70"/>
                </a:cxn>
                <a:cxn ang="0">
                  <a:pos x="0" y="70"/>
                </a:cxn>
                <a:cxn ang="0">
                  <a:pos x="0" y="84"/>
                </a:cxn>
                <a:cxn ang="0">
                  <a:pos x="0" y="95"/>
                </a:cxn>
                <a:cxn ang="0">
                  <a:pos x="0" y="106"/>
                </a:cxn>
                <a:cxn ang="0">
                  <a:pos x="0" y="117"/>
                </a:cxn>
                <a:cxn ang="0">
                  <a:pos x="9" y="128"/>
                </a:cxn>
                <a:cxn ang="0">
                  <a:pos x="17" y="139"/>
                </a:cxn>
                <a:cxn ang="0">
                  <a:pos x="28" y="139"/>
                </a:cxn>
                <a:cxn ang="0">
                  <a:pos x="42" y="142"/>
                </a:cxn>
                <a:cxn ang="0">
                  <a:pos x="59" y="148"/>
                </a:cxn>
                <a:cxn ang="0">
                  <a:pos x="73" y="136"/>
                </a:cxn>
                <a:cxn ang="0">
                  <a:pos x="86" y="125"/>
                </a:cxn>
                <a:cxn ang="0">
                  <a:pos x="89" y="114"/>
                </a:cxn>
                <a:cxn ang="0">
                  <a:pos x="100" y="111"/>
                </a:cxn>
                <a:cxn ang="0">
                  <a:pos x="109" y="111"/>
                </a:cxn>
                <a:cxn ang="0">
                  <a:pos x="106" y="103"/>
                </a:cxn>
                <a:cxn ang="0">
                  <a:pos x="117" y="98"/>
                </a:cxn>
                <a:cxn ang="0">
                  <a:pos x="125" y="95"/>
                </a:cxn>
                <a:cxn ang="0">
                  <a:pos x="136" y="89"/>
                </a:cxn>
                <a:cxn ang="0">
                  <a:pos x="148" y="86"/>
                </a:cxn>
                <a:cxn ang="0">
                  <a:pos x="139" y="81"/>
                </a:cxn>
                <a:cxn ang="0">
                  <a:pos x="148" y="64"/>
                </a:cxn>
                <a:cxn ang="0">
                  <a:pos x="150" y="61"/>
                </a:cxn>
                <a:cxn ang="0">
                  <a:pos x="150" y="50"/>
                </a:cxn>
                <a:cxn ang="0">
                  <a:pos x="150" y="39"/>
                </a:cxn>
                <a:cxn ang="0">
                  <a:pos x="153" y="34"/>
                </a:cxn>
                <a:cxn ang="0">
                  <a:pos x="145" y="20"/>
                </a:cxn>
                <a:cxn ang="0">
                  <a:pos x="145" y="17"/>
                </a:cxn>
                <a:cxn ang="0">
                  <a:pos x="131" y="9"/>
                </a:cxn>
                <a:cxn ang="0">
                  <a:pos x="117" y="3"/>
                </a:cxn>
                <a:cxn ang="0">
                  <a:pos x="117" y="0"/>
                </a:cxn>
                <a:cxn ang="0">
                  <a:pos x="106" y="3"/>
                </a:cxn>
                <a:cxn ang="0">
                  <a:pos x="92" y="6"/>
                </a:cxn>
                <a:cxn ang="0">
                  <a:pos x="86" y="17"/>
                </a:cxn>
                <a:cxn ang="0">
                  <a:pos x="89" y="28"/>
                </a:cxn>
                <a:cxn ang="0">
                  <a:pos x="86" y="42"/>
                </a:cxn>
                <a:cxn ang="0">
                  <a:pos x="86" y="53"/>
                </a:cxn>
                <a:cxn ang="0">
                  <a:pos x="98" y="64"/>
                </a:cxn>
                <a:cxn ang="0">
                  <a:pos x="103" y="59"/>
                </a:cxn>
                <a:cxn ang="0">
                  <a:pos x="100" y="78"/>
                </a:cxn>
                <a:cxn ang="0">
                  <a:pos x="98" y="75"/>
                </a:cxn>
                <a:cxn ang="0">
                  <a:pos x="92" y="75"/>
                </a:cxn>
                <a:cxn ang="0">
                  <a:pos x="81" y="61"/>
                </a:cxn>
                <a:cxn ang="0">
                  <a:pos x="73" y="56"/>
                </a:cxn>
                <a:cxn ang="0">
                  <a:pos x="67" y="50"/>
                </a:cxn>
                <a:cxn ang="0">
                  <a:pos x="61" y="56"/>
                </a:cxn>
                <a:cxn ang="0">
                  <a:pos x="45" y="50"/>
                </a:cxn>
                <a:cxn ang="0">
                  <a:pos x="42" y="45"/>
                </a:cxn>
                <a:cxn ang="0">
                  <a:pos x="31" y="48"/>
                </a:cxn>
                <a:cxn ang="0">
                  <a:pos x="28" y="39"/>
                </a:cxn>
                <a:cxn ang="0">
                  <a:pos x="28" y="56"/>
                </a:cxn>
                <a:cxn ang="0">
                  <a:pos x="25" y="70"/>
                </a:cxn>
              </a:cxnLst>
              <a:rect l="0" t="0" r="r" b="b"/>
              <a:pathLst>
                <a:path w="153" h="148">
                  <a:moveTo>
                    <a:pt x="25" y="70"/>
                  </a:moveTo>
                  <a:lnTo>
                    <a:pt x="14" y="70"/>
                  </a:lnTo>
                  <a:lnTo>
                    <a:pt x="0" y="70"/>
                  </a:lnTo>
                  <a:lnTo>
                    <a:pt x="0" y="84"/>
                  </a:lnTo>
                  <a:lnTo>
                    <a:pt x="0" y="95"/>
                  </a:lnTo>
                  <a:lnTo>
                    <a:pt x="0" y="106"/>
                  </a:lnTo>
                  <a:lnTo>
                    <a:pt x="0" y="117"/>
                  </a:lnTo>
                  <a:lnTo>
                    <a:pt x="9" y="128"/>
                  </a:lnTo>
                  <a:lnTo>
                    <a:pt x="17" y="139"/>
                  </a:lnTo>
                  <a:lnTo>
                    <a:pt x="28" y="139"/>
                  </a:lnTo>
                  <a:lnTo>
                    <a:pt x="42" y="142"/>
                  </a:lnTo>
                  <a:lnTo>
                    <a:pt x="59" y="148"/>
                  </a:lnTo>
                  <a:lnTo>
                    <a:pt x="73" y="136"/>
                  </a:lnTo>
                  <a:lnTo>
                    <a:pt x="86" y="125"/>
                  </a:lnTo>
                  <a:lnTo>
                    <a:pt x="89" y="114"/>
                  </a:lnTo>
                  <a:lnTo>
                    <a:pt x="100" y="111"/>
                  </a:lnTo>
                  <a:lnTo>
                    <a:pt x="109" y="111"/>
                  </a:lnTo>
                  <a:lnTo>
                    <a:pt x="106" y="103"/>
                  </a:lnTo>
                  <a:lnTo>
                    <a:pt x="117" y="98"/>
                  </a:lnTo>
                  <a:lnTo>
                    <a:pt x="125" y="95"/>
                  </a:lnTo>
                  <a:lnTo>
                    <a:pt x="136" y="89"/>
                  </a:lnTo>
                  <a:lnTo>
                    <a:pt x="148" y="86"/>
                  </a:lnTo>
                  <a:lnTo>
                    <a:pt x="139" y="81"/>
                  </a:lnTo>
                  <a:lnTo>
                    <a:pt x="148" y="64"/>
                  </a:lnTo>
                  <a:lnTo>
                    <a:pt x="150" y="61"/>
                  </a:lnTo>
                  <a:lnTo>
                    <a:pt x="150" y="50"/>
                  </a:lnTo>
                  <a:lnTo>
                    <a:pt x="150" y="39"/>
                  </a:lnTo>
                  <a:lnTo>
                    <a:pt x="153" y="34"/>
                  </a:lnTo>
                  <a:lnTo>
                    <a:pt x="145" y="20"/>
                  </a:lnTo>
                  <a:lnTo>
                    <a:pt x="145" y="17"/>
                  </a:lnTo>
                  <a:lnTo>
                    <a:pt x="131" y="9"/>
                  </a:lnTo>
                  <a:lnTo>
                    <a:pt x="117" y="3"/>
                  </a:lnTo>
                  <a:lnTo>
                    <a:pt x="117" y="0"/>
                  </a:lnTo>
                  <a:lnTo>
                    <a:pt x="106" y="3"/>
                  </a:lnTo>
                  <a:lnTo>
                    <a:pt x="92" y="6"/>
                  </a:lnTo>
                  <a:lnTo>
                    <a:pt x="86" y="17"/>
                  </a:lnTo>
                  <a:lnTo>
                    <a:pt x="89" y="28"/>
                  </a:lnTo>
                  <a:lnTo>
                    <a:pt x="86" y="42"/>
                  </a:lnTo>
                  <a:lnTo>
                    <a:pt x="86" y="53"/>
                  </a:lnTo>
                  <a:lnTo>
                    <a:pt x="98" y="64"/>
                  </a:lnTo>
                  <a:lnTo>
                    <a:pt x="103" y="59"/>
                  </a:lnTo>
                  <a:lnTo>
                    <a:pt x="100" y="78"/>
                  </a:lnTo>
                  <a:lnTo>
                    <a:pt x="98" y="75"/>
                  </a:lnTo>
                  <a:lnTo>
                    <a:pt x="92" y="75"/>
                  </a:lnTo>
                  <a:lnTo>
                    <a:pt x="81" y="61"/>
                  </a:lnTo>
                  <a:lnTo>
                    <a:pt x="73" y="56"/>
                  </a:lnTo>
                  <a:lnTo>
                    <a:pt x="67" y="50"/>
                  </a:lnTo>
                  <a:lnTo>
                    <a:pt x="61" y="56"/>
                  </a:lnTo>
                  <a:lnTo>
                    <a:pt x="45" y="50"/>
                  </a:lnTo>
                  <a:lnTo>
                    <a:pt x="42" y="45"/>
                  </a:lnTo>
                  <a:lnTo>
                    <a:pt x="31" y="48"/>
                  </a:lnTo>
                  <a:lnTo>
                    <a:pt x="28" y="39"/>
                  </a:lnTo>
                  <a:lnTo>
                    <a:pt x="28" y="56"/>
                  </a:lnTo>
                  <a:lnTo>
                    <a:pt x="25" y="7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8" name="Freeform 250"/>
            <p:cNvSpPr>
              <a:spLocks/>
            </p:cNvSpPr>
            <p:nvPr/>
          </p:nvSpPr>
          <p:spPr bwMode="auto">
            <a:xfrm>
              <a:off x="2890" y="3025"/>
              <a:ext cx="127" cy="132"/>
            </a:xfrm>
            <a:custGeom>
              <a:avLst/>
              <a:gdLst/>
              <a:ahLst/>
              <a:cxnLst>
                <a:cxn ang="0">
                  <a:pos x="47" y="95"/>
                </a:cxn>
                <a:cxn ang="0">
                  <a:pos x="44" y="92"/>
                </a:cxn>
                <a:cxn ang="0">
                  <a:pos x="33" y="87"/>
                </a:cxn>
                <a:cxn ang="0">
                  <a:pos x="28" y="75"/>
                </a:cxn>
                <a:cxn ang="0">
                  <a:pos x="25" y="70"/>
                </a:cxn>
                <a:cxn ang="0">
                  <a:pos x="25" y="67"/>
                </a:cxn>
                <a:cxn ang="0">
                  <a:pos x="14" y="62"/>
                </a:cxn>
                <a:cxn ang="0">
                  <a:pos x="6" y="45"/>
                </a:cxn>
                <a:cxn ang="0">
                  <a:pos x="0" y="31"/>
                </a:cxn>
                <a:cxn ang="0">
                  <a:pos x="17" y="37"/>
                </a:cxn>
                <a:cxn ang="0">
                  <a:pos x="31" y="25"/>
                </a:cxn>
                <a:cxn ang="0">
                  <a:pos x="44" y="14"/>
                </a:cxn>
                <a:cxn ang="0">
                  <a:pos x="47" y="3"/>
                </a:cxn>
                <a:cxn ang="0">
                  <a:pos x="58" y="0"/>
                </a:cxn>
                <a:cxn ang="0">
                  <a:pos x="67" y="0"/>
                </a:cxn>
                <a:cxn ang="0">
                  <a:pos x="67" y="6"/>
                </a:cxn>
                <a:cxn ang="0">
                  <a:pos x="72" y="6"/>
                </a:cxn>
                <a:cxn ang="0">
                  <a:pos x="86" y="9"/>
                </a:cxn>
                <a:cxn ang="0">
                  <a:pos x="97" y="14"/>
                </a:cxn>
                <a:cxn ang="0">
                  <a:pos x="97" y="34"/>
                </a:cxn>
                <a:cxn ang="0">
                  <a:pos x="97" y="45"/>
                </a:cxn>
                <a:cxn ang="0">
                  <a:pos x="97" y="59"/>
                </a:cxn>
                <a:cxn ang="0">
                  <a:pos x="92" y="73"/>
                </a:cxn>
                <a:cxn ang="0">
                  <a:pos x="89" y="84"/>
                </a:cxn>
                <a:cxn ang="0">
                  <a:pos x="81" y="92"/>
                </a:cxn>
                <a:cxn ang="0">
                  <a:pos x="75" y="100"/>
                </a:cxn>
                <a:cxn ang="0">
                  <a:pos x="61" y="98"/>
                </a:cxn>
                <a:cxn ang="0">
                  <a:pos x="50" y="98"/>
                </a:cxn>
                <a:cxn ang="0">
                  <a:pos x="47" y="95"/>
                </a:cxn>
              </a:cxnLst>
              <a:rect l="0" t="0" r="r" b="b"/>
              <a:pathLst>
                <a:path w="97" h="100">
                  <a:moveTo>
                    <a:pt x="47" y="95"/>
                  </a:moveTo>
                  <a:lnTo>
                    <a:pt x="44" y="92"/>
                  </a:lnTo>
                  <a:lnTo>
                    <a:pt x="33" y="87"/>
                  </a:lnTo>
                  <a:lnTo>
                    <a:pt x="28" y="75"/>
                  </a:lnTo>
                  <a:lnTo>
                    <a:pt x="25" y="70"/>
                  </a:lnTo>
                  <a:lnTo>
                    <a:pt x="25" y="67"/>
                  </a:lnTo>
                  <a:lnTo>
                    <a:pt x="14" y="62"/>
                  </a:lnTo>
                  <a:lnTo>
                    <a:pt x="6" y="45"/>
                  </a:lnTo>
                  <a:lnTo>
                    <a:pt x="0" y="31"/>
                  </a:lnTo>
                  <a:lnTo>
                    <a:pt x="17" y="37"/>
                  </a:lnTo>
                  <a:lnTo>
                    <a:pt x="31" y="25"/>
                  </a:lnTo>
                  <a:lnTo>
                    <a:pt x="44" y="14"/>
                  </a:lnTo>
                  <a:lnTo>
                    <a:pt x="47" y="3"/>
                  </a:lnTo>
                  <a:lnTo>
                    <a:pt x="58" y="0"/>
                  </a:lnTo>
                  <a:lnTo>
                    <a:pt x="67" y="0"/>
                  </a:lnTo>
                  <a:lnTo>
                    <a:pt x="67" y="6"/>
                  </a:lnTo>
                  <a:lnTo>
                    <a:pt x="72" y="6"/>
                  </a:lnTo>
                  <a:lnTo>
                    <a:pt x="86" y="9"/>
                  </a:lnTo>
                  <a:lnTo>
                    <a:pt x="97" y="14"/>
                  </a:lnTo>
                  <a:lnTo>
                    <a:pt x="97" y="34"/>
                  </a:lnTo>
                  <a:lnTo>
                    <a:pt x="97" y="45"/>
                  </a:lnTo>
                  <a:lnTo>
                    <a:pt x="97" y="59"/>
                  </a:lnTo>
                  <a:lnTo>
                    <a:pt x="92" y="73"/>
                  </a:lnTo>
                  <a:lnTo>
                    <a:pt x="89" y="84"/>
                  </a:lnTo>
                  <a:lnTo>
                    <a:pt x="81" y="92"/>
                  </a:lnTo>
                  <a:lnTo>
                    <a:pt x="75" y="100"/>
                  </a:lnTo>
                  <a:lnTo>
                    <a:pt x="61" y="98"/>
                  </a:lnTo>
                  <a:lnTo>
                    <a:pt x="50" y="98"/>
                  </a:lnTo>
                  <a:lnTo>
                    <a:pt x="47" y="9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79" name="Freeform 251"/>
            <p:cNvSpPr>
              <a:spLocks/>
            </p:cNvSpPr>
            <p:nvPr/>
          </p:nvSpPr>
          <p:spPr bwMode="auto">
            <a:xfrm>
              <a:off x="1298" y="3144"/>
              <a:ext cx="264" cy="595"/>
            </a:xfrm>
            <a:custGeom>
              <a:avLst/>
              <a:gdLst/>
              <a:ahLst/>
              <a:cxnLst>
                <a:cxn ang="0">
                  <a:pos x="111" y="287"/>
                </a:cxn>
                <a:cxn ang="0">
                  <a:pos x="109" y="303"/>
                </a:cxn>
                <a:cxn ang="0">
                  <a:pos x="117" y="306"/>
                </a:cxn>
                <a:cxn ang="0">
                  <a:pos x="125" y="314"/>
                </a:cxn>
                <a:cxn ang="0">
                  <a:pos x="109" y="312"/>
                </a:cxn>
                <a:cxn ang="0">
                  <a:pos x="111" y="328"/>
                </a:cxn>
                <a:cxn ang="0">
                  <a:pos x="109" y="345"/>
                </a:cxn>
                <a:cxn ang="0">
                  <a:pos x="97" y="367"/>
                </a:cxn>
                <a:cxn ang="0">
                  <a:pos x="122" y="381"/>
                </a:cxn>
                <a:cxn ang="0">
                  <a:pos x="122" y="389"/>
                </a:cxn>
                <a:cxn ang="0">
                  <a:pos x="109" y="406"/>
                </a:cxn>
                <a:cxn ang="0">
                  <a:pos x="103" y="417"/>
                </a:cxn>
                <a:cxn ang="0">
                  <a:pos x="106" y="420"/>
                </a:cxn>
                <a:cxn ang="0">
                  <a:pos x="100" y="431"/>
                </a:cxn>
                <a:cxn ang="0">
                  <a:pos x="103" y="439"/>
                </a:cxn>
                <a:cxn ang="0">
                  <a:pos x="120" y="451"/>
                </a:cxn>
                <a:cxn ang="0">
                  <a:pos x="75" y="445"/>
                </a:cxn>
                <a:cxn ang="0">
                  <a:pos x="61" y="426"/>
                </a:cxn>
                <a:cxn ang="0">
                  <a:pos x="42" y="409"/>
                </a:cxn>
                <a:cxn ang="0">
                  <a:pos x="47" y="378"/>
                </a:cxn>
                <a:cxn ang="0">
                  <a:pos x="45" y="351"/>
                </a:cxn>
                <a:cxn ang="0">
                  <a:pos x="36" y="342"/>
                </a:cxn>
                <a:cxn ang="0">
                  <a:pos x="36" y="334"/>
                </a:cxn>
                <a:cxn ang="0">
                  <a:pos x="22" y="309"/>
                </a:cxn>
                <a:cxn ang="0">
                  <a:pos x="20" y="278"/>
                </a:cxn>
                <a:cxn ang="0">
                  <a:pos x="20" y="253"/>
                </a:cxn>
                <a:cxn ang="0">
                  <a:pos x="14" y="231"/>
                </a:cxn>
                <a:cxn ang="0">
                  <a:pos x="17" y="209"/>
                </a:cxn>
                <a:cxn ang="0">
                  <a:pos x="17" y="181"/>
                </a:cxn>
                <a:cxn ang="0">
                  <a:pos x="6" y="162"/>
                </a:cxn>
                <a:cxn ang="0">
                  <a:pos x="0" y="139"/>
                </a:cxn>
                <a:cxn ang="0">
                  <a:pos x="3" y="120"/>
                </a:cxn>
                <a:cxn ang="0">
                  <a:pos x="6" y="95"/>
                </a:cxn>
                <a:cxn ang="0">
                  <a:pos x="17" y="78"/>
                </a:cxn>
                <a:cxn ang="0">
                  <a:pos x="9" y="48"/>
                </a:cxn>
                <a:cxn ang="0">
                  <a:pos x="22" y="34"/>
                </a:cxn>
                <a:cxn ang="0">
                  <a:pos x="22" y="17"/>
                </a:cxn>
                <a:cxn ang="0">
                  <a:pos x="36" y="3"/>
                </a:cxn>
                <a:cxn ang="0">
                  <a:pos x="59" y="14"/>
                </a:cxn>
                <a:cxn ang="0">
                  <a:pos x="78" y="6"/>
                </a:cxn>
                <a:cxn ang="0">
                  <a:pos x="92" y="20"/>
                </a:cxn>
                <a:cxn ang="0">
                  <a:pos x="117" y="36"/>
                </a:cxn>
                <a:cxn ang="0">
                  <a:pos x="139" y="48"/>
                </a:cxn>
                <a:cxn ang="0">
                  <a:pos x="145" y="70"/>
                </a:cxn>
                <a:cxn ang="0">
                  <a:pos x="156" y="84"/>
                </a:cxn>
                <a:cxn ang="0">
                  <a:pos x="178" y="84"/>
                </a:cxn>
                <a:cxn ang="0">
                  <a:pos x="186" y="59"/>
                </a:cxn>
                <a:cxn ang="0">
                  <a:pos x="200" y="78"/>
                </a:cxn>
                <a:cxn ang="0">
                  <a:pos x="186" y="92"/>
                </a:cxn>
                <a:cxn ang="0">
                  <a:pos x="173" y="109"/>
                </a:cxn>
                <a:cxn ang="0">
                  <a:pos x="159" y="125"/>
                </a:cxn>
                <a:cxn ang="0">
                  <a:pos x="159" y="145"/>
                </a:cxn>
                <a:cxn ang="0">
                  <a:pos x="159" y="170"/>
                </a:cxn>
                <a:cxn ang="0">
                  <a:pos x="161" y="192"/>
                </a:cxn>
                <a:cxn ang="0">
                  <a:pos x="178" y="214"/>
                </a:cxn>
                <a:cxn ang="0">
                  <a:pos x="184" y="234"/>
                </a:cxn>
                <a:cxn ang="0">
                  <a:pos x="167" y="250"/>
                </a:cxn>
                <a:cxn ang="0">
                  <a:pos x="148" y="256"/>
                </a:cxn>
                <a:cxn ang="0">
                  <a:pos x="125" y="256"/>
                </a:cxn>
                <a:cxn ang="0">
                  <a:pos x="134" y="281"/>
                </a:cxn>
              </a:cxnLst>
              <a:rect l="0" t="0" r="r" b="b"/>
              <a:pathLst>
                <a:path w="200" h="451">
                  <a:moveTo>
                    <a:pt x="131" y="287"/>
                  </a:moveTo>
                  <a:lnTo>
                    <a:pt x="111" y="287"/>
                  </a:lnTo>
                  <a:lnTo>
                    <a:pt x="100" y="284"/>
                  </a:lnTo>
                  <a:lnTo>
                    <a:pt x="109" y="303"/>
                  </a:lnTo>
                  <a:lnTo>
                    <a:pt x="114" y="306"/>
                  </a:lnTo>
                  <a:lnTo>
                    <a:pt x="117" y="306"/>
                  </a:lnTo>
                  <a:lnTo>
                    <a:pt x="122" y="303"/>
                  </a:lnTo>
                  <a:lnTo>
                    <a:pt x="125" y="314"/>
                  </a:lnTo>
                  <a:lnTo>
                    <a:pt x="120" y="312"/>
                  </a:lnTo>
                  <a:lnTo>
                    <a:pt x="109" y="312"/>
                  </a:lnTo>
                  <a:lnTo>
                    <a:pt x="120" y="317"/>
                  </a:lnTo>
                  <a:lnTo>
                    <a:pt x="111" y="328"/>
                  </a:lnTo>
                  <a:lnTo>
                    <a:pt x="111" y="339"/>
                  </a:lnTo>
                  <a:lnTo>
                    <a:pt x="109" y="345"/>
                  </a:lnTo>
                  <a:lnTo>
                    <a:pt x="97" y="353"/>
                  </a:lnTo>
                  <a:lnTo>
                    <a:pt x="97" y="367"/>
                  </a:lnTo>
                  <a:lnTo>
                    <a:pt x="114" y="376"/>
                  </a:lnTo>
                  <a:lnTo>
                    <a:pt x="122" y="381"/>
                  </a:lnTo>
                  <a:lnTo>
                    <a:pt x="117" y="387"/>
                  </a:lnTo>
                  <a:lnTo>
                    <a:pt x="122" y="389"/>
                  </a:lnTo>
                  <a:lnTo>
                    <a:pt x="117" y="398"/>
                  </a:lnTo>
                  <a:lnTo>
                    <a:pt x="109" y="406"/>
                  </a:lnTo>
                  <a:lnTo>
                    <a:pt x="109" y="420"/>
                  </a:lnTo>
                  <a:lnTo>
                    <a:pt x="103" y="417"/>
                  </a:lnTo>
                  <a:lnTo>
                    <a:pt x="100" y="417"/>
                  </a:lnTo>
                  <a:lnTo>
                    <a:pt x="106" y="420"/>
                  </a:lnTo>
                  <a:lnTo>
                    <a:pt x="100" y="428"/>
                  </a:lnTo>
                  <a:lnTo>
                    <a:pt x="100" y="431"/>
                  </a:lnTo>
                  <a:lnTo>
                    <a:pt x="106" y="439"/>
                  </a:lnTo>
                  <a:lnTo>
                    <a:pt x="103" y="439"/>
                  </a:lnTo>
                  <a:lnTo>
                    <a:pt x="111" y="445"/>
                  </a:lnTo>
                  <a:lnTo>
                    <a:pt x="120" y="451"/>
                  </a:lnTo>
                  <a:lnTo>
                    <a:pt x="97" y="445"/>
                  </a:lnTo>
                  <a:lnTo>
                    <a:pt x="75" y="445"/>
                  </a:lnTo>
                  <a:lnTo>
                    <a:pt x="70" y="437"/>
                  </a:lnTo>
                  <a:lnTo>
                    <a:pt x="61" y="426"/>
                  </a:lnTo>
                  <a:lnTo>
                    <a:pt x="56" y="428"/>
                  </a:lnTo>
                  <a:lnTo>
                    <a:pt x="42" y="409"/>
                  </a:lnTo>
                  <a:lnTo>
                    <a:pt x="50" y="398"/>
                  </a:lnTo>
                  <a:lnTo>
                    <a:pt x="47" y="378"/>
                  </a:lnTo>
                  <a:lnTo>
                    <a:pt x="47" y="362"/>
                  </a:lnTo>
                  <a:lnTo>
                    <a:pt x="45" y="351"/>
                  </a:lnTo>
                  <a:lnTo>
                    <a:pt x="42" y="345"/>
                  </a:lnTo>
                  <a:lnTo>
                    <a:pt x="36" y="342"/>
                  </a:lnTo>
                  <a:lnTo>
                    <a:pt x="45" y="339"/>
                  </a:lnTo>
                  <a:lnTo>
                    <a:pt x="36" y="334"/>
                  </a:lnTo>
                  <a:lnTo>
                    <a:pt x="31" y="317"/>
                  </a:lnTo>
                  <a:lnTo>
                    <a:pt x="22" y="309"/>
                  </a:lnTo>
                  <a:lnTo>
                    <a:pt x="22" y="298"/>
                  </a:lnTo>
                  <a:lnTo>
                    <a:pt x="20" y="278"/>
                  </a:lnTo>
                  <a:lnTo>
                    <a:pt x="17" y="262"/>
                  </a:lnTo>
                  <a:lnTo>
                    <a:pt x="20" y="253"/>
                  </a:lnTo>
                  <a:lnTo>
                    <a:pt x="17" y="245"/>
                  </a:lnTo>
                  <a:lnTo>
                    <a:pt x="14" y="231"/>
                  </a:lnTo>
                  <a:lnTo>
                    <a:pt x="11" y="220"/>
                  </a:lnTo>
                  <a:lnTo>
                    <a:pt x="17" y="209"/>
                  </a:lnTo>
                  <a:lnTo>
                    <a:pt x="14" y="200"/>
                  </a:lnTo>
                  <a:lnTo>
                    <a:pt x="17" y="181"/>
                  </a:lnTo>
                  <a:lnTo>
                    <a:pt x="11" y="173"/>
                  </a:lnTo>
                  <a:lnTo>
                    <a:pt x="6" y="162"/>
                  </a:lnTo>
                  <a:lnTo>
                    <a:pt x="0" y="148"/>
                  </a:lnTo>
                  <a:lnTo>
                    <a:pt x="0" y="139"/>
                  </a:lnTo>
                  <a:lnTo>
                    <a:pt x="3" y="128"/>
                  </a:lnTo>
                  <a:lnTo>
                    <a:pt x="3" y="120"/>
                  </a:lnTo>
                  <a:lnTo>
                    <a:pt x="3" y="109"/>
                  </a:lnTo>
                  <a:lnTo>
                    <a:pt x="6" y="95"/>
                  </a:lnTo>
                  <a:lnTo>
                    <a:pt x="11" y="81"/>
                  </a:lnTo>
                  <a:lnTo>
                    <a:pt x="17" y="78"/>
                  </a:lnTo>
                  <a:lnTo>
                    <a:pt x="11" y="70"/>
                  </a:lnTo>
                  <a:lnTo>
                    <a:pt x="9" y="48"/>
                  </a:lnTo>
                  <a:lnTo>
                    <a:pt x="11" y="39"/>
                  </a:lnTo>
                  <a:lnTo>
                    <a:pt x="22" y="34"/>
                  </a:lnTo>
                  <a:lnTo>
                    <a:pt x="25" y="20"/>
                  </a:lnTo>
                  <a:lnTo>
                    <a:pt x="22" y="17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50" y="6"/>
                  </a:lnTo>
                  <a:lnTo>
                    <a:pt x="59" y="14"/>
                  </a:lnTo>
                  <a:lnTo>
                    <a:pt x="61" y="6"/>
                  </a:lnTo>
                  <a:lnTo>
                    <a:pt x="78" y="6"/>
                  </a:lnTo>
                  <a:lnTo>
                    <a:pt x="81" y="9"/>
                  </a:lnTo>
                  <a:lnTo>
                    <a:pt x="92" y="20"/>
                  </a:lnTo>
                  <a:lnTo>
                    <a:pt x="106" y="34"/>
                  </a:lnTo>
                  <a:lnTo>
                    <a:pt x="117" y="36"/>
                  </a:lnTo>
                  <a:lnTo>
                    <a:pt x="125" y="42"/>
                  </a:lnTo>
                  <a:lnTo>
                    <a:pt x="139" y="48"/>
                  </a:lnTo>
                  <a:lnTo>
                    <a:pt x="150" y="56"/>
                  </a:lnTo>
                  <a:lnTo>
                    <a:pt x="145" y="70"/>
                  </a:lnTo>
                  <a:lnTo>
                    <a:pt x="139" y="84"/>
                  </a:lnTo>
                  <a:lnTo>
                    <a:pt x="156" y="84"/>
                  </a:lnTo>
                  <a:lnTo>
                    <a:pt x="170" y="87"/>
                  </a:lnTo>
                  <a:lnTo>
                    <a:pt x="178" y="84"/>
                  </a:lnTo>
                  <a:lnTo>
                    <a:pt x="189" y="67"/>
                  </a:lnTo>
                  <a:lnTo>
                    <a:pt x="186" y="59"/>
                  </a:lnTo>
                  <a:lnTo>
                    <a:pt x="195" y="59"/>
                  </a:lnTo>
                  <a:lnTo>
                    <a:pt x="200" y="78"/>
                  </a:lnTo>
                  <a:lnTo>
                    <a:pt x="195" y="84"/>
                  </a:lnTo>
                  <a:lnTo>
                    <a:pt x="186" y="92"/>
                  </a:lnTo>
                  <a:lnTo>
                    <a:pt x="178" y="100"/>
                  </a:lnTo>
                  <a:lnTo>
                    <a:pt x="173" y="109"/>
                  </a:lnTo>
                  <a:lnTo>
                    <a:pt x="164" y="117"/>
                  </a:lnTo>
                  <a:lnTo>
                    <a:pt x="159" y="125"/>
                  </a:lnTo>
                  <a:lnTo>
                    <a:pt x="159" y="128"/>
                  </a:lnTo>
                  <a:lnTo>
                    <a:pt x="159" y="145"/>
                  </a:lnTo>
                  <a:lnTo>
                    <a:pt x="156" y="159"/>
                  </a:lnTo>
                  <a:lnTo>
                    <a:pt x="159" y="170"/>
                  </a:lnTo>
                  <a:lnTo>
                    <a:pt x="156" y="175"/>
                  </a:lnTo>
                  <a:lnTo>
                    <a:pt x="161" y="192"/>
                  </a:lnTo>
                  <a:lnTo>
                    <a:pt x="178" y="206"/>
                  </a:lnTo>
                  <a:lnTo>
                    <a:pt x="178" y="214"/>
                  </a:lnTo>
                  <a:lnTo>
                    <a:pt x="186" y="220"/>
                  </a:lnTo>
                  <a:lnTo>
                    <a:pt x="184" y="234"/>
                  </a:lnTo>
                  <a:lnTo>
                    <a:pt x="178" y="248"/>
                  </a:lnTo>
                  <a:lnTo>
                    <a:pt x="167" y="250"/>
                  </a:lnTo>
                  <a:lnTo>
                    <a:pt x="156" y="253"/>
                  </a:lnTo>
                  <a:lnTo>
                    <a:pt x="148" y="256"/>
                  </a:lnTo>
                  <a:lnTo>
                    <a:pt x="136" y="256"/>
                  </a:lnTo>
                  <a:lnTo>
                    <a:pt x="125" y="256"/>
                  </a:lnTo>
                  <a:lnTo>
                    <a:pt x="128" y="262"/>
                  </a:lnTo>
                  <a:lnTo>
                    <a:pt x="134" y="281"/>
                  </a:lnTo>
                  <a:lnTo>
                    <a:pt x="131" y="28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0" name="Freeform 252"/>
            <p:cNvSpPr>
              <a:spLocks/>
            </p:cNvSpPr>
            <p:nvPr/>
          </p:nvSpPr>
          <p:spPr bwMode="auto">
            <a:xfrm>
              <a:off x="1452" y="3742"/>
              <a:ext cx="66" cy="40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0" y="0"/>
                </a:cxn>
                <a:cxn ang="0">
                  <a:pos x="8" y="14"/>
                </a:cxn>
                <a:cxn ang="0">
                  <a:pos x="14" y="31"/>
                </a:cxn>
                <a:cxn ang="0">
                  <a:pos x="33" y="31"/>
                </a:cxn>
                <a:cxn ang="0">
                  <a:pos x="50" y="31"/>
                </a:cxn>
                <a:cxn ang="0">
                  <a:pos x="50" y="28"/>
                </a:cxn>
                <a:cxn ang="0">
                  <a:pos x="22" y="20"/>
                </a:cxn>
                <a:cxn ang="0">
                  <a:pos x="5" y="6"/>
                </a:cxn>
              </a:cxnLst>
              <a:rect l="0" t="0" r="r" b="b"/>
              <a:pathLst>
                <a:path w="50" h="31">
                  <a:moveTo>
                    <a:pt x="5" y="6"/>
                  </a:moveTo>
                  <a:lnTo>
                    <a:pt x="0" y="0"/>
                  </a:lnTo>
                  <a:lnTo>
                    <a:pt x="8" y="14"/>
                  </a:lnTo>
                  <a:lnTo>
                    <a:pt x="14" y="31"/>
                  </a:lnTo>
                  <a:lnTo>
                    <a:pt x="33" y="31"/>
                  </a:lnTo>
                  <a:lnTo>
                    <a:pt x="50" y="31"/>
                  </a:lnTo>
                  <a:lnTo>
                    <a:pt x="50" y="28"/>
                  </a:lnTo>
                  <a:lnTo>
                    <a:pt x="22" y="20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1" name="Freeform 253"/>
            <p:cNvSpPr>
              <a:spLocks/>
            </p:cNvSpPr>
            <p:nvPr/>
          </p:nvSpPr>
          <p:spPr bwMode="auto">
            <a:xfrm>
              <a:off x="1266" y="3063"/>
              <a:ext cx="190" cy="701"/>
            </a:xfrm>
            <a:custGeom>
              <a:avLst/>
              <a:gdLst/>
              <a:ahLst/>
              <a:cxnLst>
                <a:cxn ang="0">
                  <a:pos x="14" y="211"/>
                </a:cxn>
                <a:cxn ang="0">
                  <a:pos x="14" y="248"/>
                </a:cxn>
                <a:cxn ang="0">
                  <a:pos x="11" y="286"/>
                </a:cxn>
                <a:cxn ang="0">
                  <a:pos x="17" y="317"/>
                </a:cxn>
                <a:cxn ang="0">
                  <a:pos x="25" y="356"/>
                </a:cxn>
                <a:cxn ang="0">
                  <a:pos x="36" y="356"/>
                </a:cxn>
                <a:cxn ang="0">
                  <a:pos x="42" y="367"/>
                </a:cxn>
                <a:cxn ang="0">
                  <a:pos x="42" y="378"/>
                </a:cxn>
                <a:cxn ang="0">
                  <a:pos x="50" y="398"/>
                </a:cxn>
                <a:cxn ang="0">
                  <a:pos x="47" y="412"/>
                </a:cxn>
                <a:cxn ang="0">
                  <a:pos x="50" y="423"/>
                </a:cxn>
                <a:cxn ang="0">
                  <a:pos x="42" y="425"/>
                </a:cxn>
                <a:cxn ang="0">
                  <a:pos x="36" y="420"/>
                </a:cxn>
                <a:cxn ang="0">
                  <a:pos x="36" y="428"/>
                </a:cxn>
                <a:cxn ang="0">
                  <a:pos x="47" y="442"/>
                </a:cxn>
                <a:cxn ang="0">
                  <a:pos x="56" y="445"/>
                </a:cxn>
                <a:cxn ang="0">
                  <a:pos x="53" y="450"/>
                </a:cxn>
                <a:cxn ang="0">
                  <a:pos x="61" y="470"/>
                </a:cxn>
                <a:cxn ang="0">
                  <a:pos x="61" y="481"/>
                </a:cxn>
                <a:cxn ang="0">
                  <a:pos x="72" y="495"/>
                </a:cxn>
                <a:cxn ang="0">
                  <a:pos x="78" y="500"/>
                </a:cxn>
                <a:cxn ang="0">
                  <a:pos x="89" y="517"/>
                </a:cxn>
                <a:cxn ang="0">
                  <a:pos x="97" y="525"/>
                </a:cxn>
                <a:cxn ang="0">
                  <a:pos x="122" y="517"/>
                </a:cxn>
                <a:cxn ang="0">
                  <a:pos x="122" y="506"/>
                </a:cxn>
                <a:cxn ang="0">
                  <a:pos x="86" y="487"/>
                </a:cxn>
                <a:cxn ang="0">
                  <a:pos x="75" y="459"/>
                </a:cxn>
                <a:cxn ang="0">
                  <a:pos x="70" y="412"/>
                </a:cxn>
                <a:cxn ang="0">
                  <a:pos x="70" y="400"/>
                </a:cxn>
                <a:cxn ang="0">
                  <a:pos x="47" y="370"/>
                </a:cxn>
                <a:cxn ang="0">
                  <a:pos x="42" y="323"/>
                </a:cxn>
                <a:cxn ang="0">
                  <a:pos x="39" y="292"/>
                </a:cxn>
                <a:cxn ang="0">
                  <a:pos x="39" y="261"/>
                </a:cxn>
                <a:cxn ang="0">
                  <a:pos x="31" y="223"/>
                </a:cxn>
                <a:cxn ang="0">
                  <a:pos x="28" y="189"/>
                </a:cxn>
                <a:cxn ang="0">
                  <a:pos x="31" y="156"/>
                </a:cxn>
                <a:cxn ang="0">
                  <a:pos x="36" y="131"/>
                </a:cxn>
                <a:cxn ang="0">
                  <a:pos x="47" y="95"/>
                </a:cxn>
                <a:cxn ang="0">
                  <a:pos x="39" y="75"/>
                </a:cxn>
                <a:cxn ang="0">
                  <a:pos x="22" y="36"/>
                </a:cxn>
                <a:cxn ang="0">
                  <a:pos x="14" y="6"/>
                </a:cxn>
                <a:cxn ang="0">
                  <a:pos x="0" y="11"/>
                </a:cxn>
                <a:cxn ang="0">
                  <a:pos x="6" y="64"/>
                </a:cxn>
                <a:cxn ang="0">
                  <a:pos x="9" y="106"/>
                </a:cxn>
                <a:cxn ang="0">
                  <a:pos x="9" y="164"/>
                </a:cxn>
              </a:cxnLst>
              <a:rect l="0" t="0" r="r" b="b"/>
              <a:pathLst>
                <a:path w="145" h="534">
                  <a:moveTo>
                    <a:pt x="9" y="189"/>
                  </a:moveTo>
                  <a:lnTo>
                    <a:pt x="11" y="200"/>
                  </a:lnTo>
                  <a:lnTo>
                    <a:pt x="14" y="211"/>
                  </a:lnTo>
                  <a:lnTo>
                    <a:pt x="14" y="223"/>
                  </a:lnTo>
                  <a:lnTo>
                    <a:pt x="17" y="234"/>
                  </a:lnTo>
                  <a:lnTo>
                    <a:pt x="14" y="248"/>
                  </a:lnTo>
                  <a:lnTo>
                    <a:pt x="14" y="259"/>
                  </a:lnTo>
                  <a:lnTo>
                    <a:pt x="11" y="273"/>
                  </a:lnTo>
                  <a:lnTo>
                    <a:pt x="11" y="286"/>
                  </a:lnTo>
                  <a:lnTo>
                    <a:pt x="9" y="292"/>
                  </a:lnTo>
                  <a:lnTo>
                    <a:pt x="11" y="303"/>
                  </a:lnTo>
                  <a:lnTo>
                    <a:pt x="17" y="317"/>
                  </a:lnTo>
                  <a:lnTo>
                    <a:pt x="20" y="331"/>
                  </a:lnTo>
                  <a:lnTo>
                    <a:pt x="20" y="345"/>
                  </a:lnTo>
                  <a:lnTo>
                    <a:pt x="25" y="356"/>
                  </a:lnTo>
                  <a:lnTo>
                    <a:pt x="28" y="359"/>
                  </a:lnTo>
                  <a:lnTo>
                    <a:pt x="34" y="356"/>
                  </a:lnTo>
                  <a:lnTo>
                    <a:pt x="36" y="356"/>
                  </a:lnTo>
                  <a:lnTo>
                    <a:pt x="42" y="353"/>
                  </a:lnTo>
                  <a:lnTo>
                    <a:pt x="39" y="361"/>
                  </a:lnTo>
                  <a:lnTo>
                    <a:pt x="42" y="367"/>
                  </a:lnTo>
                  <a:lnTo>
                    <a:pt x="42" y="364"/>
                  </a:lnTo>
                  <a:lnTo>
                    <a:pt x="42" y="370"/>
                  </a:lnTo>
                  <a:lnTo>
                    <a:pt x="42" y="378"/>
                  </a:lnTo>
                  <a:lnTo>
                    <a:pt x="45" y="386"/>
                  </a:lnTo>
                  <a:lnTo>
                    <a:pt x="45" y="392"/>
                  </a:lnTo>
                  <a:lnTo>
                    <a:pt x="50" y="398"/>
                  </a:lnTo>
                  <a:lnTo>
                    <a:pt x="47" y="409"/>
                  </a:lnTo>
                  <a:lnTo>
                    <a:pt x="50" y="412"/>
                  </a:lnTo>
                  <a:lnTo>
                    <a:pt x="47" y="412"/>
                  </a:lnTo>
                  <a:lnTo>
                    <a:pt x="47" y="417"/>
                  </a:lnTo>
                  <a:lnTo>
                    <a:pt x="50" y="417"/>
                  </a:lnTo>
                  <a:lnTo>
                    <a:pt x="50" y="423"/>
                  </a:lnTo>
                  <a:lnTo>
                    <a:pt x="47" y="428"/>
                  </a:lnTo>
                  <a:lnTo>
                    <a:pt x="45" y="425"/>
                  </a:lnTo>
                  <a:lnTo>
                    <a:pt x="42" y="425"/>
                  </a:lnTo>
                  <a:lnTo>
                    <a:pt x="42" y="420"/>
                  </a:lnTo>
                  <a:lnTo>
                    <a:pt x="39" y="420"/>
                  </a:lnTo>
                  <a:lnTo>
                    <a:pt x="36" y="420"/>
                  </a:lnTo>
                  <a:lnTo>
                    <a:pt x="28" y="434"/>
                  </a:lnTo>
                  <a:lnTo>
                    <a:pt x="31" y="431"/>
                  </a:lnTo>
                  <a:lnTo>
                    <a:pt x="36" y="428"/>
                  </a:lnTo>
                  <a:lnTo>
                    <a:pt x="42" y="431"/>
                  </a:lnTo>
                  <a:lnTo>
                    <a:pt x="50" y="439"/>
                  </a:lnTo>
                  <a:lnTo>
                    <a:pt x="47" y="442"/>
                  </a:lnTo>
                  <a:lnTo>
                    <a:pt x="50" y="445"/>
                  </a:lnTo>
                  <a:lnTo>
                    <a:pt x="45" y="445"/>
                  </a:lnTo>
                  <a:lnTo>
                    <a:pt x="56" y="445"/>
                  </a:lnTo>
                  <a:lnTo>
                    <a:pt x="61" y="450"/>
                  </a:lnTo>
                  <a:lnTo>
                    <a:pt x="61" y="453"/>
                  </a:lnTo>
                  <a:lnTo>
                    <a:pt x="53" y="450"/>
                  </a:lnTo>
                  <a:lnTo>
                    <a:pt x="50" y="450"/>
                  </a:lnTo>
                  <a:lnTo>
                    <a:pt x="56" y="459"/>
                  </a:lnTo>
                  <a:lnTo>
                    <a:pt x="61" y="470"/>
                  </a:lnTo>
                  <a:lnTo>
                    <a:pt x="61" y="475"/>
                  </a:lnTo>
                  <a:lnTo>
                    <a:pt x="64" y="481"/>
                  </a:lnTo>
                  <a:lnTo>
                    <a:pt x="61" y="481"/>
                  </a:lnTo>
                  <a:lnTo>
                    <a:pt x="67" y="487"/>
                  </a:lnTo>
                  <a:lnTo>
                    <a:pt x="72" y="492"/>
                  </a:lnTo>
                  <a:lnTo>
                    <a:pt x="72" y="495"/>
                  </a:lnTo>
                  <a:lnTo>
                    <a:pt x="78" y="498"/>
                  </a:lnTo>
                  <a:lnTo>
                    <a:pt x="81" y="500"/>
                  </a:lnTo>
                  <a:lnTo>
                    <a:pt x="78" y="500"/>
                  </a:lnTo>
                  <a:lnTo>
                    <a:pt x="84" y="506"/>
                  </a:lnTo>
                  <a:lnTo>
                    <a:pt x="84" y="509"/>
                  </a:lnTo>
                  <a:lnTo>
                    <a:pt x="89" y="517"/>
                  </a:lnTo>
                  <a:lnTo>
                    <a:pt x="92" y="520"/>
                  </a:lnTo>
                  <a:lnTo>
                    <a:pt x="97" y="523"/>
                  </a:lnTo>
                  <a:lnTo>
                    <a:pt x="97" y="525"/>
                  </a:lnTo>
                  <a:lnTo>
                    <a:pt x="103" y="528"/>
                  </a:lnTo>
                  <a:lnTo>
                    <a:pt x="120" y="534"/>
                  </a:lnTo>
                  <a:lnTo>
                    <a:pt x="122" y="517"/>
                  </a:lnTo>
                  <a:lnTo>
                    <a:pt x="131" y="512"/>
                  </a:lnTo>
                  <a:lnTo>
                    <a:pt x="145" y="512"/>
                  </a:lnTo>
                  <a:lnTo>
                    <a:pt x="122" y="506"/>
                  </a:lnTo>
                  <a:lnTo>
                    <a:pt x="100" y="506"/>
                  </a:lnTo>
                  <a:lnTo>
                    <a:pt x="95" y="498"/>
                  </a:lnTo>
                  <a:lnTo>
                    <a:pt x="86" y="487"/>
                  </a:lnTo>
                  <a:lnTo>
                    <a:pt x="81" y="489"/>
                  </a:lnTo>
                  <a:lnTo>
                    <a:pt x="67" y="470"/>
                  </a:lnTo>
                  <a:lnTo>
                    <a:pt x="75" y="459"/>
                  </a:lnTo>
                  <a:lnTo>
                    <a:pt x="72" y="439"/>
                  </a:lnTo>
                  <a:lnTo>
                    <a:pt x="72" y="423"/>
                  </a:lnTo>
                  <a:lnTo>
                    <a:pt x="70" y="412"/>
                  </a:lnTo>
                  <a:lnTo>
                    <a:pt x="67" y="406"/>
                  </a:lnTo>
                  <a:lnTo>
                    <a:pt x="61" y="403"/>
                  </a:lnTo>
                  <a:lnTo>
                    <a:pt x="70" y="400"/>
                  </a:lnTo>
                  <a:lnTo>
                    <a:pt x="61" y="395"/>
                  </a:lnTo>
                  <a:lnTo>
                    <a:pt x="56" y="378"/>
                  </a:lnTo>
                  <a:lnTo>
                    <a:pt x="47" y="370"/>
                  </a:lnTo>
                  <a:lnTo>
                    <a:pt x="47" y="359"/>
                  </a:lnTo>
                  <a:lnTo>
                    <a:pt x="45" y="339"/>
                  </a:lnTo>
                  <a:lnTo>
                    <a:pt x="42" y="323"/>
                  </a:lnTo>
                  <a:lnTo>
                    <a:pt x="45" y="314"/>
                  </a:lnTo>
                  <a:lnTo>
                    <a:pt x="42" y="306"/>
                  </a:lnTo>
                  <a:lnTo>
                    <a:pt x="39" y="292"/>
                  </a:lnTo>
                  <a:lnTo>
                    <a:pt x="36" y="281"/>
                  </a:lnTo>
                  <a:lnTo>
                    <a:pt x="42" y="270"/>
                  </a:lnTo>
                  <a:lnTo>
                    <a:pt x="39" y="261"/>
                  </a:lnTo>
                  <a:lnTo>
                    <a:pt x="42" y="242"/>
                  </a:lnTo>
                  <a:lnTo>
                    <a:pt x="36" y="234"/>
                  </a:lnTo>
                  <a:lnTo>
                    <a:pt x="31" y="223"/>
                  </a:lnTo>
                  <a:lnTo>
                    <a:pt x="25" y="209"/>
                  </a:lnTo>
                  <a:lnTo>
                    <a:pt x="25" y="200"/>
                  </a:lnTo>
                  <a:lnTo>
                    <a:pt x="28" y="189"/>
                  </a:lnTo>
                  <a:lnTo>
                    <a:pt x="28" y="181"/>
                  </a:lnTo>
                  <a:lnTo>
                    <a:pt x="28" y="170"/>
                  </a:lnTo>
                  <a:lnTo>
                    <a:pt x="31" y="156"/>
                  </a:lnTo>
                  <a:lnTo>
                    <a:pt x="36" y="142"/>
                  </a:lnTo>
                  <a:lnTo>
                    <a:pt x="42" y="139"/>
                  </a:lnTo>
                  <a:lnTo>
                    <a:pt x="36" y="131"/>
                  </a:lnTo>
                  <a:lnTo>
                    <a:pt x="34" y="109"/>
                  </a:lnTo>
                  <a:lnTo>
                    <a:pt x="36" y="100"/>
                  </a:lnTo>
                  <a:lnTo>
                    <a:pt x="47" y="95"/>
                  </a:lnTo>
                  <a:lnTo>
                    <a:pt x="50" y="81"/>
                  </a:lnTo>
                  <a:lnTo>
                    <a:pt x="47" y="78"/>
                  </a:lnTo>
                  <a:lnTo>
                    <a:pt x="39" y="75"/>
                  </a:lnTo>
                  <a:lnTo>
                    <a:pt x="34" y="64"/>
                  </a:lnTo>
                  <a:lnTo>
                    <a:pt x="28" y="50"/>
                  </a:lnTo>
                  <a:lnTo>
                    <a:pt x="22" y="36"/>
                  </a:lnTo>
                  <a:lnTo>
                    <a:pt x="25" y="25"/>
                  </a:lnTo>
                  <a:lnTo>
                    <a:pt x="17" y="17"/>
                  </a:lnTo>
                  <a:lnTo>
                    <a:pt x="14" y="6"/>
                  </a:lnTo>
                  <a:lnTo>
                    <a:pt x="9" y="0"/>
                  </a:lnTo>
                  <a:lnTo>
                    <a:pt x="6" y="6"/>
                  </a:lnTo>
                  <a:lnTo>
                    <a:pt x="0" y="11"/>
                  </a:lnTo>
                  <a:lnTo>
                    <a:pt x="3" y="31"/>
                  </a:lnTo>
                  <a:lnTo>
                    <a:pt x="6" y="50"/>
                  </a:lnTo>
                  <a:lnTo>
                    <a:pt x="6" y="64"/>
                  </a:lnTo>
                  <a:lnTo>
                    <a:pt x="6" y="81"/>
                  </a:lnTo>
                  <a:lnTo>
                    <a:pt x="6" y="89"/>
                  </a:lnTo>
                  <a:lnTo>
                    <a:pt x="9" y="106"/>
                  </a:lnTo>
                  <a:lnTo>
                    <a:pt x="9" y="122"/>
                  </a:lnTo>
                  <a:lnTo>
                    <a:pt x="9" y="145"/>
                  </a:lnTo>
                  <a:lnTo>
                    <a:pt x="9" y="164"/>
                  </a:lnTo>
                  <a:lnTo>
                    <a:pt x="9" y="175"/>
                  </a:lnTo>
                  <a:lnTo>
                    <a:pt x="9" y="18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2" name="Freeform 254"/>
            <p:cNvSpPr>
              <a:spLocks/>
            </p:cNvSpPr>
            <p:nvPr/>
          </p:nvSpPr>
          <p:spPr bwMode="auto">
            <a:xfrm>
              <a:off x="1420" y="3739"/>
              <a:ext cx="50" cy="43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33" y="17"/>
                </a:cxn>
                <a:cxn ang="0">
                  <a:pos x="39" y="34"/>
                </a:cxn>
                <a:cxn ang="0">
                  <a:pos x="36" y="34"/>
                </a:cxn>
                <a:cxn ang="0">
                  <a:pos x="30" y="34"/>
                </a:cxn>
                <a:cxn ang="0">
                  <a:pos x="17" y="31"/>
                </a:cxn>
                <a:cxn ang="0">
                  <a:pos x="11" y="31"/>
                </a:cxn>
                <a:cxn ang="0">
                  <a:pos x="0" y="31"/>
                </a:cxn>
                <a:cxn ang="0">
                  <a:pos x="3" y="28"/>
                </a:cxn>
                <a:cxn ang="0">
                  <a:pos x="11" y="25"/>
                </a:cxn>
                <a:cxn ang="0">
                  <a:pos x="14" y="28"/>
                </a:cxn>
                <a:cxn ang="0">
                  <a:pos x="17" y="28"/>
                </a:cxn>
                <a:cxn ang="0">
                  <a:pos x="11" y="25"/>
                </a:cxn>
                <a:cxn ang="0">
                  <a:pos x="19" y="28"/>
                </a:cxn>
                <a:cxn ang="0">
                  <a:pos x="22" y="28"/>
                </a:cxn>
                <a:cxn ang="0">
                  <a:pos x="30" y="28"/>
                </a:cxn>
                <a:cxn ang="0">
                  <a:pos x="17" y="20"/>
                </a:cxn>
                <a:cxn ang="0">
                  <a:pos x="22" y="14"/>
                </a:cxn>
                <a:cxn ang="0">
                  <a:pos x="14" y="14"/>
                </a:cxn>
                <a:cxn ang="0">
                  <a:pos x="8" y="3"/>
                </a:cxn>
                <a:cxn ang="0">
                  <a:pos x="14" y="0"/>
                </a:cxn>
                <a:cxn ang="0">
                  <a:pos x="25" y="3"/>
                </a:cxn>
              </a:cxnLst>
              <a:rect l="0" t="0" r="r" b="b"/>
              <a:pathLst>
                <a:path w="39" h="34">
                  <a:moveTo>
                    <a:pt x="25" y="3"/>
                  </a:moveTo>
                  <a:lnTo>
                    <a:pt x="33" y="17"/>
                  </a:lnTo>
                  <a:lnTo>
                    <a:pt x="39" y="34"/>
                  </a:lnTo>
                  <a:lnTo>
                    <a:pt x="36" y="34"/>
                  </a:lnTo>
                  <a:lnTo>
                    <a:pt x="30" y="34"/>
                  </a:lnTo>
                  <a:lnTo>
                    <a:pt x="17" y="31"/>
                  </a:lnTo>
                  <a:lnTo>
                    <a:pt x="11" y="31"/>
                  </a:lnTo>
                  <a:lnTo>
                    <a:pt x="0" y="31"/>
                  </a:lnTo>
                  <a:lnTo>
                    <a:pt x="3" y="28"/>
                  </a:lnTo>
                  <a:lnTo>
                    <a:pt x="11" y="25"/>
                  </a:lnTo>
                  <a:lnTo>
                    <a:pt x="14" y="28"/>
                  </a:lnTo>
                  <a:lnTo>
                    <a:pt x="17" y="28"/>
                  </a:lnTo>
                  <a:lnTo>
                    <a:pt x="11" y="25"/>
                  </a:lnTo>
                  <a:lnTo>
                    <a:pt x="19" y="28"/>
                  </a:lnTo>
                  <a:lnTo>
                    <a:pt x="22" y="28"/>
                  </a:lnTo>
                  <a:lnTo>
                    <a:pt x="30" y="28"/>
                  </a:lnTo>
                  <a:lnTo>
                    <a:pt x="17" y="20"/>
                  </a:lnTo>
                  <a:lnTo>
                    <a:pt x="22" y="14"/>
                  </a:lnTo>
                  <a:lnTo>
                    <a:pt x="14" y="14"/>
                  </a:lnTo>
                  <a:lnTo>
                    <a:pt x="8" y="3"/>
                  </a:lnTo>
                  <a:lnTo>
                    <a:pt x="14" y="0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3" name="Freeform 255"/>
            <p:cNvSpPr>
              <a:spLocks/>
            </p:cNvSpPr>
            <p:nvPr/>
          </p:nvSpPr>
          <p:spPr bwMode="auto">
            <a:xfrm>
              <a:off x="1295" y="3534"/>
              <a:ext cx="15" cy="3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6" y="22"/>
                </a:cxn>
                <a:cxn ang="0">
                  <a:pos x="12" y="22"/>
                </a:cxn>
                <a:cxn ang="0">
                  <a:pos x="12" y="16"/>
                </a:cxn>
                <a:cxn ang="0">
                  <a:pos x="9" y="8"/>
                </a:cxn>
                <a:cxn ang="0">
                  <a:pos x="12" y="8"/>
                </a:cxn>
                <a:cxn ang="0">
                  <a:pos x="3" y="0"/>
                </a:cxn>
              </a:cxnLst>
              <a:rect l="0" t="0" r="r" b="b"/>
              <a:pathLst>
                <a:path w="12" h="22">
                  <a:moveTo>
                    <a:pt x="3" y="0"/>
                  </a:moveTo>
                  <a:lnTo>
                    <a:pt x="0" y="2"/>
                  </a:lnTo>
                  <a:lnTo>
                    <a:pt x="6" y="22"/>
                  </a:lnTo>
                  <a:lnTo>
                    <a:pt x="12" y="22"/>
                  </a:lnTo>
                  <a:lnTo>
                    <a:pt x="12" y="16"/>
                  </a:lnTo>
                  <a:lnTo>
                    <a:pt x="9" y="8"/>
                  </a:lnTo>
                  <a:lnTo>
                    <a:pt x="12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4" name="Freeform 256"/>
            <p:cNvSpPr>
              <a:spLocks/>
            </p:cNvSpPr>
            <p:nvPr/>
          </p:nvSpPr>
          <p:spPr bwMode="auto">
            <a:xfrm>
              <a:off x="1325" y="3669"/>
              <a:ext cx="18" cy="22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5"/>
                </a:cxn>
                <a:cxn ang="0">
                  <a:pos x="8" y="13"/>
                </a:cxn>
                <a:cxn ang="0">
                  <a:pos x="14" y="16"/>
                </a:cxn>
                <a:cxn ang="0">
                  <a:pos x="14" y="11"/>
                </a:cxn>
                <a:cxn ang="0">
                  <a:pos x="8" y="0"/>
                </a:cxn>
              </a:cxnLst>
              <a:rect l="0" t="0" r="r" b="b"/>
              <a:pathLst>
                <a:path w="14" h="16">
                  <a:moveTo>
                    <a:pt x="8" y="0"/>
                  </a:moveTo>
                  <a:lnTo>
                    <a:pt x="0" y="5"/>
                  </a:lnTo>
                  <a:lnTo>
                    <a:pt x="8" y="13"/>
                  </a:lnTo>
                  <a:lnTo>
                    <a:pt x="14" y="16"/>
                  </a:lnTo>
                  <a:lnTo>
                    <a:pt x="14" y="11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5" name="Freeform 257"/>
            <p:cNvSpPr>
              <a:spLocks/>
            </p:cNvSpPr>
            <p:nvPr/>
          </p:nvSpPr>
          <p:spPr bwMode="auto">
            <a:xfrm>
              <a:off x="1065" y="2690"/>
              <a:ext cx="98" cy="127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3" y="53"/>
                </a:cxn>
                <a:cxn ang="0">
                  <a:pos x="0" y="55"/>
                </a:cxn>
                <a:cxn ang="0">
                  <a:pos x="9" y="61"/>
                </a:cxn>
                <a:cxn ang="0">
                  <a:pos x="11" y="58"/>
                </a:cxn>
                <a:cxn ang="0">
                  <a:pos x="14" y="61"/>
                </a:cxn>
                <a:cxn ang="0">
                  <a:pos x="14" y="69"/>
                </a:cxn>
                <a:cxn ang="0">
                  <a:pos x="9" y="72"/>
                </a:cxn>
                <a:cxn ang="0">
                  <a:pos x="9" y="80"/>
                </a:cxn>
                <a:cxn ang="0">
                  <a:pos x="6" y="86"/>
                </a:cxn>
                <a:cxn ang="0">
                  <a:pos x="11" y="86"/>
                </a:cxn>
                <a:cxn ang="0">
                  <a:pos x="25" y="97"/>
                </a:cxn>
                <a:cxn ang="0">
                  <a:pos x="28" y="91"/>
                </a:cxn>
                <a:cxn ang="0">
                  <a:pos x="31" y="83"/>
                </a:cxn>
                <a:cxn ang="0">
                  <a:pos x="34" y="80"/>
                </a:cxn>
                <a:cxn ang="0">
                  <a:pos x="36" y="69"/>
                </a:cxn>
                <a:cxn ang="0">
                  <a:pos x="36" y="72"/>
                </a:cxn>
                <a:cxn ang="0">
                  <a:pos x="39" y="72"/>
                </a:cxn>
                <a:cxn ang="0">
                  <a:pos x="39" y="69"/>
                </a:cxn>
                <a:cxn ang="0">
                  <a:pos x="42" y="66"/>
                </a:cxn>
                <a:cxn ang="0">
                  <a:pos x="50" y="64"/>
                </a:cxn>
                <a:cxn ang="0">
                  <a:pos x="64" y="53"/>
                </a:cxn>
                <a:cxn ang="0">
                  <a:pos x="73" y="36"/>
                </a:cxn>
                <a:cxn ang="0">
                  <a:pos x="75" y="36"/>
                </a:cxn>
                <a:cxn ang="0">
                  <a:pos x="70" y="25"/>
                </a:cxn>
                <a:cxn ang="0">
                  <a:pos x="73" y="25"/>
                </a:cxn>
                <a:cxn ang="0">
                  <a:pos x="59" y="16"/>
                </a:cxn>
                <a:cxn ang="0">
                  <a:pos x="48" y="16"/>
                </a:cxn>
                <a:cxn ang="0">
                  <a:pos x="39" y="8"/>
                </a:cxn>
                <a:cxn ang="0">
                  <a:pos x="28" y="0"/>
                </a:cxn>
                <a:cxn ang="0">
                  <a:pos x="23" y="5"/>
                </a:cxn>
                <a:cxn ang="0">
                  <a:pos x="11" y="14"/>
                </a:cxn>
                <a:cxn ang="0">
                  <a:pos x="9" y="25"/>
                </a:cxn>
                <a:cxn ang="0">
                  <a:pos x="6" y="30"/>
                </a:cxn>
                <a:cxn ang="0">
                  <a:pos x="0" y="39"/>
                </a:cxn>
              </a:cxnLst>
              <a:rect l="0" t="0" r="r" b="b"/>
              <a:pathLst>
                <a:path w="75" h="97">
                  <a:moveTo>
                    <a:pt x="0" y="39"/>
                  </a:moveTo>
                  <a:lnTo>
                    <a:pt x="3" y="53"/>
                  </a:lnTo>
                  <a:lnTo>
                    <a:pt x="0" y="55"/>
                  </a:lnTo>
                  <a:lnTo>
                    <a:pt x="9" y="61"/>
                  </a:lnTo>
                  <a:lnTo>
                    <a:pt x="11" y="58"/>
                  </a:lnTo>
                  <a:lnTo>
                    <a:pt x="14" y="61"/>
                  </a:lnTo>
                  <a:lnTo>
                    <a:pt x="14" y="69"/>
                  </a:lnTo>
                  <a:lnTo>
                    <a:pt x="9" y="72"/>
                  </a:lnTo>
                  <a:lnTo>
                    <a:pt x="9" y="80"/>
                  </a:lnTo>
                  <a:lnTo>
                    <a:pt x="6" y="86"/>
                  </a:lnTo>
                  <a:lnTo>
                    <a:pt x="11" y="86"/>
                  </a:lnTo>
                  <a:lnTo>
                    <a:pt x="25" y="97"/>
                  </a:lnTo>
                  <a:lnTo>
                    <a:pt x="28" y="91"/>
                  </a:lnTo>
                  <a:lnTo>
                    <a:pt x="31" y="83"/>
                  </a:lnTo>
                  <a:lnTo>
                    <a:pt x="34" y="80"/>
                  </a:lnTo>
                  <a:lnTo>
                    <a:pt x="36" y="69"/>
                  </a:lnTo>
                  <a:lnTo>
                    <a:pt x="36" y="72"/>
                  </a:lnTo>
                  <a:lnTo>
                    <a:pt x="39" y="72"/>
                  </a:lnTo>
                  <a:lnTo>
                    <a:pt x="39" y="69"/>
                  </a:lnTo>
                  <a:lnTo>
                    <a:pt x="42" y="66"/>
                  </a:lnTo>
                  <a:lnTo>
                    <a:pt x="50" y="64"/>
                  </a:lnTo>
                  <a:lnTo>
                    <a:pt x="64" y="53"/>
                  </a:lnTo>
                  <a:lnTo>
                    <a:pt x="73" y="36"/>
                  </a:lnTo>
                  <a:lnTo>
                    <a:pt x="75" y="36"/>
                  </a:lnTo>
                  <a:lnTo>
                    <a:pt x="70" y="25"/>
                  </a:lnTo>
                  <a:lnTo>
                    <a:pt x="73" y="25"/>
                  </a:lnTo>
                  <a:lnTo>
                    <a:pt x="59" y="16"/>
                  </a:lnTo>
                  <a:lnTo>
                    <a:pt x="48" y="16"/>
                  </a:lnTo>
                  <a:lnTo>
                    <a:pt x="39" y="8"/>
                  </a:lnTo>
                  <a:lnTo>
                    <a:pt x="28" y="0"/>
                  </a:lnTo>
                  <a:lnTo>
                    <a:pt x="23" y="5"/>
                  </a:lnTo>
                  <a:lnTo>
                    <a:pt x="11" y="14"/>
                  </a:lnTo>
                  <a:lnTo>
                    <a:pt x="9" y="25"/>
                  </a:lnTo>
                  <a:lnTo>
                    <a:pt x="6" y="30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6" name="Freeform 258"/>
            <p:cNvSpPr>
              <a:spLocks/>
            </p:cNvSpPr>
            <p:nvPr/>
          </p:nvSpPr>
          <p:spPr bwMode="auto">
            <a:xfrm>
              <a:off x="882" y="2720"/>
              <a:ext cx="12" cy="1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8"/>
                </a:cxn>
                <a:cxn ang="0">
                  <a:pos x="0" y="14"/>
                </a:cxn>
                <a:cxn ang="0">
                  <a:pos x="9" y="14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9" h="14">
                  <a:moveTo>
                    <a:pt x="0" y="0"/>
                  </a:moveTo>
                  <a:lnTo>
                    <a:pt x="3" y="8"/>
                  </a:lnTo>
                  <a:lnTo>
                    <a:pt x="0" y="14"/>
                  </a:lnTo>
                  <a:lnTo>
                    <a:pt x="9" y="14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7" name="Freeform 259"/>
            <p:cNvSpPr>
              <a:spLocks/>
            </p:cNvSpPr>
            <p:nvPr/>
          </p:nvSpPr>
          <p:spPr bwMode="auto">
            <a:xfrm>
              <a:off x="1079" y="2774"/>
              <a:ext cx="4" cy="3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8" name="Freeform 260"/>
            <p:cNvSpPr>
              <a:spLocks/>
            </p:cNvSpPr>
            <p:nvPr/>
          </p:nvSpPr>
          <p:spPr bwMode="auto">
            <a:xfrm>
              <a:off x="897" y="2730"/>
              <a:ext cx="8" cy="0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0"/>
                </a:cxn>
                <a:cxn ang="0">
                  <a:pos x="6" y="3"/>
                </a:cxn>
              </a:cxnLst>
              <a:rect l="0" t="0" r="r" b="b"/>
              <a:pathLst>
                <a:path w="6" h="3">
                  <a:moveTo>
                    <a:pt x="6" y="3"/>
                  </a:moveTo>
                  <a:lnTo>
                    <a:pt x="0" y="0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89" name="Freeform 261"/>
            <p:cNvSpPr>
              <a:spLocks/>
            </p:cNvSpPr>
            <p:nvPr/>
          </p:nvSpPr>
          <p:spPr bwMode="auto">
            <a:xfrm>
              <a:off x="1059" y="2720"/>
              <a:ext cx="225" cy="356"/>
            </a:xfrm>
            <a:custGeom>
              <a:avLst/>
              <a:gdLst/>
              <a:ahLst/>
              <a:cxnLst>
                <a:cxn ang="0">
                  <a:pos x="167" y="214"/>
                </a:cxn>
                <a:cxn ang="0">
                  <a:pos x="169" y="239"/>
                </a:cxn>
                <a:cxn ang="0">
                  <a:pos x="167" y="253"/>
                </a:cxn>
                <a:cxn ang="0">
                  <a:pos x="164" y="267"/>
                </a:cxn>
                <a:cxn ang="0">
                  <a:pos x="147" y="267"/>
                </a:cxn>
                <a:cxn ang="0">
                  <a:pos x="130" y="253"/>
                </a:cxn>
                <a:cxn ang="0">
                  <a:pos x="108" y="239"/>
                </a:cxn>
                <a:cxn ang="0">
                  <a:pos x="86" y="222"/>
                </a:cxn>
                <a:cxn ang="0">
                  <a:pos x="75" y="203"/>
                </a:cxn>
                <a:cxn ang="0">
                  <a:pos x="58" y="170"/>
                </a:cxn>
                <a:cxn ang="0">
                  <a:pos x="44" y="150"/>
                </a:cxn>
                <a:cxn ang="0">
                  <a:pos x="33" y="128"/>
                </a:cxn>
                <a:cxn ang="0">
                  <a:pos x="22" y="106"/>
                </a:cxn>
                <a:cxn ang="0">
                  <a:pos x="5" y="92"/>
                </a:cxn>
                <a:cxn ang="0">
                  <a:pos x="0" y="67"/>
                </a:cxn>
                <a:cxn ang="0">
                  <a:pos x="14" y="50"/>
                </a:cxn>
                <a:cxn ang="0">
                  <a:pos x="11" y="64"/>
                </a:cxn>
                <a:cxn ang="0">
                  <a:pos x="30" y="75"/>
                </a:cxn>
                <a:cxn ang="0">
                  <a:pos x="36" y="61"/>
                </a:cxn>
                <a:cxn ang="0">
                  <a:pos x="41" y="47"/>
                </a:cxn>
                <a:cxn ang="0">
                  <a:pos x="44" y="50"/>
                </a:cxn>
                <a:cxn ang="0">
                  <a:pos x="47" y="44"/>
                </a:cxn>
                <a:cxn ang="0">
                  <a:pos x="69" y="31"/>
                </a:cxn>
                <a:cxn ang="0">
                  <a:pos x="80" y="14"/>
                </a:cxn>
                <a:cxn ang="0">
                  <a:pos x="78" y="3"/>
                </a:cxn>
                <a:cxn ang="0">
                  <a:pos x="86" y="8"/>
                </a:cxn>
                <a:cxn ang="0">
                  <a:pos x="105" y="28"/>
                </a:cxn>
                <a:cxn ang="0">
                  <a:pos x="122" y="33"/>
                </a:cxn>
                <a:cxn ang="0">
                  <a:pos x="147" y="39"/>
                </a:cxn>
                <a:cxn ang="0">
                  <a:pos x="150" y="64"/>
                </a:cxn>
                <a:cxn ang="0">
                  <a:pos x="133" y="64"/>
                </a:cxn>
                <a:cxn ang="0">
                  <a:pos x="114" y="75"/>
                </a:cxn>
                <a:cxn ang="0">
                  <a:pos x="105" y="97"/>
                </a:cxn>
                <a:cxn ang="0">
                  <a:pos x="105" y="122"/>
                </a:cxn>
                <a:cxn ang="0">
                  <a:pos x="111" y="139"/>
                </a:cxn>
                <a:cxn ang="0">
                  <a:pos x="125" y="147"/>
                </a:cxn>
                <a:cxn ang="0">
                  <a:pos x="144" y="142"/>
                </a:cxn>
                <a:cxn ang="0">
                  <a:pos x="144" y="164"/>
                </a:cxn>
                <a:cxn ang="0">
                  <a:pos x="167" y="175"/>
                </a:cxn>
                <a:cxn ang="0">
                  <a:pos x="169" y="189"/>
                </a:cxn>
              </a:cxnLst>
              <a:rect l="0" t="0" r="r" b="b"/>
              <a:pathLst>
                <a:path w="172" h="272">
                  <a:moveTo>
                    <a:pt x="169" y="208"/>
                  </a:moveTo>
                  <a:lnTo>
                    <a:pt x="167" y="214"/>
                  </a:lnTo>
                  <a:lnTo>
                    <a:pt x="167" y="228"/>
                  </a:lnTo>
                  <a:lnTo>
                    <a:pt x="169" y="239"/>
                  </a:lnTo>
                  <a:lnTo>
                    <a:pt x="172" y="242"/>
                  </a:lnTo>
                  <a:lnTo>
                    <a:pt x="167" y="253"/>
                  </a:lnTo>
                  <a:lnTo>
                    <a:pt x="167" y="261"/>
                  </a:lnTo>
                  <a:lnTo>
                    <a:pt x="164" y="267"/>
                  </a:lnTo>
                  <a:lnTo>
                    <a:pt x="158" y="272"/>
                  </a:lnTo>
                  <a:lnTo>
                    <a:pt x="147" y="267"/>
                  </a:lnTo>
                  <a:lnTo>
                    <a:pt x="142" y="258"/>
                  </a:lnTo>
                  <a:lnTo>
                    <a:pt x="130" y="253"/>
                  </a:lnTo>
                  <a:lnTo>
                    <a:pt x="119" y="245"/>
                  </a:lnTo>
                  <a:lnTo>
                    <a:pt x="108" y="239"/>
                  </a:lnTo>
                  <a:lnTo>
                    <a:pt x="97" y="233"/>
                  </a:lnTo>
                  <a:lnTo>
                    <a:pt x="86" y="222"/>
                  </a:lnTo>
                  <a:lnTo>
                    <a:pt x="75" y="211"/>
                  </a:lnTo>
                  <a:lnTo>
                    <a:pt x="75" y="203"/>
                  </a:lnTo>
                  <a:lnTo>
                    <a:pt x="66" y="186"/>
                  </a:lnTo>
                  <a:lnTo>
                    <a:pt x="58" y="170"/>
                  </a:lnTo>
                  <a:lnTo>
                    <a:pt x="53" y="158"/>
                  </a:lnTo>
                  <a:lnTo>
                    <a:pt x="44" y="150"/>
                  </a:lnTo>
                  <a:lnTo>
                    <a:pt x="39" y="139"/>
                  </a:lnTo>
                  <a:lnTo>
                    <a:pt x="33" y="128"/>
                  </a:lnTo>
                  <a:lnTo>
                    <a:pt x="28" y="117"/>
                  </a:lnTo>
                  <a:lnTo>
                    <a:pt x="22" y="106"/>
                  </a:lnTo>
                  <a:lnTo>
                    <a:pt x="14" y="97"/>
                  </a:lnTo>
                  <a:lnTo>
                    <a:pt x="5" y="92"/>
                  </a:lnTo>
                  <a:lnTo>
                    <a:pt x="5" y="86"/>
                  </a:lnTo>
                  <a:lnTo>
                    <a:pt x="0" y="67"/>
                  </a:lnTo>
                  <a:lnTo>
                    <a:pt x="8" y="58"/>
                  </a:lnTo>
                  <a:lnTo>
                    <a:pt x="14" y="50"/>
                  </a:lnTo>
                  <a:lnTo>
                    <a:pt x="14" y="58"/>
                  </a:lnTo>
                  <a:lnTo>
                    <a:pt x="11" y="64"/>
                  </a:lnTo>
                  <a:lnTo>
                    <a:pt x="16" y="64"/>
                  </a:lnTo>
                  <a:lnTo>
                    <a:pt x="30" y="75"/>
                  </a:lnTo>
                  <a:lnTo>
                    <a:pt x="33" y="69"/>
                  </a:lnTo>
                  <a:lnTo>
                    <a:pt x="36" y="61"/>
                  </a:lnTo>
                  <a:lnTo>
                    <a:pt x="39" y="58"/>
                  </a:lnTo>
                  <a:lnTo>
                    <a:pt x="41" y="47"/>
                  </a:lnTo>
                  <a:lnTo>
                    <a:pt x="41" y="50"/>
                  </a:lnTo>
                  <a:lnTo>
                    <a:pt x="44" y="50"/>
                  </a:lnTo>
                  <a:lnTo>
                    <a:pt x="44" y="47"/>
                  </a:lnTo>
                  <a:lnTo>
                    <a:pt x="47" y="44"/>
                  </a:lnTo>
                  <a:lnTo>
                    <a:pt x="55" y="42"/>
                  </a:lnTo>
                  <a:lnTo>
                    <a:pt x="69" y="31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75" y="3"/>
                  </a:lnTo>
                  <a:lnTo>
                    <a:pt x="78" y="3"/>
                  </a:lnTo>
                  <a:lnTo>
                    <a:pt x="80" y="0"/>
                  </a:lnTo>
                  <a:lnTo>
                    <a:pt x="86" y="8"/>
                  </a:lnTo>
                  <a:lnTo>
                    <a:pt x="94" y="17"/>
                  </a:lnTo>
                  <a:lnTo>
                    <a:pt x="105" y="28"/>
                  </a:lnTo>
                  <a:lnTo>
                    <a:pt x="108" y="33"/>
                  </a:lnTo>
                  <a:lnTo>
                    <a:pt x="122" y="33"/>
                  </a:lnTo>
                  <a:lnTo>
                    <a:pt x="133" y="33"/>
                  </a:lnTo>
                  <a:lnTo>
                    <a:pt x="147" y="39"/>
                  </a:lnTo>
                  <a:lnTo>
                    <a:pt x="142" y="56"/>
                  </a:lnTo>
                  <a:lnTo>
                    <a:pt x="150" y="64"/>
                  </a:lnTo>
                  <a:lnTo>
                    <a:pt x="144" y="61"/>
                  </a:lnTo>
                  <a:lnTo>
                    <a:pt x="133" y="64"/>
                  </a:lnTo>
                  <a:lnTo>
                    <a:pt x="125" y="69"/>
                  </a:lnTo>
                  <a:lnTo>
                    <a:pt x="114" y="75"/>
                  </a:lnTo>
                  <a:lnTo>
                    <a:pt x="111" y="86"/>
                  </a:lnTo>
                  <a:lnTo>
                    <a:pt x="105" y="97"/>
                  </a:lnTo>
                  <a:lnTo>
                    <a:pt x="100" y="108"/>
                  </a:lnTo>
                  <a:lnTo>
                    <a:pt x="105" y="122"/>
                  </a:lnTo>
                  <a:lnTo>
                    <a:pt x="111" y="133"/>
                  </a:lnTo>
                  <a:lnTo>
                    <a:pt x="111" y="139"/>
                  </a:lnTo>
                  <a:lnTo>
                    <a:pt x="117" y="139"/>
                  </a:lnTo>
                  <a:lnTo>
                    <a:pt x="125" y="147"/>
                  </a:lnTo>
                  <a:lnTo>
                    <a:pt x="133" y="147"/>
                  </a:lnTo>
                  <a:lnTo>
                    <a:pt x="144" y="142"/>
                  </a:lnTo>
                  <a:lnTo>
                    <a:pt x="144" y="153"/>
                  </a:lnTo>
                  <a:lnTo>
                    <a:pt x="144" y="164"/>
                  </a:lnTo>
                  <a:lnTo>
                    <a:pt x="158" y="164"/>
                  </a:lnTo>
                  <a:lnTo>
                    <a:pt x="167" y="175"/>
                  </a:lnTo>
                  <a:lnTo>
                    <a:pt x="172" y="186"/>
                  </a:lnTo>
                  <a:lnTo>
                    <a:pt x="169" y="189"/>
                  </a:lnTo>
                  <a:lnTo>
                    <a:pt x="169" y="20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0" name="Freeform 262"/>
            <p:cNvSpPr>
              <a:spLocks/>
            </p:cNvSpPr>
            <p:nvPr/>
          </p:nvSpPr>
          <p:spPr bwMode="auto">
            <a:xfrm>
              <a:off x="3635" y="1683"/>
              <a:ext cx="875" cy="642"/>
            </a:xfrm>
            <a:custGeom>
              <a:avLst/>
              <a:gdLst/>
              <a:ahLst/>
              <a:cxnLst>
                <a:cxn ang="0">
                  <a:pos x="261" y="372"/>
                </a:cxn>
                <a:cxn ang="0">
                  <a:pos x="206" y="375"/>
                </a:cxn>
                <a:cxn ang="0">
                  <a:pos x="164" y="353"/>
                </a:cxn>
                <a:cxn ang="0">
                  <a:pos x="125" y="342"/>
                </a:cxn>
                <a:cxn ang="0">
                  <a:pos x="94" y="305"/>
                </a:cxn>
                <a:cxn ang="0">
                  <a:pos x="83" y="278"/>
                </a:cxn>
                <a:cxn ang="0">
                  <a:pos x="69" y="264"/>
                </a:cxn>
                <a:cxn ang="0">
                  <a:pos x="19" y="239"/>
                </a:cxn>
                <a:cxn ang="0">
                  <a:pos x="5" y="217"/>
                </a:cxn>
                <a:cxn ang="0">
                  <a:pos x="25" y="189"/>
                </a:cxn>
                <a:cxn ang="0">
                  <a:pos x="61" y="155"/>
                </a:cxn>
                <a:cxn ang="0">
                  <a:pos x="44" y="125"/>
                </a:cxn>
                <a:cxn ang="0">
                  <a:pos x="69" y="89"/>
                </a:cxn>
                <a:cxn ang="0">
                  <a:pos x="103" y="64"/>
                </a:cxn>
                <a:cxn ang="0">
                  <a:pos x="144" y="80"/>
                </a:cxn>
                <a:cxn ang="0">
                  <a:pos x="197" y="122"/>
                </a:cxn>
                <a:cxn ang="0">
                  <a:pos x="269" y="155"/>
                </a:cxn>
                <a:cxn ang="0">
                  <a:pos x="339" y="167"/>
                </a:cxn>
                <a:cxn ang="0">
                  <a:pos x="395" y="161"/>
                </a:cxn>
                <a:cxn ang="0">
                  <a:pos x="422" y="119"/>
                </a:cxn>
                <a:cxn ang="0">
                  <a:pos x="478" y="97"/>
                </a:cxn>
                <a:cxn ang="0">
                  <a:pos x="458" y="80"/>
                </a:cxn>
                <a:cxn ang="0">
                  <a:pos x="436" y="53"/>
                </a:cxn>
                <a:cxn ang="0">
                  <a:pos x="450" y="11"/>
                </a:cxn>
                <a:cxn ang="0">
                  <a:pos x="511" y="11"/>
                </a:cxn>
                <a:cxn ang="0">
                  <a:pos x="572" y="55"/>
                </a:cxn>
                <a:cxn ang="0">
                  <a:pos x="656" y="75"/>
                </a:cxn>
                <a:cxn ang="0">
                  <a:pos x="650" y="125"/>
                </a:cxn>
                <a:cxn ang="0">
                  <a:pos x="650" y="153"/>
                </a:cxn>
                <a:cxn ang="0">
                  <a:pos x="628" y="169"/>
                </a:cxn>
                <a:cxn ang="0">
                  <a:pos x="595" y="203"/>
                </a:cxn>
                <a:cxn ang="0">
                  <a:pos x="578" y="186"/>
                </a:cxn>
                <a:cxn ang="0">
                  <a:pos x="542" y="208"/>
                </a:cxn>
                <a:cxn ang="0">
                  <a:pos x="572" y="236"/>
                </a:cxn>
                <a:cxn ang="0">
                  <a:pos x="600" y="242"/>
                </a:cxn>
                <a:cxn ang="0">
                  <a:pos x="600" y="283"/>
                </a:cxn>
                <a:cxn ang="0">
                  <a:pos x="625" y="322"/>
                </a:cxn>
                <a:cxn ang="0">
                  <a:pos x="636" y="342"/>
                </a:cxn>
                <a:cxn ang="0">
                  <a:pos x="639" y="355"/>
                </a:cxn>
                <a:cxn ang="0">
                  <a:pos x="639" y="369"/>
                </a:cxn>
                <a:cxn ang="0">
                  <a:pos x="628" y="397"/>
                </a:cxn>
                <a:cxn ang="0">
                  <a:pos x="631" y="411"/>
                </a:cxn>
                <a:cxn ang="0">
                  <a:pos x="620" y="425"/>
                </a:cxn>
                <a:cxn ang="0">
                  <a:pos x="600" y="442"/>
                </a:cxn>
                <a:cxn ang="0">
                  <a:pos x="581" y="453"/>
                </a:cxn>
                <a:cxn ang="0">
                  <a:pos x="561" y="444"/>
                </a:cxn>
                <a:cxn ang="0">
                  <a:pos x="556" y="461"/>
                </a:cxn>
                <a:cxn ang="0">
                  <a:pos x="536" y="469"/>
                </a:cxn>
                <a:cxn ang="0">
                  <a:pos x="520" y="486"/>
                </a:cxn>
                <a:cxn ang="0">
                  <a:pos x="500" y="464"/>
                </a:cxn>
                <a:cxn ang="0">
                  <a:pos x="472" y="450"/>
                </a:cxn>
                <a:cxn ang="0">
                  <a:pos x="436" y="453"/>
                </a:cxn>
                <a:cxn ang="0">
                  <a:pos x="417" y="456"/>
                </a:cxn>
                <a:cxn ang="0">
                  <a:pos x="403" y="467"/>
                </a:cxn>
                <a:cxn ang="0">
                  <a:pos x="372" y="442"/>
                </a:cxn>
                <a:cxn ang="0">
                  <a:pos x="353" y="419"/>
                </a:cxn>
                <a:cxn ang="0">
                  <a:pos x="350" y="375"/>
                </a:cxn>
                <a:cxn ang="0">
                  <a:pos x="320" y="358"/>
                </a:cxn>
              </a:cxnLst>
              <a:rect l="0" t="0" r="r" b="b"/>
              <a:pathLst>
                <a:path w="667" h="489">
                  <a:moveTo>
                    <a:pt x="297" y="355"/>
                  </a:moveTo>
                  <a:lnTo>
                    <a:pt x="289" y="364"/>
                  </a:lnTo>
                  <a:lnTo>
                    <a:pt x="278" y="372"/>
                  </a:lnTo>
                  <a:lnTo>
                    <a:pt x="267" y="378"/>
                  </a:lnTo>
                  <a:lnTo>
                    <a:pt x="261" y="372"/>
                  </a:lnTo>
                  <a:lnTo>
                    <a:pt x="242" y="369"/>
                  </a:lnTo>
                  <a:lnTo>
                    <a:pt x="233" y="383"/>
                  </a:lnTo>
                  <a:lnTo>
                    <a:pt x="228" y="372"/>
                  </a:lnTo>
                  <a:lnTo>
                    <a:pt x="222" y="375"/>
                  </a:lnTo>
                  <a:lnTo>
                    <a:pt x="206" y="375"/>
                  </a:lnTo>
                  <a:lnTo>
                    <a:pt x="194" y="372"/>
                  </a:lnTo>
                  <a:lnTo>
                    <a:pt x="183" y="367"/>
                  </a:lnTo>
                  <a:lnTo>
                    <a:pt x="181" y="364"/>
                  </a:lnTo>
                  <a:lnTo>
                    <a:pt x="169" y="358"/>
                  </a:lnTo>
                  <a:lnTo>
                    <a:pt x="164" y="353"/>
                  </a:lnTo>
                  <a:lnTo>
                    <a:pt x="158" y="355"/>
                  </a:lnTo>
                  <a:lnTo>
                    <a:pt x="142" y="342"/>
                  </a:lnTo>
                  <a:lnTo>
                    <a:pt x="133" y="336"/>
                  </a:lnTo>
                  <a:lnTo>
                    <a:pt x="128" y="342"/>
                  </a:lnTo>
                  <a:lnTo>
                    <a:pt x="125" y="342"/>
                  </a:lnTo>
                  <a:lnTo>
                    <a:pt x="114" y="333"/>
                  </a:lnTo>
                  <a:lnTo>
                    <a:pt x="97" y="322"/>
                  </a:lnTo>
                  <a:lnTo>
                    <a:pt x="92" y="322"/>
                  </a:lnTo>
                  <a:lnTo>
                    <a:pt x="86" y="305"/>
                  </a:lnTo>
                  <a:lnTo>
                    <a:pt x="94" y="305"/>
                  </a:lnTo>
                  <a:lnTo>
                    <a:pt x="97" y="300"/>
                  </a:lnTo>
                  <a:lnTo>
                    <a:pt x="89" y="289"/>
                  </a:lnTo>
                  <a:lnTo>
                    <a:pt x="89" y="283"/>
                  </a:lnTo>
                  <a:lnTo>
                    <a:pt x="86" y="280"/>
                  </a:lnTo>
                  <a:lnTo>
                    <a:pt x="83" y="278"/>
                  </a:lnTo>
                  <a:lnTo>
                    <a:pt x="81" y="275"/>
                  </a:lnTo>
                  <a:lnTo>
                    <a:pt x="81" y="272"/>
                  </a:lnTo>
                  <a:lnTo>
                    <a:pt x="81" y="267"/>
                  </a:lnTo>
                  <a:lnTo>
                    <a:pt x="75" y="267"/>
                  </a:lnTo>
                  <a:lnTo>
                    <a:pt x="69" y="264"/>
                  </a:lnTo>
                  <a:lnTo>
                    <a:pt x="67" y="261"/>
                  </a:lnTo>
                  <a:lnTo>
                    <a:pt x="50" y="258"/>
                  </a:lnTo>
                  <a:lnTo>
                    <a:pt x="39" y="253"/>
                  </a:lnTo>
                  <a:lnTo>
                    <a:pt x="33" y="244"/>
                  </a:lnTo>
                  <a:lnTo>
                    <a:pt x="19" y="239"/>
                  </a:lnTo>
                  <a:lnTo>
                    <a:pt x="19" y="236"/>
                  </a:lnTo>
                  <a:lnTo>
                    <a:pt x="22" y="236"/>
                  </a:lnTo>
                  <a:lnTo>
                    <a:pt x="25" y="236"/>
                  </a:lnTo>
                  <a:lnTo>
                    <a:pt x="17" y="217"/>
                  </a:lnTo>
                  <a:lnTo>
                    <a:pt x="5" y="217"/>
                  </a:lnTo>
                  <a:lnTo>
                    <a:pt x="0" y="205"/>
                  </a:lnTo>
                  <a:lnTo>
                    <a:pt x="3" y="194"/>
                  </a:lnTo>
                  <a:lnTo>
                    <a:pt x="11" y="189"/>
                  </a:lnTo>
                  <a:lnTo>
                    <a:pt x="17" y="189"/>
                  </a:lnTo>
                  <a:lnTo>
                    <a:pt x="25" y="189"/>
                  </a:lnTo>
                  <a:lnTo>
                    <a:pt x="33" y="180"/>
                  </a:lnTo>
                  <a:lnTo>
                    <a:pt x="44" y="178"/>
                  </a:lnTo>
                  <a:lnTo>
                    <a:pt x="55" y="169"/>
                  </a:lnTo>
                  <a:lnTo>
                    <a:pt x="64" y="161"/>
                  </a:lnTo>
                  <a:lnTo>
                    <a:pt x="61" y="155"/>
                  </a:lnTo>
                  <a:lnTo>
                    <a:pt x="64" y="153"/>
                  </a:lnTo>
                  <a:lnTo>
                    <a:pt x="64" y="150"/>
                  </a:lnTo>
                  <a:lnTo>
                    <a:pt x="58" y="139"/>
                  </a:lnTo>
                  <a:lnTo>
                    <a:pt x="53" y="128"/>
                  </a:lnTo>
                  <a:lnTo>
                    <a:pt x="44" y="125"/>
                  </a:lnTo>
                  <a:lnTo>
                    <a:pt x="58" y="119"/>
                  </a:lnTo>
                  <a:lnTo>
                    <a:pt x="75" y="119"/>
                  </a:lnTo>
                  <a:lnTo>
                    <a:pt x="72" y="114"/>
                  </a:lnTo>
                  <a:lnTo>
                    <a:pt x="69" y="103"/>
                  </a:lnTo>
                  <a:lnTo>
                    <a:pt x="69" y="89"/>
                  </a:lnTo>
                  <a:lnTo>
                    <a:pt x="86" y="94"/>
                  </a:lnTo>
                  <a:lnTo>
                    <a:pt x="97" y="91"/>
                  </a:lnTo>
                  <a:lnTo>
                    <a:pt x="92" y="75"/>
                  </a:lnTo>
                  <a:lnTo>
                    <a:pt x="97" y="72"/>
                  </a:lnTo>
                  <a:lnTo>
                    <a:pt x="103" y="64"/>
                  </a:lnTo>
                  <a:lnTo>
                    <a:pt x="111" y="61"/>
                  </a:lnTo>
                  <a:lnTo>
                    <a:pt x="114" y="64"/>
                  </a:lnTo>
                  <a:lnTo>
                    <a:pt x="117" y="69"/>
                  </a:lnTo>
                  <a:lnTo>
                    <a:pt x="133" y="80"/>
                  </a:lnTo>
                  <a:lnTo>
                    <a:pt x="144" y="80"/>
                  </a:lnTo>
                  <a:lnTo>
                    <a:pt x="161" y="94"/>
                  </a:lnTo>
                  <a:lnTo>
                    <a:pt x="167" y="105"/>
                  </a:lnTo>
                  <a:lnTo>
                    <a:pt x="169" y="116"/>
                  </a:lnTo>
                  <a:lnTo>
                    <a:pt x="183" y="119"/>
                  </a:lnTo>
                  <a:lnTo>
                    <a:pt x="197" y="122"/>
                  </a:lnTo>
                  <a:lnTo>
                    <a:pt x="214" y="128"/>
                  </a:lnTo>
                  <a:lnTo>
                    <a:pt x="233" y="133"/>
                  </a:lnTo>
                  <a:lnTo>
                    <a:pt x="242" y="144"/>
                  </a:lnTo>
                  <a:lnTo>
                    <a:pt x="253" y="155"/>
                  </a:lnTo>
                  <a:lnTo>
                    <a:pt x="269" y="155"/>
                  </a:lnTo>
                  <a:lnTo>
                    <a:pt x="286" y="158"/>
                  </a:lnTo>
                  <a:lnTo>
                    <a:pt x="303" y="158"/>
                  </a:lnTo>
                  <a:lnTo>
                    <a:pt x="320" y="158"/>
                  </a:lnTo>
                  <a:lnTo>
                    <a:pt x="325" y="164"/>
                  </a:lnTo>
                  <a:lnTo>
                    <a:pt x="339" y="167"/>
                  </a:lnTo>
                  <a:lnTo>
                    <a:pt x="356" y="169"/>
                  </a:lnTo>
                  <a:lnTo>
                    <a:pt x="364" y="172"/>
                  </a:lnTo>
                  <a:lnTo>
                    <a:pt x="372" y="167"/>
                  </a:lnTo>
                  <a:lnTo>
                    <a:pt x="381" y="161"/>
                  </a:lnTo>
                  <a:lnTo>
                    <a:pt x="395" y="161"/>
                  </a:lnTo>
                  <a:lnTo>
                    <a:pt x="411" y="158"/>
                  </a:lnTo>
                  <a:lnTo>
                    <a:pt x="420" y="150"/>
                  </a:lnTo>
                  <a:lnTo>
                    <a:pt x="431" y="142"/>
                  </a:lnTo>
                  <a:lnTo>
                    <a:pt x="422" y="133"/>
                  </a:lnTo>
                  <a:lnTo>
                    <a:pt x="422" y="119"/>
                  </a:lnTo>
                  <a:lnTo>
                    <a:pt x="439" y="125"/>
                  </a:lnTo>
                  <a:lnTo>
                    <a:pt x="450" y="119"/>
                  </a:lnTo>
                  <a:lnTo>
                    <a:pt x="461" y="116"/>
                  </a:lnTo>
                  <a:lnTo>
                    <a:pt x="464" y="105"/>
                  </a:lnTo>
                  <a:lnTo>
                    <a:pt x="478" y="97"/>
                  </a:lnTo>
                  <a:lnTo>
                    <a:pt x="497" y="100"/>
                  </a:lnTo>
                  <a:lnTo>
                    <a:pt x="495" y="91"/>
                  </a:lnTo>
                  <a:lnTo>
                    <a:pt x="470" y="78"/>
                  </a:lnTo>
                  <a:lnTo>
                    <a:pt x="464" y="83"/>
                  </a:lnTo>
                  <a:lnTo>
                    <a:pt x="458" y="80"/>
                  </a:lnTo>
                  <a:lnTo>
                    <a:pt x="447" y="80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64"/>
                  </a:lnTo>
                  <a:lnTo>
                    <a:pt x="436" y="53"/>
                  </a:lnTo>
                  <a:lnTo>
                    <a:pt x="453" y="55"/>
                  </a:lnTo>
                  <a:lnTo>
                    <a:pt x="461" y="44"/>
                  </a:lnTo>
                  <a:lnTo>
                    <a:pt x="458" y="36"/>
                  </a:lnTo>
                  <a:lnTo>
                    <a:pt x="458" y="16"/>
                  </a:lnTo>
                  <a:lnTo>
                    <a:pt x="450" y="11"/>
                  </a:lnTo>
                  <a:lnTo>
                    <a:pt x="445" y="11"/>
                  </a:lnTo>
                  <a:lnTo>
                    <a:pt x="453" y="3"/>
                  </a:lnTo>
                  <a:lnTo>
                    <a:pt x="467" y="3"/>
                  </a:lnTo>
                  <a:lnTo>
                    <a:pt x="481" y="0"/>
                  </a:lnTo>
                  <a:lnTo>
                    <a:pt x="511" y="11"/>
                  </a:lnTo>
                  <a:lnTo>
                    <a:pt x="522" y="19"/>
                  </a:lnTo>
                  <a:lnTo>
                    <a:pt x="536" y="30"/>
                  </a:lnTo>
                  <a:lnTo>
                    <a:pt x="547" y="41"/>
                  </a:lnTo>
                  <a:lnTo>
                    <a:pt x="559" y="50"/>
                  </a:lnTo>
                  <a:lnTo>
                    <a:pt x="572" y="55"/>
                  </a:lnTo>
                  <a:lnTo>
                    <a:pt x="592" y="61"/>
                  </a:lnTo>
                  <a:lnTo>
                    <a:pt x="606" y="66"/>
                  </a:lnTo>
                  <a:lnTo>
                    <a:pt x="620" y="83"/>
                  </a:lnTo>
                  <a:lnTo>
                    <a:pt x="636" y="80"/>
                  </a:lnTo>
                  <a:lnTo>
                    <a:pt x="656" y="75"/>
                  </a:lnTo>
                  <a:lnTo>
                    <a:pt x="664" y="86"/>
                  </a:lnTo>
                  <a:lnTo>
                    <a:pt x="664" y="103"/>
                  </a:lnTo>
                  <a:lnTo>
                    <a:pt x="667" y="122"/>
                  </a:lnTo>
                  <a:lnTo>
                    <a:pt x="653" y="119"/>
                  </a:lnTo>
                  <a:lnTo>
                    <a:pt x="650" y="125"/>
                  </a:lnTo>
                  <a:lnTo>
                    <a:pt x="659" y="139"/>
                  </a:lnTo>
                  <a:lnTo>
                    <a:pt x="667" y="153"/>
                  </a:lnTo>
                  <a:lnTo>
                    <a:pt x="661" y="155"/>
                  </a:lnTo>
                  <a:lnTo>
                    <a:pt x="664" y="161"/>
                  </a:lnTo>
                  <a:lnTo>
                    <a:pt x="650" y="153"/>
                  </a:lnTo>
                  <a:lnTo>
                    <a:pt x="650" y="158"/>
                  </a:lnTo>
                  <a:lnTo>
                    <a:pt x="642" y="167"/>
                  </a:lnTo>
                  <a:lnTo>
                    <a:pt x="639" y="167"/>
                  </a:lnTo>
                  <a:lnTo>
                    <a:pt x="642" y="175"/>
                  </a:lnTo>
                  <a:lnTo>
                    <a:pt x="628" y="169"/>
                  </a:lnTo>
                  <a:lnTo>
                    <a:pt x="622" y="172"/>
                  </a:lnTo>
                  <a:lnTo>
                    <a:pt x="617" y="186"/>
                  </a:lnTo>
                  <a:lnTo>
                    <a:pt x="609" y="194"/>
                  </a:lnTo>
                  <a:lnTo>
                    <a:pt x="603" y="197"/>
                  </a:lnTo>
                  <a:lnTo>
                    <a:pt x="595" y="203"/>
                  </a:lnTo>
                  <a:lnTo>
                    <a:pt x="589" y="208"/>
                  </a:lnTo>
                  <a:lnTo>
                    <a:pt x="578" y="211"/>
                  </a:lnTo>
                  <a:lnTo>
                    <a:pt x="584" y="205"/>
                  </a:lnTo>
                  <a:lnTo>
                    <a:pt x="575" y="200"/>
                  </a:lnTo>
                  <a:lnTo>
                    <a:pt x="578" y="186"/>
                  </a:lnTo>
                  <a:lnTo>
                    <a:pt x="572" y="183"/>
                  </a:lnTo>
                  <a:lnTo>
                    <a:pt x="564" y="183"/>
                  </a:lnTo>
                  <a:lnTo>
                    <a:pt x="559" y="194"/>
                  </a:lnTo>
                  <a:lnTo>
                    <a:pt x="550" y="203"/>
                  </a:lnTo>
                  <a:lnTo>
                    <a:pt x="542" y="208"/>
                  </a:lnTo>
                  <a:lnTo>
                    <a:pt x="536" y="211"/>
                  </a:lnTo>
                  <a:lnTo>
                    <a:pt x="539" y="219"/>
                  </a:lnTo>
                  <a:lnTo>
                    <a:pt x="559" y="225"/>
                  </a:lnTo>
                  <a:lnTo>
                    <a:pt x="564" y="236"/>
                  </a:lnTo>
                  <a:lnTo>
                    <a:pt x="572" y="236"/>
                  </a:lnTo>
                  <a:lnTo>
                    <a:pt x="584" y="228"/>
                  </a:lnTo>
                  <a:lnTo>
                    <a:pt x="597" y="233"/>
                  </a:lnTo>
                  <a:lnTo>
                    <a:pt x="606" y="236"/>
                  </a:lnTo>
                  <a:lnTo>
                    <a:pt x="606" y="242"/>
                  </a:lnTo>
                  <a:lnTo>
                    <a:pt x="600" y="242"/>
                  </a:lnTo>
                  <a:lnTo>
                    <a:pt x="592" y="247"/>
                  </a:lnTo>
                  <a:lnTo>
                    <a:pt x="586" y="253"/>
                  </a:lnTo>
                  <a:lnTo>
                    <a:pt x="584" y="258"/>
                  </a:lnTo>
                  <a:lnTo>
                    <a:pt x="581" y="272"/>
                  </a:lnTo>
                  <a:lnTo>
                    <a:pt x="600" y="283"/>
                  </a:lnTo>
                  <a:lnTo>
                    <a:pt x="609" y="294"/>
                  </a:lnTo>
                  <a:lnTo>
                    <a:pt x="617" y="305"/>
                  </a:lnTo>
                  <a:lnTo>
                    <a:pt x="631" y="319"/>
                  </a:lnTo>
                  <a:lnTo>
                    <a:pt x="611" y="314"/>
                  </a:lnTo>
                  <a:lnTo>
                    <a:pt x="625" y="322"/>
                  </a:lnTo>
                  <a:lnTo>
                    <a:pt x="636" y="330"/>
                  </a:lnTo>
                  <a:lnTo>
                    <a:pt x="625" y="339"/>
                  </a:lnTo>
                  <a:lnTo>
                    <a:pt x="620" y="342"/>
                  </a:lnTo>
                  <a:lnTo>
                    <a:pt x="628" y="342"/>
                  </a:lnTo>
                  <a:lnTo>
                    <a:pt x="636" y="342"/>
                  </a:lnTo>
                  <a:lnTo>
                    <a:pt x="645" y="344"/>
                  </a:lnTo>
                  <a:lnTo>
                    <a:pt x="639" y="350"/>
                  </a:lnTo>
                  <a:lnTo>
                    <a:pt x="645" y="350"/>
                  </a:lnTo>
                  <a:lnTo>
                    <a:pt x="645" y="353"/>
                  </a:lnTo>
                  <a:lnTo>
                    <a:pt x="639" y="355"/>
                  </a:lnTo>
                  <a:lnTo>
                    <a:pt x="642" y="358"/>
                  </a:lnTo>
                  <a:lnTo>
                    <a:pt x="642" y="364"/>
                  </a:lnTo>
                  <a:lnTo>
                    <a:pt x="639" y="364"/>
                  </a:lnTo>
                  <a:lnTo>
                    <a:pt x="645" y="369"/>
                  </a:lnTo>
                  <a:lnTo>
                    <a:pt x="639" y="369"/>
                  </a:lnTo>
                  <a:lnTo>
                    <a:pt x="634" y="372"/>
                  </a:lnTo>
                  <a:lnTo>
                    <a:pt x="636" y="378"/>
                  </a:lnTo>
                  <a:lnTo>
                    <a:pt x="634" y="383"/>
                  </a:lnTo>
                  <a:lnTo>
                    <a:pt x="631" y="394"/>
                  </a:lnTo>
                  <a:lnTo>
                    <a:pt x="628" y="397"/>
                  </a:lnTo>
                  <a:lnTo>
                    <a:pt x="631" y="400"/>
                  </a:lnTo>
                  <a:lnTo>
                    <a:pt x="625" y="403"/>
                  </a:lnTo>
                  <a:lnTo>
                    <a:pt x="622" y="403"/>
                  </a:lnTo>
                  <a:lnTo>
                    <a:pt x="628" y="406"/>
                  </a:lnTo>
                  <a:lnTo>
                    <a:pt x="631" y="411"/>
                  </a:lnTo>
                  <a:lnTo>
                    <a:pt x="625" y="411"/>
                  </a:lnTo>
                  <a:lnTo>
                    <a:pt x="625" y="414"/>
                  </a:lnTo>
                  <a:lnTo>
                    <a:pt x="622" y="417"/>
                  </a:lnTo>
                  <a:lnTo>
                    <a:pt x="622" y="419"/>
                  </a:lnTo>
                  <a:lnTo>
                    <a:pt x="620" y="425"/>
                  </a:lnTo>
                  <a:lnTo>
                    <a:pt x="614" y="425"/>
                  </a:lnTo>
                  <a:lnTo>
                    <a:pt x="614" y="428"/>
                  </a:lnTo>
                  <a:lnTo>
                    <a:pt x="614" y="431"/>
                  </a:lnTo>
                  <a:lnTo>
                    <a:pt x="611" y="433"/>
                  </a:lnTo>
                  <a:lnTo>
                    <a:pt x="600" y="442"/>
                  </a:lnTo>
                  <a:lnTo>
                    <a:pt x="600" y="444"/>
                  </a:lnTo>
                  <a:lnTo>
                    <a:pt x="595" y="447"/>
                  </a:lnTo>
                  <a:lnTo>
                    <a:pt x="589" y="450"/>
                  </a:lnTo>
                  <a:lnTo>
                    <a:pt x="586" y="450"/>
                  </a:lnTo>
                  <a:lnTo>
                    <a:pt x="581" y="453"/>
                  </a:lnTo>
                  <a:lnTo>
                    <a:pt x="578" y="450"/>
                  </a:lnTo>
                  <a:lnTo>
                    <a:pt x="575" y="453"/>
                  </a:lnTo>
                  <a:lnTo>
                    <a:pt x="572" y="456"/>
                  </a:lnTo>
                  <a:lnTo>
                    <a:pt x="570" y="456"/>
                  </a:lnTo>
                  <a:lnTo>
                    <a:pt x="561" y="444"/>
                  </a:lnTo>
                  <a:lnTo>
                    <a:pt x="559" y="450"/>
                  </a:lnTo>
                  <a:lnTo>
                    <a:pt x="561" y="458"/>
                  </a:lnTo>
                  <a:lnTo>
                    <a:pt x="559" y="456"/>
                  </a:lnTo>
                  <a:lnTo>
                    <a:pt x="559" y="461"/>
                  </a:lnTo>
                  <a:lnTo>
                    <a:pt x="556" y="461"/>
                  </a:lnTo>
                  <a:lnTo>
                    <a:pt x="553" y="467"/>
                  </a:lnTo>
                  <a:lnTo>
                    <a:pt x="547" y="461"/>
                  </a:lnTo>
                  <a:lnTo>
                    <a:pt x="547" y="464"/>
                  </a:lnTo>
                  <a:lnTo>
                    <a:pt x="542" y="464"/>
                  </a:lnTo>
                  <a:lnTo>
                    <a:pt x="536" y="469"/>
                  </a:lnTo>
                  <a:lnTo>
                    <a:pt x="528" y="472"/>
                  </a:lnTo>
                  <a:lnTo>
                    <a:pt x="525" y="472"/>
                  </a:lnTo>
                  <a:lnTo>
                    <a:pt x="525" y="481"/>
                  </a:lnTo>
                  <a:lnTo>
                    <a:pt x="528" y="489"/>
                  </a:lnTo>
                  <a:lnTo>
                    <a:pt x="520" y="486"/>
                  </a:lnTo>
                  <a:lnTo>
                    <a:pt x="517" y="472"/>
                  </a:lnTo>
                  <a:lnTo>
                    <a:pt x="514" y="469"/>
                  </a:lnTo>
                  <a:lnTo>
                    <a:pt x="509" y="469"/>
                  </a:lnTo>
                  <a:lnTo>
                    <a:pt x="503" y="467"/>
                  </a:lnTo>
                  <a:lnTo>
                    <a:pt x="500" y="464"/>
                  </a:lnTo>
                  <a:lnTo>
                    <a:pt x="497" y="467"/>
                  </a:lnTo>
                  <a:lnTo>
                    <a:pt x="495" y="469"/>
                  </a:lnTo>
                  <a:lnTo>
                    <a:pt x="481" y="464"/>
                  </a:lnTo>
                  <a:lnTo>
                    <a:pt x="475" y="458"/>
                  </a:lnTo>
                  <a:lnTo>
                    <a:pt x="472" y="450"/>
                  </a:lnTo>
                  <a:lnTo>
                    <a:pt x="458" y="444"/>
                  </a:lnTo>
                  <a:lnTo>
                    <a:pt x="453" y="444"/>
                  </a:lnTo>
                  <a:lnTo>
                    <a:pt x="445" y="453"/>
                  </a:lnTo>
                  <a:lnTo>
                    <a:pt x="439" y="453"/>
                  </a:lnTo>
                  <a:lnTo>
                    <a:pt x="436" y="453"/>
                  </a:lnTo>
                  <a:lnTo>
                    <a:pt x="433" y="453"/>
                  </a:lnTo>
                  <a:lnTo>
                    <a:pt x="428" y="453"/>
                  </a:lnTo>
                  <a:lnTo>
                    <a:pt x="425" y="456"/>
                  </a:lnTo>
                  <a:lnTo>
                    <a:pt x="420" y="453"/>
                  </a:lnTo>
                  <a:lnTo>
                    <a:pt x="417" y="456"/>
                  </a:lnTo>
                  <a:lnTo>
                    <a:pt x="411" y="456"/>
                  </a:lnTo>
                  <a:lnTo>
                    <a:pt x="414" y="475"/>
                  </a:lnTo>
                  <a:lnTo>
                    <a:pt x="408" y="472"/>
                  </a:lnTo>
                  <a:lnTo>
                    <a:pt x="406" y="469"/>
                  </a:lnTo>
                  <a:lnTo>
                    <a:pt x="403" y="467"/>
                  </a:lnTo>
                  <a:lnTo>
                    <a:pt x="392" y="469"/>
                  </a:lnTo>
                  <a:lnTo>
                    <a:pt x="386" y="461"/>
                  </a:lnTo>
                  <a:lnTo>
                    <a:pt x="378" y="458"/>
                  </a:lnTo>
                  <a:lnTo>
                    <a:pt x="381" y="447"/>
                  </a:lnTo>
                  <a:lnTo>
                    <a:pt x="372" y="442"/>
                  </a:lnTo>
                  <a:lnTo>
                    <a:pt x="370" y="433"/>
                  </a:lnTo>
                  <a:lnTo>
                    <a:pt x="367" y="431"/>
                  </a:lnTo>
                  <a:lnTo>
                    <a:pt x="356" y="433"/>
                  </a:lnTo>
                  <a:lnTo>
                    <a:pt x="353" y="425"/>
                  </a:lnTo>
                  <a:lnTo>
                    <a:pt x="353" y="419"/>
                  </a:lnTo>
                  <a:lnTo>
                    <a:pt x="358" y="408"/>
                  </a:lnTo>
                  <a:lnTo>
                    <a:pt x="361" y="403"/>
                  </a:lnTo>
                  <a:lnTo>
                    <a:pt x="358" y="392"/>
                  </a:lnTo>
                  <a:lnTo>
                    <a:pt x="356" y="378"/>
                  </a:lnTo>
                  <a:lnTo>
                    <a:pt x="350" y="375"/>
                  </a:lnTo>
                  <a:lnTo>
                    <a:pt x="339" y="364"/>
                  </a:lnTo>
                  <a:lnTo>
                    <a:pt x="339" y="369"/>
                  </a:lnTo>
                  <a:lnTo>
                    <a:pt x="325" y="364"/>
                  </a:lnTo>
                  <a:lnTo>
                    <a:pt x="325" y="358"/>
                  </a:lnTo>
                  <a:lnTo>
                    <a:pt x="320" y="358"/>
                  </a:lnTo>
                  <a:lnTo>
                    <a:pt x="320" y="355"/>
                  </a:lnTo>
                  <a:lnTo>
                    <a:pt x="314" y="353"/>
                  </a:lnTo>
                  <a:lnTo>
                    <a:pt x="308" y="355"/>
                  </a:lnTo>
                  <a:lnTo>
                    <a:pt x="297" y="35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1" name="Freeform 263"/>
            <p:cNvSpPr>
              <a:spLocks/>
            </p:cNvSpPr>
            <p:nvPr/>
          </p:nvSpPr>
          <p:spPr bwMode="auto">
            <a:xfrm>
              <a:off x="4303" y="2329"/>
              <a:ext cx="35" cy="3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8" y="2"/>
                </a:cxn>
                <a:cxn ang="0">
                  <a:pos x="0" y="8"/>
                </a:cxn>
                <a:cxn ang="0">
                  <a:pos x="0" y="22"/>
                </a:cxn>
                <a:cxn ang="0">
                  <a:pos x="11" y="25"/>
                </a:cxn>
                <a:cxn ang="0">
                  <a:pos x="16" y="25"/>
                </a:cxn>
                <a:cxn ang="0">
                  <a:pos x="25" y="16"/>
                </a:cxn>
                <a:cxn ang="0">
                  <a:pos x="27" y="5"/>
                </a:cxn>
                <a:cxn ang="0">
                  <a:pos x="27" y="0"/>
                </a:cxn>
                <a:cxn ang="0">
                  <a:pos x="22" y="0"/>
                </a:cxn>
              </a:cxnLst>
              <a:rect l="0" t="0" r="r" b="b"/>
              <a:pathLst>
                <a:path w="27" h="25">
                  <a:moveTo>
                    <a:pt x="22" y="0"/>
                  </a:moveTo>
                  <a:lnTo>
                    <a:pt x="8" y="2"/>
                  </a:lnTo>
                  <a:lnTo>
                    <a:pt x="0" y="8"/>
                  </a:lnTo>
                  <a:lnTo>
                    <a:pt x="0" y="22"/>
                  </a:lnTo>
                  <a:lnTo>
                    <a:pt x="11" y="25"/>
                  </a:lnTo>
                  <a:lnTo>
                    <a:pt x="16" y="25"/>
                  </a:lnTo>
                  <a:lnTo>
                    <a:pt x="25" y="16"/>
                  </a:lnTo>
                  <a:lnTo>
                    <a:pt x="27" y="5"/>
                  </a:lnTo>
                  <a:lnTo>
                    <a:pt x="27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2" name="Freeform 264"/>
            <p:cNvSpPr>
              <a:spLocks/>
            </p:cNvSpPr>
            <p:nvPr/>
          </p:nvSpPr>
          <p:spPr bwMode="auto">
            <a:xfrm>
              <a:off x="4595" y="1912"/>
              <a:ext cx="145" cy="157"/>
            </a:xfrm>
            <a:custGeom>
              <a:avLst/>
              <a:gdLst/>
              <a:ahLst/>
              <a:cxnLst>
                <a:cxn ang="0">
                  <a:pos x="103" y="89"/>
                </a:cxn>
                <a:cxn ang="0">
                  <a:pos x="100" y="83"/>
                </a:cxn>
                <a:cxn ang="0">
                  <a:pos x="100" y="92"/>
                </a:cxn>
                <a:cxn ang="0">
                  <a:pos x="94" y="94"/>
                </a:cxn>
                <a:cxn ang="0">
                  <a:pos x="94" y="100"/>
                </a:cxn>
                <a:cxn ang="0">
                  <a:pos x="92" y="92"/>
                </a:cxn>
                <a:cxn ang="0">
                  <a:pos x="89" y="100"/>
                </a:cxn>
                <a:cxn ang="0">
                  <a:pos x="75" y="100"/>
                </a:cxn>
                <a:cxn ang="0">
                  <a:pos x="69" y="97"/>
                </a:cxn>
                <a:cxn ang="0">
                  <a:pos x="67" y="94"/>
                </a:cxn>
                <a:cxn ang="0">
                  <a:pos x="69" y="100"/>
                </a:cxn>
                <a:cxn ang="0">
                  <a:pos x="72" y="105"/>
                </a:cxn>
                <a:cxn ang="0">
                  <a:pos x="67" y="111"/>
                </a:cxn>
                <a:cxn ang="0">
                  <a:pos x="64" y="117"/>
                </a:cxn>
                <a:cxn ang="0">
                  <a:pos x="53" y="108"/>
                </a:cxn>
                <a:cxn ang="0">
                  <a:pos x="50" y="97"/>
                </a:cxn>
                <a:cxn ang="0">
                  <a:pos x="36" y="100"/>
                </a:cxn>
                <a:cxn ang="0">
                  <a:pos x="19" y="105"/>
                </a:cxn>
                <a:cxn ang="0">
                  <a:pos x="14" y="111"/>
                </a:cxn>
                <a:cxn ang="0">
                  <a:pos x="0" y="108"/>
                </a:cxn>
                <a:cxn ang="0">
                  <a:pos x="3" y="103"/>
                </a:cxn>
                <a:cxn ang="0">
                  <a:pos x="11" y="94"/>
                </a:cxn>
                <a:cxn ang="0">
                  <a:pos x="17" y="86"/>
                </a:cxn>
                <a:cxn ang="0">
                  <a:pos x="30" y="86"/>
                </a:cxn>
                <a:cxn ang="0">
                  <a:pos x="44" y="83"/>
                </a:cxn>
                <a:cxn ang="0">
                  <a:pos x="44" y="86"/>
                </a:cxn>
                <a:cxn ang="0">
                  <a:pos x="53" y="83"/>
                </a:cxn>
                <a:cxn ang="0">
                  <a:pos x="50" y="75"/>
                </a:cxn>
                <a:cxn ang="0">
                  <a:pos x="50" y="64"/>
                </a:cxn>
                <a:cxn ang="0">
                  <a:pos x="55" y="58"/>
                </a:cxn>
                <a:cxn ang="0">
                  <a:pos x="55" y="64"/>
                </a:cxn>
                <a:cxn ang="0">
                  <a:pos x="58" y="69"/>
                </a:cxn>
                <a:cxn ang="0">
                  <a:pos x="64" y="61"/>
                </a:cxn>
                <a:cxn ang="0">
                  <a:pos x="72" y="55"/>
                </a:cxn>
                <a:cxn ang="0">
                  <a:pos x="72" y="44"/>
                </a:cxn>
                <a:cxn ang="0">
                  <a:pos x="75" y="33"/>
                </a:cxn>
                <a:cxn ang="0">
                  <a:pos x="67" y="22"/>
                </a:cxn>
                <a:cxn ang="0">
                  <a:pos x="61" y="8"/>
                </a:cxn>
                <a:cxn ang="0">
                  <a:pos x="64" y="3"/>
                </a:cxn>
                <a:cxn ang="0">
                  <a:pos x="69" y="5"/>
                </a:cxn>
                <a:cxn ang="0">
                  <a:pos x="72" y="5"/>
                </a:cxn>
                <a:cxn ang="0">
                  <a:pos x="72" y="3"/>
                </a:cxn>
                <a:cxn ang="0">
                  <a:pos x="67" y="3"/>
                </a:cxn>
                <a:cxn ang="0">
                  <a:pos x="67" y="0"/>
                </a:cxn>
                <a:cxn ang="0">
                  <a:pos x="72" y="0"/>
                </a:cxn>
                <a:cxn ang="0">
                  <a:pos x="83" y="14"/>
                </a:cxn>
                <a:cxn ang="0">
                  <a:pos x="97" y="28"/>
                </a:cxn>
                <a:cxn ang="0">
                  <a:pos x="97" y="44"/>
                </a:cxn>
                <a:cxn ang="0">
                  <a:pos x="94" y="50"/>
                </a:cxn>
                <a:cxn ang="0">
                  <a:pos x="103" y="67"/>
                </a:cxn>
                <a:cxn ang="0">
                  <a:pos x="111" y="83"/>
                </a:cxn>
                <a:cxn ang="0">
                  <a:pos x="105" y="94"/>
                </a:cxn>
                <a:cxn ang="0">
                  <a:pos x="103" y="89"/>
                </a:cxn>
              </a:cxnLst>
              <a:rect l="0" t="0" r="r" b="b"/>
              <a:pathLst>
                <a:path w="111" h="117">
                  <a:moveTo>
                    <a:pt x="103" y="89"/>
                  </a:moveTo>
                  <a:lnTo>
                    <a:pt x="100" y="83"/>
                  </a:lnTo>
                  <a:lnTo>
                    <a:pt x="100" y="92"/>
                  </a:lnTo>
                  <a:lnTo>
                    <a:pt x="94" y="94"/>
                  </a:lnTo>
                  <a:lnTo>
                    <a:pt x="94" y="100"/>
                  </a:lnTo>
                  <a:lnTo>
                    <a:pt x="92" y="92"/>
                  </a:lnTo>
                  <a:lnTo>
                    <a:pt x="89" y="100"/>
                  </a:lnTo>
                  <a:lnTo>
                    <a:pt x="75" y="100"/>
                  </a:lnTo>
                  <a:lnTo>
                    <a:pt x="69" y="97"/>
                  </a:lnTo>
                  <a:lnTo>
                    <a:pt x="67" y="94"/>
                  </a:lnTo>
                  <a:lnTo>
                    <a:pt x="69" y="100"/>
                  </a:lnTo>
                  <a:lnTo>
                    <a:pt x="72" y="105"/>
                  </a:lnTo>
                  <a:lnTo>
                    <a:pt x="67" y="111"/>
                  </a:lnTo>
                  <a:lnTo>
                    <a:pt x="64" y="117"/>
                  </a:lnTo>
                  <a:lnTo>
                    <a:pt x="53" y="108"/>
                  </a:lnTo>
                  <a:lnTo>
                    <a:pt x="50" y="97"/>
                  </a:lnTo>
                  <a:lnTo>
                    <a:pt x="36" y="100"/>
                  </a:lnTo>
                  <a:lnTo>
                    <a:pt x="19" y="105"/>
                  </a:lnTo>
                  <a:lnTo>
                    <a:pt x="14" y="111"/>
                  </a:lnTo>
                  <a:lnTo>
                    <a:pt x="0" y="108"/>
                  </a:lnTo>
                  <a:lnTo>
                    <a:pt x="3" y="103"/>
                  </a:lnTo>
                  <a:lnTo>
                    <a:pt x="11" y="94"/>
                  </a:lnTo>
                  <a:lnTo>
                    <a:pt x="17" y="86"/>
                  </a:lnTo>
                  <a:lnTo>
                    <a:pt x="30" y="86"/>
                  </a:lnTo>
                  <a:lnTo>
                    <a:pt x="44" y="83"/>
                  </a:lnTo>
                  <a:lnTo>
                    <a:pt x="44" y="86"/>
                  </a:lnTo>
                  <a:lnTo>
                    <a:pt x="53" y="83"/>
                  </a:lnTo>
                  <a:lnTo>
                    <a:pt x="50" y="75"/>
                  </a:lnTo>
                  <a:lnTo>
                    <a:pt x="50" y="64"/>
                  </a:lnTo>
                  <a:lnTo>
                    <a:pt x="55" y="58"/>
                  </a:lnTo>
                  <a:lnTo>
                    <a:pt x="55" y="64"/>
                  </a:lnTo>
                  <a:lnTo>
                    <a:pt x="58" y="69"/>
                  </a:lnTo>
                  <a:lnTo>
                    <a:pt x="64" y="61"/>
                  </a:lnTo>
                  <a:lnTo>
                    <a:pt x="72" y="55"/>
                  </a:lnTo>
                  <a:lnTo>
                    <a:pt x="72" y="44"/>
                  </a:lnTo>
                  <a:lnTo>
                    <a:pt x="75" y="33"/>
                  </a:lnTo>
                  <a:lnTo>
                    <a:pt x="67" y="22"/>
                  </a:lnTo>
                  <a:lnTo>
                    <a:pt x="61" y="8"/>
                  </a:lnTo>
                  <a:lnTo>
                    <a:pt x="64" y="3"/>
                  </a:lnTo>
                  <a:lnTo>
                    <a:pt x="69" y="5"/>
                  </a:lnTo>
                  <a:lnTo>
                    <a:pt x="72" y="5"/>
                  </a:lnTo>
                  <a:lnTo>
                    <a:pt x="72" y="3"/>
                  </a:lnTo>
                  <a:lnTo>
                    <a:pt x="67" y="3"/>
                  </a:lnTo>
                  <a:lnTo>
                    <a:pt x="67" y="0"/>
                  </a:lnTo>
                  <a:lnTo>
                    <a:pt x="72" y="0"/>
                  </a:lnTo>
                  <a:lnTo>
                    <a:pt x="83" y="14"/>
                  </a:lnTo>
                  <a:lnTo>
                    <a:pt x="97" y="28"/>
                  </a:lnTo>
                  <a:lnTo>
                    <a:pt x="97" y="44"/>
                  </a:lnTo>
                  <a:lnTo>
                    <a:pt x="94" y="50"/>
                  </a:lnTo>
                  <a:lnTo>
                    <a:pt x="103" y="67"/>
                  </a:lnTo>
                  <a:lnTo>
                    <a:pt x="111" y="83"/>
                  </a:lnTo>
                  <a:lnTo>
                    <a:pt x="105" y="94"/>
                  </a:lnTo>
                  <a:lnTo>
                    <a:pt x="103" y="89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3" name="Freeform 265"/>
            <p:cNvSpPr>
              <a:spLocks/>
            </p:cNvSpPr>
            <p:nvPr/>
          </p:nvSpPr>
          <p:spPr bwMode="auto">
            <a:xfrm>
              <a:off x="4646" y="1832"/>
              <a:ext cx="84" cy="80"/>
            </a:xfrm>
            <a:custGeom>
              <a:avLst/>
              <a:gdLst/>
              <a:ahLst/>
              <a:cxnLst>
                <a:cxn ang="0">
                  <a:pos x="50" y="22"/>
                </a:cxn>
                <a:cxn ang="0">
                  <a:pos x="39" y="19"/>
                </a:cxn>
                <a:cxn ang="0">
                  <a:pos x="19" y="11"/>
                </a:cxn>
                <a:cxn ang="0">
                  <a:pos x="0" y="0"/>
                </a:cxn>
                <a:cxn ang="0">
                  <a:pos x="3" y="8"/>
                </a:cxn>
                <a:cxn ang="0">
                  <a:pos x="8" y="22"/>
                </a:cxn>
                <a:cxn ang="0">
                  <a:pos x="14" y="33"/>
                </a:cxn>
                <a:cxn ang="0">
                  <a:pos x="5" y="33"/>
                </a:cxn>
                <a:cxn ang="0">
                  <a:pos x="5" y="36"/>
                </a:cxn>
                <a:cxn ang="0">
                  <a:pos x="5" y="41"/>
                </a:cxn>
                <a:cxn ang="0">
                  <a:pos x="8" y="50"/>
                </a:cxn>
                <a:cxn ang="0">
                  <a:pos x="16" y="61"/>
                </a:cxn>
                <a:cxn ang="0">
                  <a:pos x="19" y="58"/>
                </a:cxn>
                <a:cxn ang="0">
                  <a:pos x="25" y="55"/>
                </a:cxn>
                <a:cxn ang="0">
                  <a:pos x="11" y="47"/>
                </a:cxn>
                <a:cxn ang="0">
                  <a:pos x="16" y="44"/>
                </a:cxn>
                <a:cxn ang="0">
                  <a:pos x="22" y="44"/>
                </a:cxn>
                <a:cxn ang="0">
                  <a:pos x="47" y="53"/>
                </a:cxn>
                <a:cxn ang="0">
                  <a:pos x="47" y="47"/>
                </a:cxn>
                <a:cxn ang="0">
                  <a:pos x="53" y="39"/>
                </a:cxn>
                <a:cxn ang="0">
                  <a:pos x="64" y="33"/>
                </a:cxn>
                <a:cxn ang="0">
                  <a:pos x="58" y="28"/>
                </a:cxn>
                <a:cxn ang="0">
                  <a:pos x="53" y="19"/>
                </a:cxn>
                <a:cxn ang="0">
                  <a:pos x="50" y="22"/>
                </a:cxn>
              </a:cxnLst>
              <a:rect l="0" t="0" r="r" b="b"/>
              <a:pathLst>
                <a:path w="64" h="61">
                  <a:moveTo>
                    <a:pt x="50" y="22"/>
                  </a:moveTo>
                  <a:lnTo>
                    <a:pt x="39" y="19"/>
                  </a:lnTo>
                  <a:lnTo>
                    <a:pt x="19" y="11"/>
                  </a:lnTo>
                  <a:lnTo>
                    <a:pt x="0" y="0"/>
                  </a:lnTo>
                  <a:lnTo>
                    <a:pt x="3" y="8"/>
                  </a:lnTo>
                  <a:lnTo>
                    <a:pt x="8" y="22"/>
                  </a:lnTo>
                  <a:lnTo>
                    <a:pt x="14" y="33"/>
                  </a:lnTo>
                  <a:lnTo>
                    <a:pt x="5" y="33"/>
                  </a:lnTo>
                  <a:lnTo>
                    <a:pt x="5" y="36"/>
                  </a:lnTo>
                  <a:lnTo>
                    <a:pt x="5" y="41"/>
                  </a:lnTo>
                  <a:lnTo>
                    <a:pt x="8" y="50"/>
                  </a:lnTo>
                  <a:lnTo>
                    <a:pt x="16" y="61"/>
                  </a:lnTo>
                  <a:lnTo>
                    <a:pt x="19" y="58"/>
                  </a:lnTo>
                  <a:lnTo>
                    <a:pt x="25" y="55"/>
                  </a:lnTo>
                  <a:lnTo>
                    <a:pt x="11" y="47"/>
                  </a:lnTo>
                  <a:lnTo>
                    <a:pt x="16" y="44"/>
                  </a:lnTo>
                  <a:lnTo>
                    <a:pt x="22" y="44"/>
                  </a:lnTo>
                  <a:lnTo>
                    <a:pt x="47" y="53"/>
                  </a:lnTo>
                  <a:lnTo>
                    <a:pt x="47" y="47"/>
                  </a:lnTo>
                  <a:lnTo>
                    <a:pt x="53" y="39"/>
                  </a:lnTo>
                  <a:lnTo>
                    <a:pt x="64" y="33"/>
                  </a:lnTo>
                  <a:lnTo>
                    <a:pt x="58" y="28"/>
                  </a:lnTo>
                  <a:lnTo>
                    <a:pt x="53" y="19"/>
                  </a:lnTo>
                  <a:lnTo>
                    <a:pt x="50" y="22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4" name="Freeform 266"/>
            <p:cNvSpPr>
              <a:spLocks/>
            </p:cNvSpPr>
            <p:nvPr/>
          </p:nvSpPr>
          <p:spPr bwMode="auto">
            <a:xfrm>
              <a:off x="4580" y="2058"/>
              <a:ext cx="43" cy="55"/>
            </a:xfrm>
            <a:custGeom>
              <a:avLst/>
              <a:gdLst/>
              <a:ahLst/>
              <a:cxnLst>
                <a:cxn ang="0">
                  <a:pos x="33" y="14"/>
                </a:cxn>
                <a:cxn ang="0">
                  <a:pos x="30" y="25"/>
                </a:cxn>
                <a:cxn ang="0">
                  <a:pos x="30" y="36"/>
                </a:cxn>
                <a:cxn ang="0">
                  <a:pos x="25" y="42"/>
                </a:cxn>
                <a:cxn ang="0">
                  <a:pos x="22" y="33"/>
                </a:cxn>
                <a:cxn ang="0">
                  <a:pos x="22" y="39"/>
                </a:cxn>
                <a:cxn ang="0">
                  <a:pos x="19" y="36"/>
                </a:cxn>
                <a:cxn ang="0">
                  <a:pos x="16" y="25"/>
                </a:cxn>
                <a:cxn ang="0">
                  <a:pos x="16" y="19"/>
                </a:cxn>
                <a:cxn ang="0">
                  <a:pos x="8" y="11"/>
                </a:cxn>
                <a:cxn ang="0">
                  <a:pos x="11" y="19"/>
                </a:cxn>
                <a:cxn ang="0">
                  <a:pos x="5" y="19"/>
                </a:cxn>
                <a:cxn ang="0">
                  <a:pos x="3" y="14"/>
                </a:cxn>
                <a:cxn ang="0">
                  <a:pos x="5" y="14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19" y="6"/>
                </a:cxn>
                <a:cxn ang="0">
                  <a:pos x="25" y="6"/>
                </a:cxn>
                <a:cxn ang="0">
                  <a:pos x="25" y="8"/>
                </a:cxn>
                <a:cxn ang="0">
                  <a:pos x="33" y="14"/>
                </a:cxn>
              </a:cxnLst>
              <a:rect l="0" t="0" r="r" b="b"/>
              <a:pathLst>
                <a:path w="33" h="42">
                  <a:moveTo>
                    <a:pt x="33" y="14"/>
                  </a:moveTo>
                  <a:lnTo>
                    <a:pt x="30" y="25"/>
                  </a:lnTo>
                  <a:lnTo>
                    <a:pt x="30" y="36"/>
                  </a:lnTo>
                  <a:lnTo>
                    <a:pt x="25" y="42"/>
                  </a:lnTo>
                  <a:lnTo>
                    <a:pt x="22" y="33"/>
                  </a:lnTo>
                  <a:lnTo>
                    <a:pt x="22" y="39"/>
                  </a:lnTo>
                  <a:lnTo>
                    <a:pt x="19" y="36"/>
                  </a:lnTo>
                  <a:lnTo>
                    <a:pt x="16" y="25"/>
                  </a:lnTo>
                  <a:lnTo>
                    <a:pt x="16" y="19"/>
                  </a:lnTo>
                  <a:lnTo>
                    <a:pt x="8" y="11"/>
                  </a:lnTo>
                  <a:lnTo>
                    <a:pt x="11" y="19"/>
                  </a:lnTo>
                  <a:lnTo>
                    <a:pt x="5" y="19"/>
                  </a:lnTo>
                  <a:lnTo>
                    <a:pt x="3" y="14"/>
                  </a:lnTo>
                  <a:lnTo>
                    <a:pt x="5" y="14"/>
                  </a:lnTo>
                  <a:lnTo>
                    <a:pt x="0" y="8"/>
                  </a:lnTo>
                  <a:lnTo>
                    <a:pt x="14" y="0"/>
                  </a:lnTo>
                  <a:lnTo>
                    <a:pt x="19" y="6"/>
                  </a:lnTo>
                  <a:lnTo>
                    <a:pt x="25" y="6"/>
                  </a:lnTo>
                  <a:lnTo>
                    <a:pt x="25" y="8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5" name="Freeform 267"/>
            <p:cNvSpPr>
              <a:spLocks/>
            </p:cNvSpPr>
            <p:nvPr/>
          </p:nvSpPr>
          <p:spPr bwMode="auto">
            <a:xfrm>
              <a:off x="4620" y="2052"/>
              <a:ext cx="41" cy="33"/>
            </a:xfrm>
            <a:custGeom>
              <a:avLst/>
              <a:gdLst/>
              <a:ahLst/>
              <a:cxnLst>
                <a:cxn ang="0">
                  <a:pos x="25" y="14"/>
                </a:cxn>
                <a:cxn ang="0">
                  <a:pos x="14" y="14"/>
                </a:cxn>
                <a:cxn ang="0">
                  <a:pos x="14" y="23"/>
                </a:cxn>
                <a:cxn ang="0">
                  <a:pos x="6" y="17"/>
                </a:cxn>
                <a:cxn ang="0">
                  <a:pos x="3" y="12"/>
                </a:cxn>
                <a:cxn ang="0">
                  <a:pos x="0" y="12"/>
                </a:cxn>
                <a:cxn ang="0">
                  <a:pos x="9" y="3"/>
                </a:cxn>
                <a:cxn ang="0">
                  <a:pos x="14" y="3"/>
                </a:cxn>
                <a:cxn ang="0">
                  <a:pos x="20" y="0"/>
                </a:cxn>
                <a:cxn ang="0">
                  <a:pos x="25" y="3"/>
                </a:cxn>
                <a:cxn ang="0">
                  <a:pos x="31" y="6"/>
                </a:cxn>
                <a:cxn ang="0">
                  <a:pos x="25" y="14"/>
                </a:cxn>
              </a:cxnLst>
              <a:rect l="0" t="0" r="r" b="b"/>
              <a:pathLst>
                <a:path w="31" h="23">
                  <a:moveTo>
                    <a:pt x="25" y="14"/>
                  </a:moveTo>
                  <a:lnTo>
                    <a:pt x="14" y="14"/>
                  </a:lnTo>
                  <a:lnTo>
                    <a:pt x="14" y="23"/>
                  </a:lnTo>
                  <a:lnTo>
                    <a:pt x="6" y="17"/>
                  </a:lnTo>
                  <a:lnTo>
                    <a:pt x="3" y="12"/>
                  </a:lnTo>
                  <a:lnTo>
                    <a:pt x="0" y="12"/>
                  </a:lnTo>
                  <a:lnTo>
                    <a:pt x="9" y="3"/>
                  </a:lnTo>
                  <a:lnTo>
                    <a:pt x="14" y="3"/>
                  </a:lnTo>
                  <a:lnTo>
                    <a:pt x="20" y="0"/>
                  </a:lnTo>
                  <a:lnTo>
                    <a:pt x="25" y="3"/>
                  </a:lnTo>
                  <a:lnTo>
                    <a:pt x="31" y="6"/>
                  </a:lnTo>
                  <a:lnTo>
                    <a:pt x="25" y="14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6" name="Freeform 268"/>
            <p:cNvSpPr>
              <a:spLocks/>
            </p:cNvSpPr>
            <p:nvPr/>
          </p:nvSpPr>
          <p:spPr bwMode="auto">
            <a:xfrm>
              <a:off x="4595" y="2194"/>
              <a:ext cx="7" cy="15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5" y="3"/>
                </a:cxn>
                <a:cxn ang="0">
                  <a:pos x="5" y="0"/>
                </a:cxn>
                <a:cxn ang="0">
                  <a:pos x="0" y="11"/>
                </a:cxn>
              </a:cxnLst>
              <a:rect l="0" t="0" r="r" b="b"/>
              <a:pathLst>
                <a:path w="5" h="11">
                  <a:moveTo>
                    <a:pt x="0" y="11"/>
                  </a:moveTo>
                  <a:lnTo>
                    <a:pt x="5" y="3"/>
                  </a:lnTo>
                  <a:lnTo>
                    <a:pt x="5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7" name="Freeform 269"/>
            <p:cNvSpPr>
              <a:spLocks/>
            </p:cNvSpPr>
            <p:nvPr/>
          </p:nvSpPr>
          <p:spPr bwMode="auto">
            <a:xfrm>
              <a:off x="4679" y="1970"/>
              <a:ext cx="3" cy="8"/>
            </a:xfrm>
            <a:custGeom>
              <a:avLst/>
              <a:gdLst/>
              <a:ahLst/>
              <a:cxnLst>
                <a:cxn ang="0">
                  <a:pos x="3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3" y="6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3" y="6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8" name="Freeform 270"/>
            <p:cNvSpPr>
              <a:spLocks/>
            </p:cNvSpPr>
            <p:nvPr/>
          </p:nvSpPr>
          <p:spPr bwMode="auto">
            <a:xfrm>
              <a:off x="4591" y="2083"/>
              <a:ext cx="4" cy="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799" name="Freeform 271"/>
            <p:cNvSpPr>
              <a:spLocks/>
            </p:cNvSpPr>
            <p:nvPr/>
          </p:nvSpPr>
          <p:spPr bwMode="auto">
            <a:xfrm>
              <a:off x="4435" y="1883"/>
              <a:ext cx="75" cy="99"/>
            </a:xfrm>
            <a:custGeom>
              <a:avLst/>
              <a:gdLst/>
              <a:ahLst/>
              <a:cxnLst>
                <a:cxn ang="0">
                  <a:pos x="16" y="50"/>
                </a:cxn>
                <a:cxn ang="0">
                  <a:pos x="8" y="47"/>
                </a:cxn>
                <a:cxn ang="0">
                  <a:pos x="0" y="41"/>
                </a:cxn>
                <a:cxn ang="0">
                  <a:pos x="8" y="33"/>
                </a:cxn>
                <a:cxn ang="0">
                  <a:pos x="13" y="19"/>
                </a:cxn>
                <a:cxn ang="0">
                  <a:pos x="19" y="16"/>
                </a:cxn>
                <a:cxn ang="0">
                  <a:pos x="33" y="22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41" y="5"/>
                </a:cxn>
                <a:cxn ang="0">
                  <a:pos x="41" y="0"/>
                </a:cxn>
                <a:cxn ang="0">
                  <a:pos x="55" y="8"/>
                </a:cxn>
                <a:cxn ang="0">
                  <a:pos x="58" y="8"/>
                </a:cxn>
                <a:cxn ang="0">
                  <a:pos x="52" y="16"/>
                </a:cxn>
                <a:cxn ang="0">
                  <a:pos x="55" y="30"/>
                </a:cxn>
                <a:cxn ang="0">
                  <a:pos x="50" y="39"/>
                </a:cxn>
                <a:cxn ang="0">
                  <a:pos x="41" y="47"/>
                </a:cxn>
                <a:cxn ang="0">
                  <a:pos x="44" y="55"/>
                </a:cxn>
                <a:cxn ang="0">
                  <a:pos x="58" y="64"/>
                </a:cxn>
                <a:cxn ang="0">
                  <a:pos x="55" y="66"/>
                </a:cxn>
                <a:cxn ang="0">
                  <a:pos x="44" y="72"/>
                </a:cxn>
                <a:cxn ang="0">
                  <a:pos x="44" y="75"/>
                </a:cxn>
                <a:cxn ang="0">
                  <a:pos x="33" y="72"/>
                </a:cxn>
                <a:cxn ang="0">
                  <a:pos x="30" y="75"/>
                </a:cxn>
                <a:cxn ang="0">
                  <a:pos x="25" y="72"/>
                </a:cxn>
                <a:cxn ang="0">
                  <a:pos x="19" y="69"/>
                </a:cxn>
                <a:cxn ang="0">
                  <a:pos x="22" y="61"/>
                </a:cxn>
                <a:cxn ang="0">
                  <a:pos x="19" y="58"/>
                </a:cxn>
                <a:cxn ang="0">
                  <a:pos x="16" y="50"/>
                </a:cxn>
              </a:cxnLst>
              <a:rect l="0" t="0" r="r" b="b"/>
              <a:pathLst>
                <a:path w="58" h="75">
                  <a:moveTo>
                    <a:pt x="16" y="50"/>
                  </a:moveTo>
                  <a:lnTo>
                    <a:pt x="8" y="47"/>
                  </a:lnTo>
                  <a:lnTo>
                    <a:pt x="0" y="41"/>
                  </a:lnTo>
                  <a:lnTo>
                    <a:pt x="8" y="33"/>
                  </a:lnTo>
                  <a:lnTo>
                    <a:pt x="13" y="19"/>
                  </a:lnTo>
                  <a:lnTo>
                    <a:pt x="19" y="16"/>
                  </a:lnTo>
                  <a:lnTo>
                    <a:pt x="33" y="22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41" y="5"/>
                  </a:lnTo>
                  <a:lnTo>
                    <a:pt x="41" y="0"/>
                  </a:lnTo>
                  <a:lnTo>
                    <a:pt x="55" y="8"/>
                  </a:lnTo>
                  <a:lnTo>
                    <a:pt x="58" y="8"/>
                  </a:lnTo>
                  <a:lnTo>
                    <a:pt x="52" y="16"/>
                  </a:lnTo>
                  <a:lnTo>
                    <a:pt x="55" y="30"/>
                  </a:lnTo>
                  <a:lnTo>
                    <a:pt x="50" y="39"/>
                  </a:lnTo>
                  <a:lnTo>
                    <a:pt x="41" y="47"/>
                  </a:lnTo>
                  <a:lnTo>
                    <a:pt x="44" y="55"/>
                  </a:lnTo>
                  <a:lnTo>
                    <a:pt x="58" y="64"/>
                  </a:lnTo>
                  <a:lnTo>
                    <a:pt x="55" y="66"/>
                  </a:lnTo>
                  <a:lnTo>
                    <a:pt x="44" y="72"/>
                  </a:lnTo>
                  <a:lnTo>
                    <a:pt x="44" y="75"/>
                  </a:lnTo>
                  <a:lnTo>
                    <a:pt x="33" y="72"/>
                  </a:lnTo>
                  <a:lnTo>
                    <a:pt x="30" y="75"/>
                  </a:lnTo>
                  <a:lnTo>
                    <a:pt x="25" y="72"/>
                  </a:lnTo>
                  <a:lnTo>
                    <a:pt x="19" y="69"/>
                  </a:lnTo>
                  <a:lnTo>
                    <a:pt x="22" y="61"/>
                  </a:lnTo>
                  <a:lnTo>
                    <a:pt x="19" y="58"/>
                  </a:lnTo>
                  <a:lnTo>
                    <a:pt x="16" y="5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0" name="Freeform 272"/>
            <p:cNvSpPr>
              <a:spLocks/>
            </p:cNvSpPr>
            <p:nvPr/>
          </p:nvSpPr>
          <p:spPr bwMode="auto">
            <a:xfrm>
              <a:off x="4492" y="1968"/>
              <a:ext cx="66" cy="75"/>
            </a:xfrm>
            <a:custGeom>
              <a:avLst/>
              <a:gdLst/>
              <a:ahLst/>
              <a:cxnLst>
                <a:cxn ang="0">
                  <a:pos x="28" y="61"/>
                </a:cxn>
                <a:cxn ang="0">
                  <a:pos x="28" y="58"/>
                </a:cxn>
                <a:cxn ang="0">
                  <a:pos x="25" y="58"/>
                </a:cxn>
                <a:cxn ang="0">
                  <a:pos x="19" y="61"/>
                </a:cxn>
                <a:cxn ang="0">
                  <a:pos x="19" y="58"/>
                </a:cxn>
                <a:cxn ang="0">
                  <a:pos x="19" y="55"/>
                </a:cxn>
                <a:cxn ang="0">
                  <a:pos x="17" y="52"/>
                </a:cxn>
                <a:cxn ang="0">
                  <a:pos x="14" y="44"/>
                </a:cxn>
                <a:cxn ang="0">
                  <a:pos x="14" y="38"/>
                </a:cxn>
                <a:cxn ang="0">
                  <a:pos x="6" y="27"/>
                </a:cxn>
                <a:cxn ang="0">
                  <a:pos x="3" y="25"/>
                </a:cxn>
                <a:cxn ang="0">
                  <a:pos x="8" y="27"/>
                </a:cxn>
                <a:cxn ang="0">
                  <a:pos x="8" y="2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42" y="27"/>
                </a:cxn>
                <a:cxn ang="0">
                  <a:pos x="50" y="47"/>
                </a:cxn>
                <a:cxn ang="0">
                  <a:pos x="45" y="50"/>
                </a:cxn>
                <a:cxn ang="0">
                  <a:pos x="39" y="55"/>
                </a:cxn>
                <a:cxn ang="0">
                  <a:pos x="36" y="52"/>
                </a:cxn>
                <a:cxn ang="0">
                  <a:pos x="33" y="55"/>
                </a:cxn>
                <a:cxn ang="0">
                  <a:pos x="31" y="58"/>
                </a:cxn>
                <a:cxn ang="0">
                  <a:pos x="28" y="61"/>
                </a:cxn>
              </a:cxnLst>
              <a:rect l="0" t="0" r="r" b="b"/>
              <a:pathLst>
                <a:path w="50" h="61">
                  <a:moveTo>
                    <a:pt x="28" y="61"/>
                  </a:moveTo>
                  <a:lnTo>
                    <a:pt x="28" y="58"/>
                  </a:lnTo>
                  <a:lnTo>
                    <a:pt x="25" y="58"/>
                  </a:lnTo>
                  <a:lnTo>
                    <a:pt x="19" y="61"/>
                  </a:lnTo>
                  <a:lnTo>
                    <a:pt x="19" y="58"/>
                  </a:lnTo>
                  <a:lnTo>
                    <a:pt x="19" y="55"/>
                  </a:lnTo>
                  <a:lnTo>
                    <a:pt x="17" y="52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8" y="13"/>
                  </a:lnTo>
                  <a:lnTo>
                    <a:pt x="42" y="27"/>
                  </a:lnTo>
                  <a:lnTo>
                    <a:pt x="50" y="47"/>
                  </a:lnTo>
                  <a:lnTo>
                    <a:pt x="45" y="50"/>
                  </a:lnTo>
                  <a:lnTo>
                    <a:pt x="39" y="55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28" y="6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1" name="Freeform 273"/>
            <p:cNvSpPr>
              <a:spLocks/>
            </p:cNvSpPr>
            <p:nvPr/>
          </p:nvSpPr>
          <p:spPr bwMode="auto">
            <a:xfrm>
              <a:off x="4481" y="2226"/>
              <a:ext cx="26" cy="67"/>
            </a:xfrm>
            <a:custGeom>
              <a:avLst/>
              <a:gdLst/>
              <a:ahLst/>
              <a:cxnLst>
                <a:cxn ang="0">
                  <a:pos x="14" y="50"/>
                </a:cxn>
                <a:cxn ang="0">
                  <a:pos x="2" y="36"/>
                </a:cxn>
                <a:cxn ang="0">
                  <a:pos x="0" y="19"/>
                </a:cxn>
                <a:cxn ang="0">
                  <a:pos x="5" y="11"/>
                </a:cxn>
                <a:cxn ang="0">
                  <a:pos x="11" y="0"/>
                </a:cxn>
                <a:cxn ang="0">
                  <a:pos x="19" y="3"/>
                </a:cxn>
                <a:cxn ang="0">
                  <a:pos x="16" y="14"/>
                </a:cxn>
                <a:cxn ang="0">
                  <a:pos x="16" y="25"/>
                </a:cxn>
                <a:cxn ang="0">
                  <a:pos x="14" y="36"/>
                </a:cxn>
                <a:cxn ang="0">
                  <a:pos x="14" y="50"/>
                </a:cxn>
              </a:cxnLst>
              <a:rect l="0" t="0" r="r" b="b"/>
              <a:pathLst>
                <a:path w="19" h="50">
                  <a:moveTo>
                    <a:pt x="14" y="50"/>
                  </a:moveTo>
                  <a:lnTo>
                    <a:pt x="2" y="36"/>
                  </a:lnTo>
                  <a:lnTo>
                    <a:pt x="0" y="19"/>
                  </a:lnTo>
                  <a:lnTo>
                    <a:pt x="5" y="11"/>
                  </a:lnTo>
                  <a:lnTo>
                    <a:pt x="11" y="0"/>
                  </a:lnTo>
                  <a:lnTo>
                    <a:pt x="19" y="3"/>
                  </a:lnTo>
                  <a:lnTo>
                    <a:pt x="16" y="14"/>
                  </a:lnTo>
                  <a:lnTo>
                    <a:pt x="16" y="25"/>
                  </a:lnTo>
                  <a:lnTo>
                    <a:pt x="14" y="36"/>
                  </a:lnTo>
                  <a:lnTo>
                    <a:pt x="14" y="5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2" name="Freeform 274"/>
            <p:cNvSpPr>
              <a:spLocks/>
            </p:cNvSpPr>
            <p:nvPr/>
          </p:nvSpPr>
          <p:spPr bwMode="auto">
            <a:xfrm>
              <a:off x="3780" y="1708"/>
              <a:ext cx="508" cy="201"/>
            </a:xfrm>
            <a:custGeom>
              <a:avLst/>
              <a:gdLst/>
              <a:ahLst/>
              <a:cxnLst>
                <a:cxn ang="0">
                  <a:pos x="228" y="148"/>
                </a:cxn>
                <a:cxn ang="0">
                  <a:pos x="209" y="139"/>
                </a:cxn>
                <a:cxn ang="0">
                  <a:pos x="175" y="139"/>
                </a:cxn>
                <a:cxn ang="0">
                  <a:pos x="142" y="136"/>
                </a:cxn>
                <a:cxn ang="0">
                  <a:pos x="122" y="114"/>
                </a:cxn>
                <a:cxn ang="0">
                  <a:pos x="86" y="103"/>
                </a:cxn>
                <a:cxn ang="0">
                  <a:pos x="58" y="97"/>
                </a:cxn>
                <a:cxn ang="0">
                  <a:pos x="50" y="75"/>
                </a:cxn>
                <a:cxn ang="0">
                  <a:pos x="22" y="61"/>
                </a:cxn>
                <a:cxn ang="0">
                  <a:pos x="3" y="45"/>
                </a:cxn>
                <a:cxn ang="0">
                  <a:pos x="6" y="39"/>
                </a:cxn>
                <a:cxn ang="0">
                  <a:pos x="28" y="25"/>
                </a:cxn>
                <a:cxn ang="0">
                  <a:pos x="64" y="22"/>
                </a:cxn>
                <a:cxn ang="0">
                  <a:pos x="86" y="31"/>
                </a:cxn>
                <a:cxn ang="0">
                  <a:pos x="111" y="25"/>
                </a:cxn>
                <a:cxn ang="0">
                  <a:pos x="103" y="0"/>
                </a:cxn>
                <a:cxn ang="0">
                  <a:pos x="142" y="11"/>
                </a:cxn>
                <a:cxn ang="0">
                  <a:pos x="170" y="28"/>
                </a:cxn>
                <a:cxn ang="0">
                  <a:pos x="206" y="28"/>
                </a:cxn>
                <a:cxn ang="0">
                  <a:pos x="228" y="36"/>
                </a:cxn>
                <a:cxn ang="0">
                  <a:pos x="267" y="39"/>
                </a:cxn>
                <a:cxn ang="0">
                  <a:pos x="292" y="28"/>
                </a:cxn>
                <a:cxn ang="0">
                  <a:pos x="325" y="34"/>
                </a:cxn>
                <a:cxn ang="0">
                  <a:pos x="328" y="56"/>
                </a:cxn>
                <a:cxn ang="0">
                  <a:pos x="336" y="61"/>
                </a:cxn>
                <a:cxn ang="0">
                  <a:pos x="353" y="64"/>
                </a:cxn>
                <a:cxn ang="0">
                  <a:pos x="384" y="72"/>
                </a:cxn>
                <a:cxn ang="0">
                  <a:pos x="367" y="78"/>
                </a:cxn>
                <a:cxn ang="0">
                  <a:pos x="350" y="97"/>
                </a:cxn>
                <a:cxn ang="0">
                  <a:pos x="328" y="106"/>
                </a:cxn>
                <a:cxn ang="0">
                  <a:pos x="311" y="114"/>
                </a:cxn>
                <a:cxn ang="0">
                  <a:pos x="309" y="131"/>
                </a:cxn>
                <a:cxn ang="0">
                  <a:pos x="284" y="142"/>
                </a:cxn>
                <a:cxn ang="0">
                  <a:pos x="261" y="148"/>
                </a:cxn>
                <a:cxn ang="0">
                  <a:pos x="245" y="150"/>
                </a:cxn>
              </a:cxnLst>
              <a:rect l="0" t="0" r="r" b="b"/>
              <a:pathLst>
                <a:path w="386" h="153">
                  <a:moveTo>
                    <a:pt x="245" y="150"/>
                  </a:moveTo>
                  <a:lnTo>
                    <a:pt x="228" y="148"/>
                  </a:lnTo>
                  <a:lnTo>
                    <a:pt x="214" y="145"/>
                  </a:lnTo>
                  <a:lnTo>
                    <a:pt x="209" y="139"/>
                  </a:lnTo>
                  <a:lnTo>
                    <a:pt x="192" y="139"/>
                  </a:lnTo>
                  <a:lnTo>
                    <a:pt x="175" y="139"/>
                  </a:lnTo>
                  <a:lnTo>
                    <a:pt x="158" y="136"/>
                  </a:lnTo>
                  <a:lnTo>
                    <a:pt x="142" y="136"/>
                  </a:lnTo>
                  <a:lnTo>
                    <a:pt x="131" y="125"/>
                  </a:lnTo>
                  <a:lnTo>
                    <a:pt x="122" y="114"/>
                  </a:lnTo>
                  <a:lnTo>
                    <a:pt x="103" y="109"/>
                  </a:lnTo>
                  <a:lnTo>
                    <a:pt x="86" y="103"/>
                  </a:lnTo>
                  <a:lnTo>
                    <a:pt x="72" y="100"/>
                  </a:lnTo>
                  <a:lnTo>
                    <a:pt x="58" y="97"/>
                  </a:lnTo>
                  <a:lnTo>
                    <a:pt x="56" y="86"/>
                  </a:lnTo>
                  <a:lnTo>
                    <a:pt x="50" y="75"/>
                  </a:lnTo>
                  <a:lnTo>
                    <a:pt x="33" y="61"/>
                  </a:lnTo>
                  <a:lnTo>
                    <a:pt x="22" y="61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0" y="42"/>
                  </a:lnTo>
                  <a:lnTo>
                    <a:pt x="6" y="39"/>
                  </a:lnTo>
                  <a:lnTo>
                    <a:pt x="17" y="34"/>
                  </a:lnTo>
                  <a:lnTo>
                    <a:pt x="28" y="25"/>
                  </a:lnTo>
                  <a:lnTo>
                    <a:pt x="39" y="20"/>
                  </a:lnTo>
                  <a:lnTo>
                    <a:pt x="64" y="22"/>
                  </a:lnTo>
                  <a:lnTo>
                    <a:pt x="67" y="28"/>
                  </a:lnTo>
                  <a:lnTo>
                    <a:pt x="86" y="31"/>
                  </a:lnTo>
                  <a:lnTo>
                    <a:pt x="103" y="34"/>
                  </a:lnTo>
                  <a:lnTo>
                    <a:pt x="111" y="25"/>
                  </a:lnTo>
                  <a:lnTo>
                    <a:pt x="100" y="17"/>
                  </a:lnTo>
                  <a:lnTo>
                    <a:pt x="103" y="0"/>
                  </a:lnTo>
                  <a:lnTo>
                    <a:pt x="122" y="6"/>
                  </a:lnTo>
                  <a:lnTo>
                    <a:pt x="142" y="11"/>
                  </a:lnTo>
                  <a:lnTo>
                    <a:pt x="150" y="20"/>
                  </a:lnTo>
                  <a:lnTo>
                    <a:pt x="170" y="28"/>
                  </a:lnTo>
                  <a:lnTo>
                    <a:pt x="189" y="22"/>
                  </a:lnTo>
                  <a:lnTo>
                    <a:pt x="206" y="28"/>
                  </a:lnTo>
                  <a:lnTo>
                    <a:pt x="222" y="31"/>
                  </a:lnTo>
                  <a:lnTo>
                    <a:pt x="228" y="36"/>
                  </a:lnTo>
                  <a:lnTo>
                    <a:pt x="253" y="42"/>
                  </a:lnTo>
                  <a:lnTo>
                    <a:pt x="267" y="39"/>
                  </a:lnTo>
                  <a:lnTo>
                    <a:pt x="281" y="36"/>
                  </a:lnTo>
                  <a:lnTo>
                    <a:pt x="292" y="28"/>
                  </a:lnTo>
                  <a:lnTo>
                    <a:pt x="314" y="31"/>
                  </a:lnTo>
                  <a:lnTo>
                    <a:pt x="325" y="34"/>
                  </a:lnTo>
                  <a:lnTo>
                    <a:pt x="328" y="45"/>
                  </a:lnTo>
                  <a:lnTo>
                    <a:pt x="328" y="56"/>
                  </a:lnTo>
                  <a:lnTo>
                    <a:pt x="325" y="56"/>
                  </a:lnTo>
                  <a:lnTo>
                    <a:pt x="336" y="61"/>
                  </a:lnTo>
                  <a:lnTo>
                    <a:pt x="347" y="61"/>
                  </a:lnTo>
                  <a:lnTo>
                    <a:pt x="353" y="64"/>
                  </a:lnTo>
                  <a:lnTo>
                    <a:pt x="359" y="59"/>
                  </a:lnTo>
                  <a:lnTo>
                    <a:pt x="384" y="72"/>
                  </a:lnTo>
                  <a:lnTo>
                    <a:pt x="386" y="81"/>
                  </a:lnTo>
                  <a:lnTo>
                    <a:pt x="367" y="78"/>
                  </a:lnTo>
                  <a:lnTo>
                    <a:pt x="353" y="86"/>
                  </a:lnTo>
                  <a:lnTo>
                    <a:pt x="350" y="97"/>
                  </a:lnTo>
                  <a:lnTo>
                    <a:pt x="339" y="100"/>
                  </a:lnTo>
                  <a:lnTo>
                    <a:pt x="328" y="106"/>
                  </a:lnTo>
                  <a:lnTo>
                    <a:pt x="311" y="100"/>
                  </a:lnTo>
                  <a:lnTo>
                    <a:pt x="311" y="114"/>
                  </a:lnTo>
                  <a:lnTo>
                    <a:pt x="320" y="123"/>
                  </a:lnTo>
                  <a:lnTo>
                    <a:pt x="309" y="131"/>
                  </a:lnTo>
                  <a:lnTo>
                    <a:pt x="300" y="139"/>
                  </a:lnTo>
                  <a:lnTo>
                    <a:pt x="284" y="142"/>
                  </a:lnTo>
                  <a:lnTo>
                    <a:pt x="270" y="142"/>
                  </a:lnTo>
                  <a:lnTo>
                    <a:pt x="261" y="148"/>
                  </a:lnTo>
                  <a:lnTo>
                    <a:pt x="253" y="153"/>
                  </a:lnTo>
                  <a:lnTo>
                    <a:pt x="245" y="15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3" name="Freeform 275"/>
            <p:cNvSpPr>
              <a:spLocks/>
            </p:cNvSpPr>
            <p:nvPr/>
          </p:nvSpPr>
          <p:spPr bwMode="auto">
            <a:xfrm>
              <a:off x="3163" y="1645"/>
              <a:ext cx="607" cy="266"/>
            </a:xfrm>
            <a:custGeom>
              <a:avLst/>
              <a:gdLst/>
              <a:ahLst/>
              <a:cxnLst>
                <a:cxn ang="0">
                  <a:pos x="56" y="119"/>
                </a:cxn>
                <a:cxn ang="0">
                  <a:pos x="28" y="114"/>
                </a:cxn>
                <a:cxn ang="0">
                  <a:pos x="0" y="92"/>
                </a:cxn>
                <a:cxn ang="0">
                  <a:pos x="6" y="61"/>
                </a:cxn>
                <a:cxn ang="0">
                  <a:pos x="20" y="61"/>
                </a:cxn>
                <a:cxn ang="0">
                  <a:pos x="39" y="47"/>
                </a:cxn>
                <a:cxn ang="0">
                  <a:pos x="70" y="53"/>
                </a:cxn>
                <a:cxn ang="0">
                  <a:pos x="103" y="61"/>
                </a:cxn>
                <a:cxn ang="0">
                  <a:pos x="148" y="64"/>
                </a:cxn>
                <a:cxn ang="0">
                  <a:pos x="137" y="44"/>
                </a:cxn>
                <a:cxn ang="0">
                  <a:pos x="153" y="28"/>
                </a:cxn>
                <a:cxn ang="0">
                  <a:pos x="156" y="19"/>
                </a:cxn>
                <a:cxn ang="0">
                  <a:pos x="184" y="14"/>
                </a:cxn>
                <a:cxn ang="0">
                  <a:pos x="212" y="6"/>
                </a:cxn>
                <a:cxn ang="0">
                  <a:pos x="234" y="0"/>
                </a:cxn>
                <a:cxn ang="0">
                  <a:pos x="264" y="17"/>
                </a:cxn>
                <a:cxn ang="0">
                  <a:pos x="284" y="22"/>
                </a:cxn>
                <a:cxn ang="0">
                  <a:pos x="312" y="11"/>
                </a:cxn>
                <a:cxn ang="0">
                  <a:pos x="312" y="22"/>
                </a:cxn>
                <a:cxn ang="0">
                  <a:pos x="345" y="42"/>
                </a:cxn>
                <a:cxn ang="0">
                  <a:pos x="376" y="64"/>
                </a:cxn>
                <a:cxn ang="0">
                  <a:pos x="387" y="64"/>
                </a:cxn>
                <a:cxn ang="0">
                  <a:pos x="417" y="69"/>
                </a:cxn>
                <a:cxn ang="0">
                  <a:pos x="448" y="78"/>
                </a:cxn>
                <a:cxn ang="0">
                  <a:pos x="456" y="100"/>
                </a:cxn>
                <a:cxn ang="0">
                  <a:pos x="456" y="119"/>
                </a:cxn>
                <a:cxn ang="0">
                  <a:pos x="428" y="117"/>
                </a:cxn>
                <a:cxn ang="0">
                  <a:pos x="431" y="142"/>
                </a:cxn>
                <a:cxn ang="0">
                  <a:pos x="417" y="147"/>
                </a:cxn>
                <a:cxn ang="0">
                  <a:pos x="412" y="156"/>
                </a:cxn>
                <a:cxn ang="0">
                  <a:pos x="423" y="178"/>
                </a:cxn>
                <a:cxn ang="0">
                  <a:pos x="420" y="183"/>
                </a:cxn>
                <a:cxn ang="0">
                  <a:pos x="389" y="175"/>
                </a:cxn>
                <a:cxn ang="0">
                  <a:pos x="356" y="178"/>
                </a:cxn>
                <a:cxn ang="0">
                  <a:pos x="339" y="183"/>
                </a:cxn>
                <a:cxn ang="0">
                  <a:pos x="314" y="181"/>
                </a:cxn>
                <a:cxn ang="0">
                  <a:pos x="295" y="195"/>
                </a:cxn>
                <a:cxn ang="0">
                  <a:pos x="273" y="197"/>
                </a:cxn>
                <a:cxn ang="0">
                  <a:pos x="259" y="181"/>
                </a:cxn>
                <a:cxn ang="0">
                  <a:pos x="234" y="170"/>
                </a:cxn>
                <a:cxn ang="0">
                  <a:pos x="209" y="170"/>
                </a:cxn>
                <a:cxn ang="0">
                  <a:pos x="184" y="153"/>
                </a:cxn>
                <a:cxn ang="0">
                  <a:pos x="153" y="136"/>
                </a:cxn>
                <a:cxn ang="0">
                  <a:pos x="123" y="147"/>
                </a:cxn>
                <a:cxn ang="0">
                  <a:pos x="128" y="175"/>
                </a:cxn>
                <a:cxn ang="0">
                  <a:pos x="137" y="200"/>
                </a:cxn>
                <a:cxn ang="0">
                  <a:pos x="109" y="192"/>
                </a:cxn>
                <a:cxn ang="0">
                  <a:pos x="89" y="181"/>
                </a:cxn>
                <a:cxn ang="0">
                  <a:pos x="73" y="175"/>
                </a:cxn>
                <a:cxn ang="0">
                  <a:pos x="56" y="156"/>
                </a:cxn>
                <a:cxn ang="0">
                  <a:pos x="64" y="150"/>
                </a:cxn>
                <a:cxn ang="0">
                  <a:pos x="87" y="144"/>
                </a:cxn>
                <a:cxn ang="0">
                  <a:pos x="81" y="122"/>
                </a:cxn>
              </a:cxnLst>
              <a:rect l="0" t="0" r="r" b="b"/>
              <a:pathLst>
                <a:path w="462" h="203">
                  <a:moveTo>
                    <a:pt x="64" y="122"/>
                  </a:moveTo>
                  <a:lnTo>
                    <a:pt x="56" y="119"/>
                  </a:lnTo>
                  <a:lnTo>
                    <a:pt x="39" y="128"/>
                  </a:lnTo>
                  <a:lnTo>
                    <a:pt x="28" y="114"/>
                  </a:lnTo>
                  <a:lnTo>
                    <a:pt x="14" y="103"/>
                  </a:lnTo>
                  <a:lnTo>
                    <a:pt x="0" y="92"/>
                  </a:lnTo>
                  <a:lnTo>
                    <a:pt x="3" y="75"/>
                  </a:lnTo>
                  <a:lnTo>
                    <a:pt x="6" y="61"/>
                  </a:lnTo>
                  <a:lnTo>
                    <a:pt x="20" y="67"/>
                  </a:lnTo>
                  <a:lnTo>
                    <a:pt x="20" y="61"/>
                  </a:lnTo>
                  <a:lnTo>
                    <a:pt x="31" y="53"/>
                  </a:lnTo>
                  <a:lnTo>
                    <a:pt x="39" y="47"/>
                  </a:lnTo>
                  <a:lnTo>
                    <a:pt x="56" y="47"/>
                  </a:lnTo>
                  <a:lnTo>
                    <a:pt x="70" y="53"/>
                  </a:lnTo>
                  <a:lnTo>
                    <a:pt x="87" y="61"/>
                  </a:lnTo>
                  <a:lnTo>
                    <a:pt x="103" y="61"/>
                  </a:lnTo>
                  <a:lnTo>
                    <a:pt x="125" y="58"/>
                  </a:lnTo>
                  <a:lnTo>
                    <a:pt x="148" y="64"/>
                  </a:lnTo>
                  <a:lnTo>
                    <a:pt x="150" y="58"/>
                  </a:lnTo>
                  <a:lnTo>
                    <a:pt x="137" y="44"/>
                  </a:lnTo>
                  <a:lnTo>
                    <a:pt x="142" y="28"/>
                  </a:lnTo>
                  <a:lnTo>
                    <a:pt x="153" y="28"/>
                  </a:lnTo>
                  <a:lnTo>
                    <a:pt x="139" y="22"/>
                  </a:lnTo>
                  <a:lnTo>
                    <a:pt x="156" y="19"/>
                  </a:lnTo>
                  <a:lnTo>
                    <a:pt x="170" y="17"/>
                  </a:lnTo>
                  <a:lnTo>
                    <a:pt x="184" y="14"/>
                  </a:lnTo>
                  <a:lnTo>
                    <a:pt x="198" y="8"/>
                  </a:lnTo>
                  <a:lnTo>
                    <a:pt x="212" y="6"/>
                  </a:lnTo>
                  <a:lnTo>
                    <a:pt x="226" y="3"/>
                  </a:lnTo>
                  <a:lnTo>
                    <a:pt x="234" y="0"/>
                  </a:lnTo>
                  <a:lnTo>
                    <a:pt x="242" y="8"/>
                  </a:lnTo>
                  <a:lnTo>
                    <a:pt x="264" y="17"/>
                  </a:lnTo>
                  <a:lnTo>
                    <a:pt x="273" y="22"/>
                  </a:lnTo>
                  <a:lnTo>
                    <a:pt x="284" y="22"/>
                  </a:lnTo>
                  <a:lnTo>
                    <a:pt x="298" y="17"/>
                  </a:lnTo>
                  <a:lnTo>
                    <a:pt x="312" y="11"/>
                  </a:lnTo>
                  <a:lnTo>
                    <a:pt x="314" y="14"/>
                  </a:lnTo>
                  <a:lnTo>
                    <a:pt x="312" y="22"/>
                  </a:lnTo>
                  <a:lnTo>
                    <a:pt x="328" y="31"/>
                  </a:lnTo>
                  <a:lnTo>
                    <a:pt x="345" y="42"/>
                  </a:lnTo>
                  <a:lnTo>
                    <a:pt x="359" y="53"/>
                  </a:lnTo>
                  <a:lnTo>
                    <a:pt x="376" y="64"/>
                  </a:lnTo>
                  <a:lnTo>
                    <a:pt x="378" y="61"/>
                  </a:lnTo>
                  <a:lnTo>
                    <a:pt x="387" y="64"/>
                  </a:lnTo>
                  <a:lnTo>
                    <a:pt x="401" y="61"/>
                  </a:lnTo>
                  <a:lnTo>
                    <a:pt x="417" y="69"/>
                  </a:lnTo>
                  <a:lnTo>
                    <a:pt x="434" y="81"/>
                  </a:lnTo>
                  <a:lnTo>
                    <a:pt x="448" y="78"/>
                  </a:lnTo>
                  <a:lnTo>
                    <a:pt x="462" y="92"/>
                  </a:lnTo>
                  <a:lnTo>
                    <a:pt x="456" y="100"/>
                  </a:lnTo>
                  <a:lnTo>
                    <a:pt x="451" y="103"/>
                  </a:lnTo>
                  <a:lnTo>
                    <a:pt x="456" y="119"/>
                  </a:lnTo>
                  <a:lnTo>
                    <a:pt x="445" y="122"/>
                  </a:lnTo>
                  <a:lnTo>
                    <a:pt x="428" y="117"/>
                  </a:lnTo>
                  <a:lnTo>
                    <a:pt x="428" y="131"/>
                  </a:lnTo>
                  <a:lnTo>
                    <a:pt x="431" y="142"/>
                  </a:lnTo>
                  <a:lnTo>
                    <a:pt x="434" y="147"/>
                  </a:lnTo>
                  <a:lnTo>
                    <a:pt x="417" y="147"/>
                  </a:lnTo>
                  <a:lnTo>
                    <a:pt x="403" y="153"/>
                  </a:lnTo>
                  <a:lnTo>
                    <a:pt x="412" y="156"/>
                  </a:lnTo>
                  <a:lnTo>
                    <a:pt x="417" y="167"/>
                  </a:lnTo>
                  <a:lnTo>
                    <a:pt x="423" y="178"/>
                  </a:lnTo>
                  <a:lnTo>
                    <a:pt x="423" y="181"/>
                  </a:lnTo>
                  <a:lnTo>
                    <a:pt x="420" y="183"/>
                  </a:lnTo>
                  <a:lnTo>
                    <a:pt x="403" y="172"/>
                  </a:lnTo>
                  <a:lnTo>
                    <a:pt x="389" y="175"/>
                  </a:lnTo>
                  <a:lnTo>
                    <a:pt x="373" y="178"/>
                  </a:lnTo>
                  <a:lnTo>
                    <a:pt x="356" y="178"/>
                  </a:lnTo>
                  <a:lnTo>
                    <a:pt x="345" y="175"/>
                  </a:lnTo>
                  <a:lnTo>
                    <a:pt x="339" y="183"/>
                  </a:lnTo>
                  <a:lnTo>
                    <a:pt x="326" y="183"/>
                  </a:lnTo>
                  <a:lnTo>
                    <a:pt x="314" y="181"/>
                  </a:lnTo>
                  <a:lnTo>
                    <a:pt x="306" y="186"/>
                  </a:lnTo>
                  <a:lnTo>
                    <a:pt x="295" y="195"/>
                  </a:lnTo>
                  <a:lnTo>
                    <a:pt x="284" y="203"/>
                  </a:lnTo>
                  <a:lnTo>
                    <a:pt x="273" y="197"/>
                  </a:lnTo>
                  <a:lnTo>
                    <a:pt x="259" y="192"/>
                  </a:lnTo>
                  <a:lnTo>
                    <a:pt x="259" y="181"/>
                  </a:lnTo>
                  <a:lnTo>
                    <a:pt x="245" y="170"/>
                  </a:lnTo>
                  <a:lnTo>
                    <a:pt x="234" y="170"/>
                  </a:lnTo>
                  <a:lnTo>
                    <a:pt x="220" y="170"/>
                  </a:lnTo>
                  <a:lnTo>
                    <a:pt x="209" y="170"/>
                  </a:lnTo>
                  <a:lnTo>
                    <a:pt x="195" y="167"/>
                  </a:lnTo>
                  <a:lnTo>
                    <a:pt x="184" y="153"/>
                  </a:lnTo>
                  <a:lnTo>
                    <a:pt x="167" y="144"/>
                  </a:lnTo>
                  <a:lnTo>
                    <a:pt x="153" y="136"/>
                  </a:lnTo>
                  <a:lnTo>
                    <a:pt x="137" y="142"/>
                  </a:lnTo>
                  <a:lnTo>
                    <a:pt x="123" y="147"/>
                  </a:lnTo>
                  <a:lnTo>
                    <a:pt x="125" y="161"/>
                  </a:lnTo>
                  <a:lnTo>
                    <a:pt x="128" y="175"/>
                  </a:lnTo>
                  <a:lnTo>
                    <a:pt x="134" y="186"/>
                  </a:lnTo>
                  <a:lnTo>
                    <a:pt x="137" y="200"/>
                  </a:lnTo>
                  <a:lnTo>
                    <a:pt x="123" y="197"/>
                  </a:lnTo>
                  <a:lnTo>
                    <a:pt x="109" y="192"/>
                  </a:lnTo>
                  <a:lnTo>
                    <a:pt x="109" y="181"/>
                  </a:lnTo>
                  <a:lnTo>
                    <a:pt x="89" y="181"/>
                  </a:lnTo>
                  <a:lnTo>
                    <a:pt x="78" y="178"/>
                  </a:lnTo>
                  <a:lnTo>
                    <a:pt x="73" y="175"/>
                  </a:lnTo>
                  <a:lnTo>
                    <a:pt x="62" y="161"/>
                  </a:lnTo>
                  <a:lnTo>
                    <a:pt x="56" y="156"/>
                  </a:lnTo>
                  <a:lnTo>
                    <a:pt x="70" y="156"/>
                  </a:lnTo>
                  <a:lnTo>
                    <a:pt x="64" y="150"/>
                  </a:lnTo>
                  <a:lnTo>
                    <a:pt x="73" y="144"/>
                  </a:lnTo>
                  <a:lnTo>
                    <a:pt x="87" y="144"/>
                  </a:lnTo>
                  <a:lnTo>
                    <a:pt x="84" y="139"/>
                  </a:lnTo>
                  <a:lnTo>
                    <a:pt x="81" y="122"/>
                  </a:lnTo>
                  <a:lnTo>
                    <a:pt x="64" y="1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4" name="Freeform 276"/>
            <p:cNvSpPr>
              <a:spLocks/>
            </p:cNvSpPr>
            <p:nvPr/>
          </p:nvSpPr>
          <p:spPr bwMode="auto">
            <a:xfrm>
              <a:off x="3069" y="1862"/>
              <a:ext cx="131" cy="50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7" y="3"/>
                </a:cxn>
                <a:cxn ang="0">
                  <a:pos x="28" y="3"/>
                </a:cxn>
                <a:cxn ang="0">
                  <a:pos x="47" y="8"/>
                </a:cxn>
                <a:cxn ang="0">
                  <a:pos x="64" y="17"/>
                </a:cxn>
                <a:cxn ang="0">
                  <a:pos x="84" y="25"/>
                </a:cxn>
                <a:cxn ang="0">
                  <a:pos x="100" y="31"/>
                </a:cxn>
                <a:cxn ang="0">
                  <a:pos x="97" y="39"/>
                </a:cxn>
                <a:cxn ang="0">
                  <a:pos x="86" y="36"/>
                </a:cxn>
                <a:cxn ang="0">
                  <a:pos x="67" y="36"/>
                </a:cxn>
                <a:cxn ang="0">
                  <a:pos x="50" y="36"/>
                </a:cxn>
                <a:cxn ang="0">
                  <a:pos x="33" y="36"/>
                </a:cxn>
                <a:cxn ang="0">
                  <a:pos x="33" y="25"/>
                </a:cxn>
                <a:cxn ang="0">
                  <a:pos x="22" y="14"/>
                </a:cxn>
              </a:cxnLst>
              <a:rect l="0" t="0" r="r" b="b"/>
              <a:pathLst>
                <a:path w="100" h="39">
                  <a:moveTo>
                    <a:pt x="22" y="14"/>
                  </a:moveTo>
                  <a:lnTo>
                    <a:pt x="0" y="3"/>
                  </a:lnTo>
                  <a:lnTo>
                    <a:pt x="3" y="0"/>
                  </a:lnTo>
                  <a:lnTo>
                    <a:pt x="17" y="3"/>
                  </a:lnTo>
                  <a:lnTo>
                    <a:pt x="28" y="3"/>
                  </a:lnTo>
                  <a:lnTo>
                    <a:pt x="47" y="8"/>
                  </a:lnTo>
                  <a:lnTo>
                    <a:pt x="64" y="17"/>
                  </a:lnTo>
                  <a:lnTo>
                    <a:pt x="84" y="25"/>
                  </a:lnTo>
                  <a:lnTo>
                    <a:pt x="100" y="31"/>
                  </a:lnTo>
                  <a:lnTo>
                    <a:pt x="97" y="39"/>
                  </a:lnTo>
                  <a:lnTo>
                    <a:pt x="86" y="36"/>
                  </a:lnTo>
                  <a:lnTo>
                    <a:pt x="67" y="36"/>
                  </a:lnTo>
                  <a:lnTo>
                    <a:pt x="50" y="36"/>
                  </a:lnTo>
                  <a:lnTo>
                    <a:pt x="33" y="36"/>
                  </a:lnTo>
                  <a:lnTo>
                    <a:pt x="33" y="25"/>
                  </a:lnTo>
                  <a:lnTo>
                    <a:pt x="22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5" name="Freeform 277"/>
            <p:cNvSpPr>
              <a:spLocks/>
            </p:cNvSpPr>
            <p:nvPr/>
          </p:nvSpPr>
          <p:spPr bwMode="auto">
            <a:xfrm>
              <a:off x="3565" y="1871"/>
              <a:ext cx="154" cy="82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25" y="28"/>
                </a:cxn>
                <a:cxn ang="0">
                  <a:pos x="8" y="25"/>
                </a:cxn>
                <a:cxn ang="0">
                  <a:pos x="0" y="14"/>
                </a:cxn>
                <a:cxn ang="0">
                  <a:pos x="8" y="9"/>
                </a:cxn>
                <a:cxn ang="0">
                  <a:pos x="20" y="11"/>
                </a:cxn>
                <a:cxn ang="0">
                  <a:pos x="33" y="11"/>
                </a:cxn>
                <a:cxn ang="0">
                  <a:pos x="39" y="3"/>
                </a:cxn>
                <a:cxn ang="0">
                  <a:pos x="50" y="6"/>
                </a:cxn>
                <a:cxn ang="0">
                  <a:pos x="67" y="6"/>
                </a:cxn>
                <a:cxn ang="0">
                  <a:pos x="83" y="3"/>
                </a:cxn>
                <a:cxn ang="0">
                  <a:pos x="97" y="0"/>
                </a:cxn>
                <a:cxn ang="0">
                  <a:pos x="114" y="11"/>
                </a:cxn>
                <a:cxn ang="0">
                  <a:pos x="117" y="17"/>
                </a:cxn>
                <a:cxn ang="0">
                  <a:pos x="108" y="25"/>
                </a:cxn>
                <a:cxn ang="0">
                  <a:pos x="97" y="34"/>
                </a:cxn>
                <a:cxn ang="0">
                  <a:pos x="86" y="36"/>
                </a:cxn>
                <a:cxn ang="0">
                  <a:pos x="78" y="45"/>
                </a:cxn>
                <a:cxn ang="0">
                  <a:pos x="70" y="45"/>
                </a:cxn>
                <a:cxn ang="0">
                  <a:pos x="64" y="45"/>
                </a:cxn>
                <a:cxn ang="0">
                  <a:pos x="56" y="50"/>
                </a:cxn>
                <a:cxn ang="0">
                  <a:pos x="53" y="61"/>
                </a:cxn>
                <a:cxn ang="0">
                  <a:pos x="31" y="59"/>
                </a:cxn>
                <a:cxn ang="0">
                  <a:pos x="8" y="56"/>
                </a:cxn>
                <a:cxn ang="0">
                  <a:pos x="8" y="45"/>
                </a:cxn>
                <a:cxn ang="0">
                  <a:pos x="25" y="42"/>
                </a:cxn>
                <a:cxn ang="0">
                  <a:pos x="39" y="36"/>
                </a:cxn>
              </a:cxnLst>
              <a:rect l="0" t="0" r="r" b="b"/>
              <a:pathLst>
                <a:path w="117" h="61">
                  <a:moveTo>
                    <a:pt x="39" y="36"/>
                  </a:moveTo>
                  <a:lnTo>
                    <a:pt x="25" y="28"/>
                  </a:lnTo>
                  <a:lnTo>
                    <a:pt x="8" y="25"/>
                  </a:lnTo>
                  <a:lnTo>
                    <a:pt x="0" y="14"/>
                  </a:lnTo>
                  <a:lnTo>
                    <a:pt x="8" y="9"/>
                  </a:lnTo>
                  <a:lnTo>
                    <a:pt x="20" y="11"/>
                  </a:lnTo>
                  <a:lnTo>
                    <a:pt x="33" y="11"/>
                  </a:lnTo>
                  <a:lnTo>
                    <a:pt x="39" y="3"/>
                  </a:lnTo>
                  <a:lnTo>
                    <a:pt x="50" y="6"/>
                  </a:lnTo>
                  <a:lnTo>
                    <a:pt x="67" y="6"/>
                  </a:lnTo>
                  <a:lnTo>
                    <a:pt x="83" y="3"/>
                  </a:lnTo>
                  <a:lnTo>
                    <a:pt x="97" y="0"/>
                  </a:lnTo>
                  <a:lnTo>
                    <a:pt x="114" y="11"/>
                  </a:lnTo>
                  <a:lnTo>
                    <a:pt x="117" y="17"/>
                  </a:lnTo>
                  <a:lnTo>
                    <a:pt x="108" y="25"/>
                  </a:lnTo>
                  <a:lnTo>
                    <a:pt x="97" y="34"/>
                  </a:lnTo>
                  <a:lnTo>
                    <a:pt x="86" y="36"/>
                  </a:lnTo>
                  <a:lnTo>
                    <a:pt x="78" y="45"/>
                  </a:lnTo>
                  <a:lnTo>
                    <a:pt x="70" y="45"/>
                  </a:lnTo>
                  <a:lnTo>
                    <a:pt x="64" y="45"/>
                  </a:lnTo>
                  <a:lnTo>
                    <a:pt x="56" y="50"/>
                  </a:lnTo>
                  <a:lnTo>
                    <a:pt x="53" y="61"/>
                  </a:lnTo>
                  <a:lnTo>
                    <a:pt x="31" y="59"/>
                  </a:lnTo>
                  <a:lnTo>
                    <a:pt x="8" y="56"/>
                  </a:lnTo>
                  <a:lnTo>
                    <a:pt x="8" y="45"/>
                  </a:lnTo>
                  <a:lnTo>
                    <a:pt x="25" y="42"/>
                  </a:lnTo>
                  <a:lnTo>
                    <a:pt x="39" y="3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6" name="Freeform 278"/>
            <p:cNvSpPr>
              <a:spLocks/>
            </p:cNvSpPr>
            <p:nvPr/>
          </p:nvSpPr>
          <p:spPr bwMode="auto">
            <a:xfrm>
              <a:off x="3281" y="1883"/>
              <a:ext cx="233" cy="150"/>
            </a:xfrm>
            <a:custGeom>
              <a:avLst/>
              <a:gdLst/>
              <a:ahLst/>
              <a:cxnLst>
                <a:cxn ang="0">
                  <a:pos x="170" y="89"/>
                </a:cxn>
                <a:cxn ang="0">
                  <a:pos x="164" y="100"/>
                </a:cxn>
                <a:cxn ang="0">
                  <a:pos x="153" y="105"/>
                </a:cxn>
                <a:cxn ang="0">
                  <a:pos x="150" y="114"/>
                </a:cxn>
                <a:cxn ang="0">
                  <a:pos x="142" y="111"/>
                </a:cxn>
                <a:cxn ang="0">
                  <a:pos x="131" y="108"/>
                </a:cxn>
                <a:cxn ang="0">
                  <a:pos x="125" y="91"/>
                </a:cxn>
                <a:cxn ang="0">
                  <a:pos x="114" y="91"/>
                </a:cxn>
                <a:cxn ang="0">
                  <a:pos x="106" y="83"/>
                </a:cxn>
                <a:cxn ang="0">
                  <a:pos x="95" y="77"/>
                </a:cxn>
                <a:cxn ang="0">
                  <a:pos x="73" y="69"/>
                </a:cxn>
                <a:cxn ang="0">
                  <a:pos x="61" y="72"/>
                </a:cxn>
                <a:cxn ang="0">
                  <a:pos x="48" y="72"/>
                </a:cxn>
                <a:cxn ang="0">
                  <a:pos x="39" y="83"/>
                </a:cxn>
                <a:cxn ang="0">
                  <a:pos x="34" y="80"/>
                </a:cxn>
                <a:cxn ang="0">
                  <a:pos x="31" y="69"/>
                </a:cxn>
                <a:cxn ang="0">
                  <a:pos x="28" y="55"/>
                </a:cxn>
                <a:cxn ang="0">
                  <a:pos x="20" y="52"/>
                </a:cxn>
                <a:cxn ang="0">
                  <a:pos x="23" y="50"/>
                </a:cxn>
                <a:cxn ang="0">
                  <a:pos x="25" y="47"/>
                </a:cxn>
                <a:cxn ang="0">
                  <a:pos x="20" y="41"/>
                </a:cxn>
                <a:cxn ang="0">
                  <a:pos x="14" y="44"/>
                </a:cxn>
                <a:cxn ang="0">
                  <a:pos x="11" y="30"/>
                </a:cxn>
                <a:cxn ang="0">
                  <a:pos x="14" y="27"/>
                </a:cxn>
                <a:cxn ang="0">
                  <a:pos x="20" y="30"/>
                </a:cxn>
                <a:cxn ang="0">
                  <a:pos x="25" y="33"/>
                </a:cxn>
                <a:cxn ang="0">
                  <a:pos x="31" y="33"/>
                </a:cxn>
                <a:cxn ang="0">
                  <a:pos x="31" y="30"/>
                </a:cxn>
                <a:cxn ang="0">
                  <a:pos x="31" y="25"/>
                </a:cxn>
                <a:cxn ang="0">
                  <a:pos x="20" y="14"/>
                </a:cxn>
                <a:cxn ang="0">
                  <a:pos x="9" y="14"/>
                </a:cxn>
                <a:cxn ang="0">
                  <a:pos x="11" y="25"/>
                </a:cxn>
                <a:cxn ang="0">
                  <a:pos x="3" y="11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20" y="0"/>
                </a:cxn>
                <a:cxn ang="0">
                  <a:pos x="20" y="11"/>
                </a:cxn>
                <a:cxn ang="0">
                  <a:pos x="34" y="16"/>
                </a:cxn>
                <a:cxn ang="0">
                  <a:pos x="48" y="19"/>
                </a:cxn>
                <a:cxn ang="0">
                  <a:pos x="64" y="22"/>
                </a:cxn>
                <a:cxn ang="0">
                  <a:pos x="61" y="14"/>
                </a:cxn>
                <a:cxn ang="0">
                  <a:pos x="67" y="11"/>
                </a:cxn>
                <a:cxn ang="0">
                  <a:pos x="78" y="0"/>
                </a:cxn>
                <a:cxn ang="0">
                  <a:pos x="92" y="11"/>
                </a:cxn>
                <a:cxn ang="0">
                  <a:pos x="103" y="27"/>
                </a:cxn>
                <a:cxn ang="0">
                  <a:pos x="120" y="33"/>
                </a:cxn>
                <a:cxn ang="0">
                  <a:pos x="128" y="39"/>
                </a:cxn>
                <a:cxn ang="0">
                  <a:pos x="150" y="52"/>
                </a:cxn>
                <a:cxn ang="0">
                  <a:pos x="170" y="64"/>
                </a:cxn>
                <a:cxn ang="0">
                  <a:pos x="178" y="80"/>
                </a:cxn>
                <a:cxn ang="0">
                  <a:pos x="175" y="83"/>
                </a:cxn>
                <a:cxn ang="0">
                  <a:pos x="170" y="89"/>
                </a:cxn>
              </a:cxnLst>
              <a:rect l="0" t="0" r="r" b="b"/>
              <a:pathLst>
                <a:path w="178" h="114">
                  <a:moveTo>
                    <a:pt x="170" y="89"/>
                  </a:moveTo>
                  <a:lnTo>
                    <a:pt x="164" y="100"/>
                  </a:lnTo>
                  <a:lnTo>
                    <a:pt x="153" y="105"/>
                  </a:lnTo>
                  <a:lnTo>
                    <a:pt x="150" y="114"/>
                  </a:lnTo>
                  <a:lnTo>
                    <a:pt x="142" y="111"/>
                  </a:lnTo>
                  <a:lnTo>
                    <a:pt x="131" y="108"/>
                  </a:lnTo>
                  <a:lnTo>
                    <a:pt x="125" y="91"/>
                  </a:lnTo>
                  <a:lnTo>
                    <a:pt x="114" y="91"/>
                  </a:lnTo>
                  <a:lnTo>
                    <a:pt x="106" y="83"/>
                  </a:lnTo>
                  <a:lnTo>
                    <a:pt x="95" y="77"/>
                  </a:lnTo>
                  <a:lnTo>
                    <a:pt x="73" y="69"/>
                  </a:lnTo>
                  <a:lnTo>
                    <a:pt x="61" y="72"/>
                  </a:lnTo>
                  <a:lnTo>
                    <a:pt x="48" y="72"/>
                  </a:lnTo>
                  <a:lnTo>
                    <a:pt x="39" y="83"/>
                  </a:lnTo>
                  <a:lnTo>
                    <a:pt x="34" y="80"/>
                  </a:lnTo>
                  <a:lnTo>
                    <a:pt x="31" y="69"/>
                  </a:lnTo>
                  <a:lnTo>
                    <a:pt x="28" y="55"/>
                  </a:lnTo>
                  <a:lnTo>
                    <a:pt x="20" y="52"/>
                  </a:lnTo>
                  <a:lnTo>
                    <a:pt x="23" y="50"/>
                  </a:lnTo>
                  <a:lnTo>
                    <a:pt x="25" y="47"/>
                  </a:lnTo>
                  <a:lnTo>
                    <a:pt x="20" y="41"/>
                  </a:lnTo>
                  <a:lnTo>
                    <a:pt x="14" y="44"/>
                  </a:lnTo>
                  <a:lnTo>
                    <a:pt x="11" y="30"/>
                  </a:lnTo>
                  <a:lnTo>
                    <a:pt x="14" y="27"/>
                  </a:lnTo>
                  <a:lnTo>
                    <a:pt x="20" y="30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1" y="30"/>
                  </a:lnTo>
                  <a:lnTo>
                    <a:pt x="31" y="25"/>
                  </a:lnTo>
                  <a:lnTo>
                    <a:pt x="20" y="14"/>
                  </a:lnTo>
                  <a:lnTo>
                    <a:pt x="9" y="14"/>
                  </a:lnTo>
                  <a:lnTo>
                    <a:pt x="11" y="25"/>
                  </a:lnTo>
                  <a:lnTo>
                    <a:pt x="3" y="11"/>
                  </a:lnTo>
                  <a:lnTo>
                    <a:pt x="3" y="2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11"/>
                  </a:lnTo>
                  <a:lnTo>
                    <a:pt x="34" y="16"/>
                  </a:lnTo>
                  <a:lnTo>
                    <a:pt x="48" y="19"/>
                  </a:lnTo>
                  <a:lnTo>
                    <a:pt x="64" y="22"/>
                  </a:lnTo>
                  <a:lnTo>
                    <a:pt x="61" y="14"/>
                  </a:lnTo>
                  <a:lnTo>
                    <a:pt x="67" y="11"/>
                  </a:lnTo>
                  <a:lnTo>
                    <a:pt x="78" y="0"/>
                  </a:lnTo>
                  <a:lnTo>
                    <a:pt x="92" y="11"/>
                  </a:lnTo>
                  <a:lnTo>
                    <a:pt x="103" y="27"/>
                  </a:lnTo>
                  <a:lnTo>
                    <a:pt x="120" y="33"/>
                  </a:lnTo>
                  <a:lnTo>
                    <a:pt x="128" y="39"/>
                  </a:lnTo>
                  <a:lnTo>
                    <a:pt x="150" y="52"/>
                  </a:lnTo>
                  <a:lnTo>
                    <a:pt x="170" y="64"/>
                  </a:lnTo>
                  <a:lnTo>
                    <a:pt x="178" y="80"/>
                  </a:lnTo>
                  <a:lnTo>
                    <a:pt x="175" y="83"/>
                  </a:lnTo>
                  <a:lnTo>
                    <a:pt x="170" y="8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7" name="Freeform 279"/>
            <p:cNvSpPr>
              <a:spLocks/>
            </p:cNvSpPr>
            <p:nvPr/>
          </p:nvSpPr>
          <p:spPr bwMode="auto">
            <a:xfrm>
              <a:off x="3448" y="1970"/>
              <a:ext cx="215" cy="176"/>
            </a:xfrm>
            <a:custGeom>
              <a:avLst/>
              <a:gdLst/>
              <a:ahLst/>
              <a:cxnLst>
                <a:cxn ang="0">
                  <a:pos x="0" y="59"/>
                </a:cxn>
                <a:cxn ang="0">
                  <a:pos x="0" y="61"/>
                </a:cxn>
                <a:cxn ang="0">
                  <a:pos x="0" y="67"/>
                </a:cxn>
                <a:cxn ang="0">
                  <a:pos x="6" y="73"/>
                </a:cxn>
                <a:cxn ang="0">
                  <a:pos x="3" y="75"/>
                </a:cxn>
                <a:cxn ang="0">
                  <a:pos x="6" y="86"/>
                </a:cxn>
                <a:cxn ang="0">
                  <a:pos x="9" y="100"/>
                </a:cxn>
                <a:cxn ang="0">
                  <a:pos x="20" y="103"/>
                </a:cxn>
                <a:cxn ang="0">
                  <a:pos x="22" y="109"/>
                </a:cxn>
                <a:cxn ang="0">
                  <a:pos x="14" y="125"/>
                </a:cxn>
                <a:cxn ang="0">
                  <a:pos x="25" y="131"/>
                </a:cxn>
                <a:cxn ang="0">
                  <a:pos x="36" y="134"/>
                </a:cxn>
                <a:cxn ang="0">
                  <a:pos x="56" y="134"/>
                </a:cxn>
                <a:cxn ang="0">
                  <a:pos x="70" y="131"/>
                </a:cxn>
                <a:cxn ang="0">
                  <a:pos x="84" y="125"/>
                </a:cxn>
                <a:cxn ang="0">
                  <a:pos x="81" y="120"/>
                </a:cxn>
                <a:cxn ang="0">
                  <a:pos x="84" y="109"/>
                </a:cxn>
                <a:cxn ang="0">
                  <a:pos x="97" y="103"/>
                </a:cxn>
                <a:cxn ang="0">
                  <a:pos x="100" y="100"/>
                </a:cxn>
                <a:cxn ang="0">
                  <a:pos x="111" y="100"/>
                </a:cxn>
                <a:cxn ang="0">
                  <a:pos x="114" y="84"/>
                </a:cxn>
                <a:cxn ang="0">
                  <a:pos x="122" y="75"/>
                </a:cxn>
                <a:cxn ang="0">
                  <a:pos x="117" y="67"/>
                </a:cxn>
                <a:cxn ang="0">
                  <a:pos x="125" y="67"/>
                </a:cxn>
                <a:cxn ang="0">
                  <a:pos x="128" y="59"/>
                </a:cxn>
                <a:cxn ang="0">
                  <a:pos x="134" y="48"/>
                </a:cxn>
                <a:cxn ang="0">
                  <a:pos x="125" y="36"/>
                </a:cxn>
                <a:cxn ang="0">
                  <a:pos x="131" y="28"/>
                </a:cxn>
                <a:cxn ang="0">
                  <a:pos x="147" y="23"/>
                </a:cxn>
                <a:cxn ang="0">
                  <a:pos x="161" y="20"/>
                </a:cxn>
                <a:cxn ang="0">
                  <a:pos x="161" y="17"/>
                </a:cxn>
                <a:cxn ang="0">
                  <a:pos x="164" y="17"/>
                </a:cxn>
                <a:cxn ang="0">
                  <a:pos x="153" y="17"/>
                </a:cxn>
                <a:cxn ang="0">
                  <a:pos x="150" y="17"/>
                </a:cxn>
                <a:cxn ang="0">
                  <a:pos x="142" y="17"/>
                </a:cxn>
                <a:cxn ang="0">
                  <a:pos x="125" y="25"/>
                </a:cxn>
                <a:cxn ang="0">
                  <a:pos x="120" y="6"/>
                </a:cxn>
                <a:cxn ang="0">
                  <a:pos x="117" y="6"/>
                </a:cxn>
                <a:cxn ang="0">
                  <a:pos x="114" y="0"/>
                </a:cxn>
                <a:cxn ang="0">
                  <a:pos x="109" y="3"/>
                </a:cxn>
                <a:cxn ang="0">
                  <a:pos x="106" y="11"/>
                </a:cxn>
                <a:cxn ang="0">
                  <a:pos x="97" y="14"/>
                </a:cxn>
                <a:cxn ang="0">
                  <a:pos x="95" y="17"/>
                </a:cxn>
                <a:cxn ang="0">
                  <a:pos x="86" y="17"/>
                </a:cxn>
                <a:cxn ang="0">
                  <a:pos x="78" y="20"/>
                </a:cxn>
                <a:cxn ang="0">
                  <a:pos x="75" y="17"/>
                </a:cxn>
                <a:cxn ang="0">
                  <a:pos x="64" y="14"/>
                </a:cxn>
                <a:cxn ang="0">
                  <a:pos x="50" y="14"/>
                </a:cxn>
                <a:cxn ang="0">
                  <a:pos x="47" y="17"/>
                </a:cxn>
                <a:cxn ang="0">
                  <a:pos x="42" y="23"/>
                </a:cxn>
                <a:cxn ang="0">
                  <a:pos x="36" y="34"/>
                </a:cxn>
                <a:cxn ang="0">
                  <a:pos x="25" y="39"/>
                </a:cxn>
                <a:cxn ang="0">
                  <a:pos x="22" y="48"/>
                </a:cxn>
                <a:cxn ang="0">
                  <a:pos x="14" y="45"/>
                </a:cxn>
                <a:cxn ang="0">
                  <a:pos x="3" y="42"/>
                </a:cxn>
                <a:cxn ang="0">
                  <a:pos x="0" y="59"/>
                </a:cxn>
              </a:cxnLst>
              <a:rect l="0" t="0" r="r" b="b"/>
              <a:pathLst>
                <a:path w="164" h="134">
                  <a:moveTo>
                    <a:pt x="0" y="59"/>
                  </a:moveTo>
                  <a:lnTo>
                    <a:pt x="0" y="61"/>
                  </a:lnTo>
                  <a:lnTo>
                    <a:pt x="0" y="67"/>
                  </a:lnTo>
                  <a:lnTo>
                    <a:pt x="6" y="73"/>
                  </a:lnTo>
                  <a:lnTo>
                    <a:pt x="3" y="75"/>
                  </a:lnTo>
                  <a:lnTo>
                    <a:pt x="6" y="86"/>
                  </a:lnTo>
                  <a:lnTo>
                    <a:pt x="9" y="100"/>
                  </a:lnTo>
                  <a:lnTo>
                    <a:pt x="20" y="103"/>
                  </a:lnTo>
                  <a:lnTo>
                    <a:pt x="22" y="109"/>
                  </a:lnTo>
                  <a:lnTo>
                    <a:pt x="14" y="125"/>
                  </a:lnTo>
                  <a:lnTo>
                    <a:pt x="25" y="131"/>
                  </a:lnTo>
                  <a:lnTo>
                    <a:pt x="36" y="134"/>
                  </a:lnTo>
                  <a:lnTo>
                    <a:pt x="56" y="134"/>
                  </a:lnTo>
                  <a:lnTo>
                    <a:pt x="70" y="131"/>
                  </a:lnTo>
                  <a:lnTo>
                    <a:pt x="84" y="125"/>
                  </a:lnTo>
                  <a:lnTo>
                    <a:pt x="81" y="120"/>
                  </a:lnTo>
                  <a:lnTo>
                    <a:pt x="84" y="109"/>
                  </a:lnTo>
                  <a:lnTo>
                    <a:pt x="97" y="103"/>
                  </a:lnTo>
                  <a:lnTo>
                    <a:pt x="100" y="100"/>
                  </a:lnTo>
                  <a:lnTo>
                    <a:pt x="111" y="100"/>
                  </a:lnTo>
                  <a:lnTo>
                    <a:pt x="114" y="84"/>
                  </a:lnTo>
                  <a:lnTo>
                    <a:pt x="122" y="75"/>
                  </a:lnTo>
                  <a:lnTo>
                    <a:pt x="117" y="67"/>
                  </a:lnTo>
                  <a:lnTo>
                    <a:pt x="125" y="67"/>
                  </a:lnTo>
                  <a:lnTo>
                    <a:pt x="128" y="59"/>
                  </a:lnTo>
                  <a:lnTo>
                    <a:pt x="134" y="48"/>
                  </a:lnTo>
                  <a:lnTo>
                    <a:pt x="125" y="36"/>
                  </a:lnTo>
                  <a:lnTo>
                    <a:pt x="131" y="28"/>
                  </a:lnTo>
                  <a:lnTo>
                    <a:pt x="147" y="23"/>
                  </a:lnTo>
                  <a:lnTo>
                    <a:pt x="161" y="20"/>
                  </a:lnTo>
                  <a:lnTo>
                    <a:pt x="161" y="17"/>
                  </a:lnTo>
                  <a:lnTo>
                    <a:pt x="164" y="17"/>
                  </a:lnTo>
                  <a:lnTo>
                    <a:pt x="153" y="17"/>
                  </a:lnTo>
                  <a:lnTo>
                    <a:pt x="150" y="17"/>
                  </a:lnTo>
                  <a:lnTo>
                    <a:pt x="142" y="17"/>
                  </a:lnTo>
                  <a:lnTo>
                    <a:pt x="125" y="25"/>
                  </a:lnTo>
                  <a:lnTo>
                    <a:pt x="120" y="6"/>
                  </a:lnTo>
                  <a:lnTo>
                    <a:pt x="117" y="6"/>
                  </a:lnTo>
                  <a:lnTo>
                    <a:pt x="114" y="0"/>
                  </a:lnTo>
                  <a:lnTo>
                    <a:pt x="109" y="3"/>
                  </a:lnTo>
                  <a:lnTo>
                    <a:pt x="106" y="11"/>
                  </a:lnTo>
                  <a:lnTo>
                    <a:pt x="97" y="14"/>
                  </a:lnTo>
                  <a:lnTo>
                    <a:pt x="95" y="17"/>
                  </a:lnTo>
                  <a:lnTo>
                    <a:pt x="86" y="17"/>
                  </a:lnTo>
                  <a:lnTo>
                    <a:pt x="78" y="20"/>
                  </a:lnTo>
                  <a:lnTo>
                    <a:pt x="75" y="17"/>
                  </a:lnTo>
                  <a:lnTo>
                    <a:pt x="64" y="14"/>
                  </a:lnTo>
                  <a:lnTo>
                    <a:pt x="50" y="14"/>
                  </a:lnTo>
                  <a:lnTo>
                    <a:pt x="47" y="17"/>
                  </a:lnTo>
                  <a:lnTo>
                    <a:pt x="42" y="23"/>
                  </a:lnTo>
                  <a:lnTo>
                    <a:pt x="36" y="34"/>
                  </a:lnTo>
                  <a:lnTo>
                    <a:pt x="25" y="39"/>
                  </a:lnTo>
                  <a:lnTo>
                    <a:pt x="22" y="48"/>
                  </a:lnTo>
                  <a:lnTo>
                    <a:pt x="14" y="45"/>
                  </a:lnTo>
                  <a:lnTo>
                    <a:pt x="3" y="42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8" name="Freeform 280"/>
            <p:cNvSpPr>
              <a:spLocks/>
            </p:cNvSpPr>
            <p:nvPr/>
          </p:nvSpPr>
          <p:spPr bwMode="auto">
            <a:xfrm>
              <a:off x="2985" y="2022"/>
              <a:ext cx="37" cy="22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11" y="6"/>
                </a:cxn>
                <a:cxn ang="0">
                  <a:pos x="0" y="11"/>
                </a:cxn>
                <a:cxn ang="0">
                  <a:pos x="6" y="17"/>
                </a:cxn>
                <a:cxn ang="0">
                  <a:pos x="20" y="11"/>
                </a:cxn>
                <a:cxn ang="0">
                  <a:pos x="20" y="9"/>
                </a:cxn>
                <a:cxn ang="0">
                  <a:pos x="28" y="0"/>
                </a:cxn>
              </a:cxnLst>
              <a:rect l="0" t="0" r="r" b="b"/>
              <a:pathLst>
                <a:path w="28" h="17">
                  <a:moveTo>
                    <a:pt x="28" y="0"/>
                  </a:moveTo>
                  <a:lnTo>
                    <a:pt x="11" y="6"/>
                  </a:lnTo>
                  <a:lnTo>
                    <a:pt x="0" y="11"/>
                  </a:lnTo>
                  <a:lnTo>
                    <a:pt x="6" y="17"/>
                  </a:lnTo>
                  <a:lnTo>
                    <a:pt x="20" y="11"/>
                  </a:lnTo>
                  <a:lnTo>
                    <a:pt x="20" y="9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09" name="Line 281"/>
            <p:cNvSpPr>
              <a:spLocks noChangeShapeType="1"/>
            </p:cNvSpPr>
            <p:nvPr/>
          </p:nvSpPr>
          <p:spPr bwMode="auto">
            <a:xfrm>
              <a:off x="3654" y="2000"/>
              <a:ext cx="6" cy="1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0" name="Line 282"/>
            <p:cNvSpPr>
              <a:spLocks noChangeShapeType="1"/>
            </p:cNvSpPr>
            <p:nvPr/>
          </p:nvSpPr>
          <p:spPr bwMode="auto">
            <a:xfrm>
              <a:off x="3657" y="2000"/>
              <a:ext cx="2" cy="7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1" name="Line 283"/>
            <p:cNvSpPr>
              <a:spLocks noChangeShapeType="1"/>
            </p:cNvSpPr>
            <p:nvPr/>
          </p:nvSpPr>
          <p:spPr bwMode="auto">
            <a:xfrm flipH="1">
              <a:off x="3649" y="2003"/>
              <a:ext cx="8" cy="8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2" name="Line 284"/>
            <p:cNvSpPr>
              <a:spLocks noChangeShapeType="1"/>
            </p:cNvSpPr>
            <p:nvPr/>
          </p:nvSpPr>
          <p:spPr bwMode="auto">
            <a:xfrm flipH="1">
              <a:off x="3645" y="2007"/>
              <a:ext cx="9" cy="8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3" name="Line 285"/>
            <p:cNvSpPr>
              <a:spLocks noChangeShapeType="1"/>
            </p:cNvSpPr>
            <p:nvPr/>
          </p:nvSpPr>
          <p:spPr bwMode="auto">
            <a:xfrm flipH="1">
              <a:off x="3642" y="2011"/>
              <a:ext cx="7" cy="0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4" name="Line 286"/>
            <p:cNvSpPr>
              <a:spLocks noChangeShapeType="1"/>
            </p:cNvSpPr>
            <p:nvPr/>
          </p:nvSpPr>
          <p:spPr bwMode="auto">
            <a:xfrm flipH="1">
              <a:off x="3639" y="2011"/>
              <a:ext cx="6" cy="8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5" name="Line 287"/>
            <p:cNvSpPr>
              <a:spLocks noChangeShapeType="1"/>
            </p:cNvSpPr>
            <p:nvPr/>
          </p:nvSpPr>
          <p:spPr bwMode="auto">
            <a:xfrm>
              <a:off x="3642" y="2015"/>
              <a:ext cx="1" cy="10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6" name="Line 288"/>
            <p:cNvSpPr>
              <a:spLocks noChangeShapeType="1"/>
            </p:cNvSpPr>
            <p:nvPr/>
          </p:nvSpPr>
          <p:spPr bwMode="auto">
            <a:xfrm>
              <a:off x="3642" y="2022"/>
              <a:ext cx="1" cy="7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7" name="Line 289"/>
            <p:cNvSpPr>
              <a:spLocks noChangeShapeType="1"/>
            </p:cNvSpPr>
            <p:nvPr/>
          </p:nvSpPr>
          <p:spPr bwMode="auto">
            <a:xfrm>
              <a:off x="3642" y="2025"/>
              <a:ext cx="7" cy="9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8" name="Line 290"/>
            <p:cNvSpPr>
              <a:spLocks noChangeShapeType="1"/>
            </p:cNvSpPr>
            <p:nvPr/>
          </p:nvSpPr>
          <p:spPr bwMode="auto">
            <a:xfrm>
              <a:off x="3645" y="2033"/>
              <a:ext cx="9" cy="7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19" name="Line 291"/>
            <p:cNvSpPr>
              <a:spLocks noChangeShapeType="1"/>
            </p:cNvSpPr>
            <p:nvPr/>
          </p:nvSpPr>
          <p:spPr bwMode="auto">
            <a:xfrm>
              <a:off x="3649" y="2036"/>
              <a:ext cx="1" cy="11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0" name="Line 292"/>
            <p:cNvSpPr>
              <a:spLocks noChangeShapeType="1"/>
            </p:cNvSpPr>
            <p:nvPr/>
          </p:nvSpPr>
          <p:spPr bwMode="auto">
            <a:xfrm>
              <a:off x="3649" y="2044"/>
              <a:ext cx="8" cy="8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1" name="Line 293"/>
            <p:cNvSpPr>
              <a:spLocks noChangeShapeType="1"/>
            </p:cNvSpPr>
            <p:nvPr/>
          </p:nvSpPr>
          <p:spPr bwMode="auto">
            <a:xfrm>
              <a:off x="3654" y="2052"/>
              <a:ext cx="6" cy="8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2" name="Line 294"/>
            <p:cNvSpPr>
              <a:spLocks noChangeShapeType="1"/>
            </p:cNvSpPr>
            <p:nvPr/>
          </p:nvSpPr>
          <p:spPr bwMode="auto">
            <a:xfrm>
              <a:off x="3657" y="2058"/>
              <a:ext cx="11" cy="8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3" name="Line 295"/>
            <p:cNvSpPr>
              <a:spLocks noChangeShapeType="1"/>
            </p:cNvSpPr>
            <p:nvPr/>
          </p:nvSpPr>
          <p:spPr bwMode="auto">
            <a:xfrm>
              <a:off x="3663" y="2062"/>
              <a:ext cx="2" cy="7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4" name="Line 296"/>
            <p:cNvSpPr>
              <a:spLocks noChangeShapeType="1"/>
            </p:cNvSpPr>
            <p:nvPr/>
          </p:nvSpPr>
          <p:spPr bwMode="auto">
            <a:xfrm>
              <a:off x="3663" y="2066"/>
              <a:ext cx="2" cy="10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5" name="Line 297"/>
            <p:cNvSpPr>
              <a:spLocks noChangeShapeType="1"/>
            </p:cNvSpPr>
            <p:nvPr/>
          </p:nvSpPr>
          <p:spPr bwMode="auto">
            <a:xfrm>
              <a:off x="3663" y="2072"/>
              <a:ext cx="5" cy="2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6" name="Line 298"/>
            <p:cNvSpPr>
              <a:spLocks noChangeShapeType="1"/>
            </p:cNvSpPr>
            <p:nvPr/>
          </p:nvSpPr>
          <p:spPr bwMode="auto">
            <a:xfrm flipV="1">
              <a:off x="3751" y="2047"/>
              <a:ext cx="7" cy="7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7" name="Line 299"/>
            <p:cNvSpPr>
              <a:spLocks noChangeShapeType="1"/>
            </p:cNvSpPr>
            <p:nvPr/>
          </p:nvSpPr>
          <p:spPr bwMode="auto">
            <a:xfrm flipV="1">
              <a:off x="3756" y="2040"/>
              <a:ext cx="6" cy="11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8" name="Line 300"/>
            <p:cNvSpPr>
              <a:spLocks noChangeShapeType="1"/>
            </p:cNvSpPr>
            <p:nvPr/>
          </p:nvSpPr>
          <p:spPr bwMode="auto">
            <a:xfrm flipV="1">
              <a:off x="3758" y="2022"/>
              <a:ext cx="4" cy="22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29" name="Line 301"/>
            <p:cNvSpPr>
              <a:spLocks noChangeShapeType="1"/>
            </p:cNvSpPr>
            <p:nvPr/>
          </p:nvSpPr>
          <p:spPr bwMode="auto">
            <a:xfrm flipH="1" flipV="1">
              <a:off x="3744" y="2022"/>
              <a:ext cx="18" cy="3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0" name="Line 302"/>
            <p:cNvSpPr>
              <a:spLocks noChangeShapeType="1"/>
            </p:cNvSpPr>
            <p:nvPr/>
          </p:nvSpPr>
          <p:spPr bwMode="auto">
            <a:xfrm flipH="1" flipV="1">
              <a:off x="3730" y="2017"/>
              <a:ext cx="18" cy="5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1" name="Line 303"/>
            <p:cNvSpPr>
              <a:spLocks noChangeShapeType="1"/>
            </p:cNvSpPr>
            <p:nvPr/>
          </p:nvSpPr>
          <p:spPr bwMode="auto">
            <a:xfrm flipH="1">
              <a:off x="3719" y="2017"/>
              <a:ext cx="14" cy="9"/>
            </a:xfrm>
            <a:prstGeom prst="line">
              <a:avLst/>
            </a:prstGeom>
            <a:noFill/>
            <a:ln w="9525">
              <a:solidFill>
                <a:srgbClr val="94949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2" name="Freeform 304"/>
            <p:cNvSpPr>
              <a:spLocks/>
            </p:cNvSpPr>
            <p:nvPr/>
          </p:nvSpPr>
          <p:spPr bwMode="auto">
            <a:xfrm>
              <a:off x="3032" y="2044"/>
              <a:ext cx="23" cy="25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9" y="19"/>
                </a:cxn>
                <a:cxn ang="0">
                  <a:pos x="0" y="22"/>
                </a:cxn>
                <a:cxn ang="0">
                  <a:pos x="6" y="11"/>
                </a:cxn>
                <a:cxn ang="0">
                  <a:pos x="9" y="0"/>
                </a:cxn>
                <a:cxn ang="0">
                  <a:pos x="17" y="3"/>
                </a:cxn>
                <a:cxn ang="0">
                  <a:pos x="14" y="11"/>
                </a:cxn>
              </a:cxnLst>
              <a:rect l="0" t="0" r="r" b="b"/>
              <a:pathLst>
                <a:path w="17" h="22">
                  <a:moveTo>
                    <a:pt x="14" y="11"/>
                  </a:moveTo>
                  <a:lnTo>
                    <a:pt x="9" y="19"/>
                  </a:lnTo>
                  <a:lnTo>
                    <a:pt x="0" y="22"/>
                  </a:lnTo>
                  <a:lnTo>
                    <a:pt x="6" y="11"/>
                  </a:lnTo>
                  <a:lnTo>
                    <a:pt x="9" y="0"/>
                  </a:lnTo>
                  <a:lnTo>
                    <a:pt x="17" y="3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3" name="Freeform 305"/>
            <p:cNvSpPr>
              <a:spLocks/>
            </p:cNvSpPr>
            <p:nvPr/>
          </p:nvSpPr>
          <p:spPr bwMode="auto">
            <a:xfrm>
              <a:off x="3040" y="1993"/>
              <a:ext cx="102" cy="91"/>
            </a:xfrm>
            <a:custGeom>
              <a:avLst/>
              <a:gdLst/>
              <a:ahLst/>
              <a:cxnLst>
                <a:cxn ang="0">
                  <a:pos x="50" y="6"/>
                </a:cxn>
                <a:cxn ang="0">
                  <a:pos x="30" y="6"/>
                </a:cxn>
                <a:cxn ang="0">
                  <a:pos x="11" y="8"/>
                </a:cxn>
                <a:cxn ang="0">
                  <a:pos x="8" y="8"/>
                </a:cxn>
                <a:cxn ang="0">
                  <a:pos x="8" y="17"/>
                </a:cxn>
                <a:cxn ang="0">
                  <a:pos x="3" y="19"/>
                </a:cxn>
                <a:cxn ang="0">
                  <a:pos x="0" y="19"/>
                </a:cxn>
                <a:cxn ang="0">
                  <a:pos x="3" y="39"/>
                </a:cxn>
                <a:cxn ang="0">
                  <a:pos x="11" y="42"/>
                </a:cxn>
                <a:cxn ang="0">
                  <a:pos x="8" y="50"/>
                </a:cxn>
                <a:cxn ang="0">
                  <a:pos x="3" y="58"/>
                </a:cxn>
                <a:cxn ang="0">
                  <a:pos x="3" y="67"/>
                </a:cxn>
                <a:cxn ang="0">
                  <a:pos x="19" y="72"/>
                </a:cxn>
                <a:cxn ang="0">
                  <a:pos x="30" y="64"/>
                </a:cxn>
                <a:cxn ang="0">
                  <a:pos x="42" y="58"/>
                </a:cxn>
                <a:cxn ang="0">
                  <a:pos x="53" y="50"/>
                </a:cxn>
                <a:cxn ang="0">
                  <a:pos x="67" y="42"/>
                </a:cxn>
                <a:cxn ang="0">
                  <a:pos x="67" y="28"/>
                </a:cxn>
                <a:cxn ang="0">
                  <a:pos x="67" y="14"/>
                </a:cxn>
                <a:cxn ang="0">
                  <a:pos x="78" y="3"/>
                </a:cxn>
                <a:cxn ang="0">
                  <a:pos x="72" y="0"/>
                </a:cxn>
                <a:cxn ang="0">
                  <a:pos x="61" y="3"/>
                </a:cxn>
                <a:cxn ang="0">
                  <a:pos x="50" y="6"/>
                </a:cxn>
              </a:cxnLst>
              <a:rect l="0" t="0" r="r" b="b"/>
              <a:pathLst>
                <a:path w="78" h="72">
                  <a:moveTo>
                    <a:pt x="50" y="6"/>
                  </a:moveTo>
                  <a:lnTo>
                    <a:pt x="30" y="6"/>
                  </a:lnTo>
                  <a:lnTo>
                    <a:pt x="11" y="8"/>
                  </a:lnTo>
                  <a:lnTo>
                    <a:pt x="8" y="8"/>
                  </a:lnTo>
                  <a:lnTo>
                    <a:pt x="8" y="17"/>
                  </a:lnTo>
                  <a:lnTo>
                    <a:pt x="3" y="19"/>
                  </a:lnTo>
                  <a:lnTo>
                    <a:pt x="0" y="19"/>
                  </a:lnTo>
                  <a:lnTo>
                    <a:pt x="3" y="39"/>
                  </a:lnTo>
                  <a:lnTo>
                    <a:pt x="11" y="42"/>
                  </a:lnTo>
                  <a:lnTo>
                    <a:pt x="8" y="50"/>
                  </a:lnTo>
                  <a:lnTo>
                    <a:pt x="3" y="58"/>
                  </a:lnTo>
                  <a:lnTo>
                    <a:pt x="3" y="67"/>
                  </a:lnTo>
                  <a:lnTo>
                    <a:pt x="19" y="72"/>
                  </a:lnTo>
                  <a:lnTo>
                    <a:pt x="30" y="64"/>
                  </a:lnTo>
                  <a:lnTo>
                    <a:pt x="42" y="58"/>
                  </a:lnTo>
                  <a:lnTo>
                    <a:pt x="53" y="50"/>
                  </a:lnTo>
                  <a:lnTo>
                    <a:pt x="67" y="42"/>
                  </a:lnTo>
                  <a:lnTo>
                    <a:pt x="67" y="28"/>
                  </a:lnTo>
                  <a:lnTo>
                    <a:pt x="67" y="14"/>
                  </a:lnTo>
                  <a:lnTo>
                    <a:pt x="78" y="3"/>
                  </a:lnTo>
                  <a:lnTo>
                    <a:pt x="72" y="0"/>
                  </a:lnTo>
                  <a:lnTo>
                    <a:pt x="61" y="3"/>
                  </a:lnTo>
                  <a:lnTo>
                    <a:pt x="50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4" name="Freeform 306"/>
            <p:cNvSpPr>
              <a:spLocks/>
            </p:cNvSpPr>
            <p:nvPr/>
          </p:nvSpPr>
          <p:spPr bwMode="auto">
            <a:xfrm>
              <a:off x="3532" y="1904"/>
              <a:ext cx="136" cy="99"/>
            </a:xfrm>
            <a:custGeom>
              <a:avLst/>
              <a:gdLst/>
              <a:ahLst/>
              <a:cxnLst>
                <a:cxn ang="0">
                  <a:pos x="86" y="67"/>
                </a:cxn>
                <a:cxn ang="0">
                  <a:pos x="78" y="67"/>
                </a:cxn>
                <a:cxn ang="0">
                  <a:pos x="61" y="75"/>
                </a:cxn>
                <a:cxn ang="0">
                  <a:pos x="56" y="56"/>
                </a:cxn>
                <a:cxn ang="0">
                  <a:pos x="53" y="56"/>
                </a:cxn>
                <a:cxn ang="0">
                  <a:pos x="50" y="50"/>
                </a:cxn>
                <a:cxn ang="0">
                  <a:pos x="45" y="53"/>
                </a:cxn>
                <a:cxn ang="0">
                  <a:pos x="42" y="61"/>
                </a:cxn>
                <a:cxn ang="0">
                  <a:pos x="33" y="64"/>
                </a:cxn>
                <a:cxn ang="0">
                  <a:pos x="31" y="67"/>
                </a:cxn>
                <a:cxn ang="0">
                  <a:pos x="22" y="67"/>
                </a:cxn>
                <a:cxn ang="0">
                  <a:pos x="14" y="70"/>
                </a:cxn>
                <a:cxn ang="0">
                  <a:pos x="11" y="67"/>
                </a:cxn>
                <a:cxn ang="0">
                  <a:pos x="14" y="59"/>
                </a:cxn>
                <a:cxn ang="0">
                  <a:pos x="17" y="48"/>
                </a:cxn>
                <a:cxn ang="0">
                  <a:pos x="14" y="42"/>
                </a:cxn>
                <a:cxn ang="0">
                  <a:pos x="6" y="36"/>
                </a:cxn>
                <a:cxn ang="0">
                  <a:pos x="0" y="31"/>
                </a:cxn>
                <a:cxn ang="0">
                  <a:pos x="11" y="20"/>
                </a:cxn>
                <a:cxn ang="0">
                  <a:pos x="25" y="9"/>
                </a:cxn>
                <a:cxn ang="0">
                  <a:pos x="33" y="0"/>
                </a:cxn>
                <a:cxn ang="0">
                  <a:pos x="50" y="3"/>
                </a:cxn>
                <a:cxn ang="0">
                  <a:pos x="64" y="11"/>
                </a:cxn>
                <a:cxn ang="0">
                  <a:pos x="50" y="17"/>
                </a:cxn>
                <a:cxn ang="0">
                  <a:pos x="33" y="20"/>
                </a:cxn>
                <a:cxn ang="0">
                  <a:pos x="33" y="31"/>
                </a:cxn>
                <a:cxn ang="0">
                  <a:pos x="56" y="34"/>
                </a:cxn>
                <a:cxn ang="0">
                  <a:pos x="78" y="36"/>
                </a:cxn>
                <a:cxn ang="0">
                  <a:pos x="83" y="48"/>
                </a:cxn>
                <a:cxn ang="0">
                  <a:pos x="95" y="48"/>
                </a:cxn>
                <a:cxn ang="0">
                  <a:pos x="103" y="67"/>
                </a:cxn>
                <a:cxn ang="0">
                  <a:pos x="100" y="67"/>
                </a:cxn>
                <a:cxn ang="0">
                  <a:pos x="89" y="67"/>
                </a:cxn>
                <a:cxn ang="0">
                  <a:pos x="86" y="67"/>
                </a:cxn>
              </a:cxnLst>
              <a:rect l="0" t="0" r="r" b="b"/>
              <a:pathLst>
                <a:path w="103" h="75">
                  <a:moveTo>
                    <a:pt x="86" y="67"/>
                  </a:moveTo>
                  <a:lnTo>
                    <a:pt x="78" y="67"/>
                  </a:lnTo>
                  <a:lnTo>
                    <a:pt x="61" y="75"/>
                  </a:lnTo>
                  <a:lnTo>
                    <a:pt x="56" y="56"/>
                  </a:lnTo>
                  <a:lnTo>
                    <a:pt x="53" y="56"/>
                  </a:lnTo>
                  <a:lnTo>
                    <a:pt x="50" y="50"/>
                  </a:lnTo>
                  <a:lnTo>
                    <a:pt x="45" y="53"/>
                  </a:lnTo>
                  <a:lnTo>
                    <a:pt x="42" y="61"/>
                  </a:lnTo>
                  <a:lnTo>
                    <a:pt x="33" y="64"/>
                  </a:lnTo>
                  <a:lnTo>
                    <a:pt x="31" y="67"/>
                  </a:lnTo>
                  <a:lnTo>
                    <a:pt x="22" y="67"/>
                  </a:lnTo>
                  <a:lnTo>
                    <a:pt x="14" y="70"/>
                  </a:lnTo>
                  <a:lnTo>
                    <a:pt x="11" y="67"/>
                  </a:lnTo>
                  <a:lnTo>
                    <a:pt x="14" y="59"/>
                  </a:lnTo>
                  <a:lnTo>
                    <a:pt x="17" y="48"/>
                  </a:lnTo>
                  <a:lnTo>
                    <a:pt x="14" y="42"/>
                  </a:lnTo>
                  <a:lnTo>
                    <a:pt x="6" y="36"/>
                  </a:lnTo>
                  <a:lnTo>
                    <a:pt x="0" y="31"/>
                  </a:lnTo>
                  <a:lnTo>
                    <a:pt x="11" y="20"/>
                  </a:lnTo>
                  <a:lnTo>
                    <a:pt x="25" y="9"/>
                  </a:lnTo>
                  <a:lnTo>
                    <a:pt x="33" y="0"/>
                  </a:lnTo>
                  <a:lnTo>
                    <a:pt x="50" y="3"/>
                  </a:lnTo>
                  <a:lnTo>
                    <a:pt x="64" y="11"/>
                  </a:lnTo>
                  <a:lnTo>
                    <a:pt x="50" y="17"/>
                  </a:lnTo>
                  <a:lnTo>
                    <a:pt x="33" y="20"/>
                  </a:lnTo>
                  <a:lnTo>
                    <a:pt x="33" y="31"/>
                  </a:lnTo>
                  <a:lnTo>
                    <a:pt x="56" y="34"/>
                  </a:lnTo>
                  <a:lnTo>
                    <a:pt x="78" y="36"/>
                  </a:lnTo>
                  <a:lnTo>
                    <a:pt x="83" y="48"/>
                  </a:lnTo>
                  <a:lnTo>
                    <a:pt x="95" y="48"/>
                  </a:lnTo>
                  <a:lnTo>
                    <a:pt x="103" y="67"/>
                  </a:lnTo>
                  <a:lnTo>
                    <a:pt x="100" y="67"/>
                  </a:lnTo>
                  <a:lnTo>
                    <a:pt x="89" y="67"/>
                  </a:lnTo>
                  <a:lnTo>
                    <a:pt x="86" y="6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5" name="Freeform 307"/>
            <p:cNvSpPr>
              <a:spLocks/>
            </p:cNvSpPr>
            <p:nvPr/>
          </p:nvSpPr>
          <p:spPr bwMode="auto">
            <a:xfrm>
              <a:off x="3325" y="1824"/>
              <a:ext cx="251" cy="170"/>
            </a:xfrm>
            <a:custGeom>
              <a:avLst/>
              <a:gdLst/>
              <a:ahLst/>
              <a:cxnLst>
                <a:cxn ang="0">
                  <a:pos x="136" y="109"/>
                </a:cxn>
                <a:cxn ang="0">
                  <a:pos x="116" y="97"/>
                </a:cxn>
                <a:cxn ang="0">
                  <a:pos x="94" y="84"/>
                </a:cxn>
                <a:cxn ang="0">
                  <a:pos x="86" y="78"/>
                </a:cxn>
                <a:cxn ang="0">
                  <a:pos x="69" y="72"/>
                </a:cxn>
                <a:cxn ang="0">
                  <a:pos x="58" y="56"/>
                </a:cxn>
                <a:cxn ang="0">
                  <a:pos x="44" y="45"/>
                </a:cxn>
                <a:cxn ang="0">
                  <a:pos x="33" y="56"/>
                </a:cxn>
                <a:cxn ang="0">
                  <a:pos x="27" y="59"/>
                </a:cxn>
                <a:cxn ang="0">
                  <a:pos x="30" y="67"/>
                </a:cxn>
                <a:cxn ang="0">
                  <a:pos x="14" y="64"/>
                </a:cxn>
                <a:cxn ang="0">
                  <a:pos x="11" y="50"/>
                </a:cxn>
                <a:cxn ang="0">
                  <a:pos x="5" y="39"/>
                </a:cxn>
                <a:cxn ang="0">
                  <a:pos x="2" y="25"/>
                </a:cxn>
                <a:cxn ang="0">
                  <a:pos x="0" y="11"/>
                </a:cxn>
                <a:cxn ang="0">
                  <a:pos x="14" y="6"/>
                </a:cxn>
                <a:cxn ang="0">
                  <a:pos x="30" y="0"/>
                </a:cxn>
                <a:cxn ang="0">
                  <a:pos x="44" y="8"/>
                </a:cxn>
                <a:cxn ang="0">
                  <a:pos x="61" y="17"/>
                </a:cxn>
                <a:cxn ang="0">
                  <a:pos x="72" y="31"/>
                </a:cxn>
                <a:cxn ang="0">
                  <a:pos x="86" y="34"/>
                </a:cxn>
                <a:cxn ang="0">
                  <a:pos x="97" y="34"/>
                </a:cxn>
                <a:cxn ang="0">
                  <a:pos x="111" y="34"/>
                </a:cxn>
                <a:cxn ang="0">
                  <a:pos x="122" y="34"/>
                </a:cxn>
                <a:cxn ang="0">
                  <a:pos x="136" y="45"/>
                </a:cxn>
                <a:cxn ang="0">
                  <a:pos x="136" y="56"/>
                </a:cxn>
                <a:cxn ang="0">
                  <a:pos x="150" y="61"/>
                </a:cxn>
                <a:cxn ang="0">
                  <a:pos x="161" y="67"/>
                </a:cxn>
                <a:cxn ang="0">
                  <a:pos x="172" y="59"/>
                </a:cxn>
                <a:cxn ang="0">
                  <a:pos x="183" y="50"/>
                </a:cxn>
                <a:cxn ang="0">
                  <a:pos x="191" y="61"/>
                </a:cxn>
                <a:cxn ang="0">
                  <a:pos x="183" y="70"/>
                </a:cxn>
                <a:cxn ang="0">
                  <a:pos x="169" y="81"/>
                </a:cxn>
                <a:cxn ang="0">
                  <a:pos x="158" y="92"/>
                </a:cxn>
                <a:cxn ang="0">
                  <a:pos x="164" y="97"/>
                </a:cxn>
                <a:cxn ang="0">
                  <a:pos x="172" y="103"/>
                </a:cxn>
                <a:cxn ang="0">
                  <a:pos x="175" y="109"/>
                </a:cxn>
                <a:cxn ang="0">
                  <a:pos x="172" y="120"/>
                </a:cxn>
                <a:cxn ang="0">
                  <a:pos x="169" y="128"/>
                </a:cxn>
                <a:cxn ang="0">
                  <a:pos x="158" y="125"/>
                </a:cxn>
                <a:cxn ang="0">
                  <a:pos x="144" y="125"/>
                </a:cxn>
                <a:cxn ang="0">
                  <a:pos x="136" y="109"/>
                </a:cxn>
              </a:cxnLst>
              <a:rect l="0" t="0" r="r" b="b"/>
              <a:pathLst>
                <a:path w="191" h="128">
                  <a:moveTo>
                    <a:pt x="136" y="109"/>
                  </a:moveTo>
                  <a:lnTo>
                    <a:pt x="116" y="97"/>
                  </a:lnTo>
                  <a:lnTo>
                    <a:pt x="94" y="84"/>
                  </a:lnTo>
                  <a:lnTo>
                    <a:pt x="86" y="78"/>
                  </a:lnTo>
                  <a:lnTo>
                    <a:pt x="69" y="72"/>
                  </a:lnTo>
                  <a:lnTo>
                    <a:pt x="58" y="56"/>
                  </a:lnTo>
                  <a:lnTo>
                    <a:pt x="44" y="45"/>
                  </a:lnTo>
                  <a:lnTo>
                    <a:pt x="33" y="56"/>
                  </a:lnTo>
                  <a:lnTo>
                    <a:pt x="27" y="59"/>
                  </a:lnTo>
                  <a:lnTo>
                    <a:pt x="30" y="67"/>
                  </a:lnTo>
                  <a:lnTo>
                    <a:pt x="14" y="64"/>
                  </a:lnTo>
                  <a:lnTo>
                    <a:pt x="11" y="50"/>
                  </a:lnTo>
                  <a:lnTo>
                    <a:pt x="5" y="39"/>
                  </a:lnTo>
                  <a:lnTo>
                    <a:pt x="2" y="25"/>
                  </a:lnTo>
                  <a:lnTo>
                    <a:pt x="0" y="11"/>
                  </a:lnTo>
                  <a:lnTo>
                    <a:pt x="14" y="6"/>
                  </a:lnTo>
                  <a:lnTo>
                    <a:pt x="30" y="0"/>
                  </a:lnTo>
                  <a:lnTo>
                    <a:pt x="44" y="8"/>
                  </a:lnTo>
                  <a:lnTo>
                    <a:pt x="61" y="17"/>
                  </a:lnTo>
                  <a:lnTo>
                    <a:pt x="72" y="31"/>
                  </a:lnTo>
                  <a:lnTo>
                    <a:pt x="86" y="34"/>
                  </a:lnTo>
                  <a:lnTo>
                    <a:pt x="97" y="34"/>
                  </a:lnTo>
                  <a:lnTo>
                    <a:pt x="111" y="34"/>
                  </a:lnTo>
                  <a:lnTo>
                    <a:pt x="122" y="34"/>
                  </a:lnTo>
                  <a:lnTo>
                    <a:pt x="136" y="45"/>
                  </a:lnTo>
                  <a:lnTo>
                    <a:pt x="136" y="56"/>
                  </a:lnTo>
                  <a:lnTo>
                    <a:pt x="150" y="61"/>
                  </a:lnTo>
                  <a:lnTo>
                    <a:pt x="161" y="67"/>
                  </a:lnTo>
                  <a:lnTo>
                    <a:pt x="172" y="59"/>
                  </a:lnTo>
                  <a:lnTo>
                    <a:pt x="183" y="50"/>
                  </a:lnTo>
                  <a:lnTo>
                    <a:pt x="191" y="61"/>
                  </a:lnTo>
                  <a:lnTo>
                    <a:pt x="183" y="70"/>
                  </a:lnTo>
                  <a:lnTo>
                    <a:pt x="169" y="81"/>
                  </a:lnTo>
                  <a:lnTo>
                    <a:pt x="158" y="92"/>
                  </a:lnTo>
                  <a:lnTo>
                    <a:pt x="164" y="97"/>
                  </a:lnTo>
                  <a:lnTo>
                    <a:pt x="172" y="103"/>
                  </a:lnTo>
                  <a:lnTo>
                    <a:pt x="175" y="109"/>
                  </a:lnTo>
                  <a:lnTo>
                    <a:pt x="172" y="120"/>
                  </a:lnTo>
                  <a:lnTo>
                    <a:pt x="169" y="128"/>
                  </a:lnTo>
                  <a:lnTo>
                    <a:pt x="158" y="125"/>
                  </a:lnTo>
                  <a:lnTo>
                    <a:pt x="144" y="125"/>
                  </a:lnTo>
                  <a:lnTo>
                    <a:pt x="136" y="10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6" name="Freeform 308"/>
            <p:cNvSpPr>
              <a:spLocks/>
            </p:cNvSpPr>
            <p:nvPr/>
          </p:nvSpPr>
          <p:spPr bwMode="auto">
            <a:xfrm>
              <a:off x="2782" y="1895"/>
              <a:ext cx="39" cy="25"/>
            </a:xfrm>
            <a:custGeom>
              <a:avLst/>
              <a:gdLst/>
              <a:ahLst/>
              <a:cxnLst>
                <a:cxn ang="0">
                  <a:pos x="8" y="22"/>
                </a:cxn>
                <a:cxn ang="0">
                  <a:pos x="0" y="6"/>
                </a:cxn>
                <a:cxn ang="0">
                  <a:pos x="2" y="6"/>
                </a:cxn>
                <a:cxn ang="0">
                  <a:pos x="5" y="3"/>
                </a:cxn>
                <a:cxn ang="0">
                  <a:pos x="11" y="3"/>
                </a:cxn>
                <a:cxn ang="0">
                  <a:pos x="11" y="0"/>
                </a:cxn>
                <a:cxn ang="0">
                  <a:pos x="13" y="3"/>
                </a:cxn>
                <a:cxn ang="0">
                  <a:pos x="16" y="3"/>
                </a:cxn>
                <a:cxn ang="0">
                  <a:pos x="16" y="0"/>
                </a:cxn>
                <a:cxn ang="0">
                  <a:pos x="22" y="0"/>
                </a:cxn>
                <a:cxn ang="0">
                  <a:pos x="25" y="3"/>
                </a:cxn>
                <a:cxn ang="0">
                  <a:pos x="27" y="6"/>
                </a:cxn>
                <a:cxn ang="0">
                  <a:pos x="30" y="14"/>
                </a:cxn>
                <a:cxn ang="0">
                  <a:pos x="8" y="22"/>
                </a:cxn>
              </a:cxnLst>
              <a:rect l="0" t="0" r="r" b="b"/>
              <a:pathLst>
                <a:path w="30" h="22">
                  <a:moveTo>
                    <a:pt x="8" y="22"/>
                  </a:moveTo>
                  <a:lnTo>
                    <a:pt x="0" y="6"/>
                  </a:lnTo>
                  <a:lnTo>
                    <a:pt x="2" y="6"/>
                  </a:lnTo>
                  <a:lnTo>
                    <a:pt x="5" y="3"/>
                  </a:lnTo>
                  <a:lnTo>
                    <a:pt x="11" y="3"/>
                  </a:lnTo>
                  <a:lnTo>
                    <a:pt x="11" y="0"/>
                  </a:lnTo>
                  <a:lnTo>
                    <a:pt x="13" y="3"/>
                  </a:lnTo>
                  <a:lnTo>
                    <a:pt x="16" y="3"/>
                  </a:lnTo>
                  <a:lnTo>
                    <a:pt x="16" y="0"/>
                  </a:lnTo>
                  <a:lnTo>
                    <a:pt x="22" y="0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30" y="14"/>
                  </a:lnTo>
                  <a:lnTo>
                    <a:pt x="8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7" name="Freeform 309"/>
            <p:cNvSpPr>
              <a:spLocks/>
            </p:cNvSpPr>
            <p:nvPr/>
          </p:nvSpPr>
          <p:spPr bwMode="auto">
            <a:xfrm>
              <a:off x="2810" y="1857"/>
              <a:ext cx="94" cy="55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0" y="9"/>
                </a:cxn>
                <a:cxn ang="0">
                  <a:pos x="5" y="17"/>
                </a:cxn>
                <a:cxn ang="0">
                  <a:pos x="0" y="25"/>
                </a:cxn>
                <a:cxn ang="0">
                  <a:pos x="3" y="31"/>
                </a:cxn>
                <a:cxn ang="0">
                  <a:pos x="5" y="34"/>
                </a:cxn>
                <a:cxn ang="0">
                  <a:pos x="8" y="42"/>
                </a:cxn>
                <a:cxn ang="0">
                  <a:pos x="22" y="42"/>
                </a:cxn>
                <a:cxn ang="0">
                  <a:pos x="41" y="42"/>
                </a:cxn>
                <a:cxn ang="0">
                  <a:pos x="47" y="39"/>
                </a:cxn>
                <a:cxn ang="0">
                  <a:pos x="50" y="36"/>
                </a:cxn>
                <a:cxn ang="0">
                  <a:pos x="50" y="34"/>
                </a:cxn>
                <a:cxn ang="0">
                  <a:pos x="69" y="34"/>
                </a:cxn>
                <a:cxn ang="0">
                  <a:pos x="64" y="28"/>
                </a:cxn>
                <a:cxn ang="0">
                  <a:pos x="67" y="22"/>
                </a:cxn>
                <a:cxn ang="0">
                  <a:pos x="69" y="11"/>
                </a:cxn>
                <a:cxn ang="0">
                  <a:pos x="72" y="6"/>
                </a:cxn>
                <a:cxn ang="0">
                  <a:pos x="50" y="3"/>
                </a:cxn>
                <a:cxn ang="0">
                  <a:pos x="30" y="9"/>
                </a:cxn>
                <a:cxn ang="0">
                  <a:pos x="16" y="6"/>
                </a:cxn>
                <a:cxn ang="0">
                  <a:pos x="3" y="3"/>
                </a:cxn>
              </a:cxnLst>
              <a:rect l="0" t="0" r="r" b="b"/>
              <a:pathLst>
                <a:path w="72" h="42">
                  <a:moveTo>
                    <a:pt x="3" y="3"/>
                  </a:moveTo>
                  <a:lnTo>
                    <a:pt x="0" y="0"/>
                  </a:lnTo>
                  <a:lnTo>
                    <a:pt x="0" y="9"/>
                  </a:lnTo>
                  <a:lnTo>
                    <a:pt x="5" y="17"/>
                  </a:lnTo>
                  <a:lnTo>
                    <a:pt x="0" y="25"/>
                  </a:lnTo>
                  <a:lnTo>
                    <a:pt x="3" y="31"/>
                  </a:lnTo>
                  <a:lnTo>
                    <a:pt x="5" y="34"/>
                  </a:lnTo>
                  <a:lnTo>
                    <a:pt x="8" y="42"/>
                  </a:lnTo>
                  <a:lnTo>
                    <a:pt x="22" y="42"/>
                  </a:lnTo>
                  <a:lnTo>
                    <a:pt x="41" y="42"/>
                  </a:lnTo>
                  <a:lnTo>
                    <a:pt x="47" y="39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69" y="34"/>
                  </a:lnTo>
                  <a:lnTo>
                    <a:pt x="64" y="28"/>
                  </a:lnTo>
                  <a:lnTo>
                    <a:pt x="67" y="22"/>
                  </a:lnTo>
                  <a:lnTo>
                    <a:pt x="69" y="11"/>
                  </a:lnTo>
                  <a:lnTo>
                    <a:pt x="72" y="6"/>
                  </a:lnTo>
                  <a:lnTo>
                    <a:pt x="50" y="3"/>
                  </a:lnTo>
                  <a:lnTo>
                    <a:pt x="30" y="9"/>
                  </a:lnTo>
                  <a:lnTo>
                    <a:pt x="16" y="6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8" name="Freeform 310"/>
            <p:cNvSpPr>
              <a:spLocks/>
            </p:cNvSpPr>
            <p:nvPr/>
          </p:nvSpPr>
          <p:spPr bwMode="auto">
            <a:xfrm>
              <a:off x="2762" y="1890"/>
              <a:ext cx="29" cy="55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2" y="28"/>
                </a:cxn>
                <a:cxn ang="0">
                  <a:pos x="11" y="42"/>
                </a:cxn>
                <a:cxn ang="0">
                  <a:pos x="16" y="39"/>
                </a:cxn>
                <a:cxn ang="0">
                  <a:pos x="22" y="25"/>
                </a:cxn>
                <a:cxn ang="0">
                  <a:pos x="14" y="9"/>
                </a:cxn>
                <a:cxn ang="0">
                  <a:pos x="11" y="3"/>
                </a:cxn>
                <a:cxn ang="0">
                  <a:pos x="2" y="0"/>
                </a:cxn>
                <a:cxn ang="0">
                  <a:pos x="0" y="9"/>
                </a:cxn>
              </a:cxnLst>
              <a:rect l="0" t="0" r="r" b="b"/>
              <a:pathLst>
                <a:path w="22" h="42">
                  <a:moveTo>
                    <a:pt x="0" y="9"/>
                  </a:moveTo>
                  <a:lnTo>
                    <a:pt x="2" y="28"/>
                  </a:lnTo>
                  <a:lnTo>
                    <a:pt x="11" y="42"/>
                  </a:lnTo>
                  <a:lnTo>
                    <a:pt x="16" y="39"/>
                  </a:lnTo>
                  <a:lnTo>
                    <a:pt x="22" y="25"/>
                  </a:lnTo>
                  <a:lnTo>
                    <a:pt x="14" y="9"/>
                  </a:lnTo>
                  <a:lnTo>
                    <a:pt x="11" y="3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39" name="Freeform 311"/>
            <p:cNvSpPr>
              <a:spLocks/>
            </p:cNvSpPr>
            <p:nvPr/>
          </p:nvSpPr>
          <p:spPr bwMode="auto">
            <a:xfrm>
              <a:off x="3134" y="1909"/>
              <a:ext cx="75" cy="50"/>
            </a:xfrm>
            <a:custGeom>
              <a:avLst/>
              <a:gdLst/>
              <a:ahLst/>
              <a:cxnLst>
                <a:cxn ang="0">
                  <a:pos x="8" y="6"/>
                </a:cxn>
                <a:cxn ang="0">
                  <a:pos x="0" y="0"/>
                </a:cxn>
                <a:cxn ang="0">
                  <a:pos x="17" y="0"/>
                </a:cxn>
                <a:cxn ang="0">
                  <a:pos x="36" y="0"/>
                </a:cxn>
                <a:cxn ang="0">
                  <a:pos x="47" y="3"/>
                </a:cxn>
                <a:cxn ang="0">
                  <a:pos x="47" y="17"/>
                </a:cxn>
                <a:cxn ang="0">
                  <a:pos x="50" y="17"/>
                </a:cxn>
                <a:cxn ang="0">
                  <a:pos x="47" y="22"/>
                </a:cxn>
                <a:cxn ang="0">
                  <a:pos x="56" y="36"/>
                </a:cxn>
                <a:cxn ang="0">
                  <a:pos x="50" y="39"/>
                </a:cxn>
                <a:cxn ang="0">
                  <a:pos x="47" y="36"/>
                </a:cxn>
                <a:cxn ang="0">
                  <a:pos x="45" y="33"/>
                </a:cxn>
                <a:cxn ang="0">
                  <a:pos x="42" y="31"/>
                </a:cxn>
                <a:cxn ang="0">
                  <a:pos x="39" y="31"/>
                </a:cxn>
                <a:cxn ang="0">
                  <a:pos x="36" y="31"/>
                </a:cxn>
                <a:cxn ang="0">
                  <a:pos x="34" y="28"/>
                </a:cxn>
                <a:cxn ang="0">
                  <a:pos x="28" y="28"/>
                </a:cxn>
                <a:cxn ang="0">
                  <a:pos x="17" y="22"/>
                </a:cxn>
                <a:cxn ang="0">
                  <a:pos x="11" y="14"/>
                </a:cxn>
                <a:cxn ang="0">
                  <a:pos x="8" y="6"/>
                </a:cxn>
              </a:cxnLst>
              <a:rect l="0" t="0" r="r" b="b"/>
              <a:pathLst>
                <a:path w="56" h="39">
                  <a:moveTo>
                    <a:pt x="8" y="6"/>
                  </a:moveTo>
                  <a:lnTo>
                    <a:pt x="0" y="0"/>
                  </a:lnTo>
                  <a:lnTo>
                    <a:pt x="17" y="0"/>
                  </a:lnTo>
                  <a:lnTo>
                    <a:pt x="36" y="0"/>
                  </a:lnTo>
                  <a:lnTo>
                    <a:pt x="47" y="3"/>
                  </a:lnTo>
                  <a:lnTo>
                    <a:pt x="47" y="17"/>
                  </a:lnTo>
                  <a:lnTo>
                    <a:pt x="50" y="17"/>
                  </a:lnTo>
                  <a:lnTo>
                    <a:pt x="47" y="22"/>
                  </a:lnTo>
                  <a:lnTo>
                    <a:pt x="56" y="36"/>
                  </a:lnTo>
                  <a:lnTo>
                    <a:pt x="50" y="39"/>
                  </a:lnTo>
                  <a:lnTo>
                    <a:pt x="47" y="36"/>
                  </a:lnTo>
                  <a:lnTo>
                    <a:pt x="45" y="33"/>
                  </a:lnTo>
                  <a:lnTo>
                    <a:pt x="42" y="31"/>
                  </a:lnTo>
                  <a:lnTo>
                    <a:pt x="39" y="31"/>
                  </a:lnTo>
                  <a:lnTo>
                    <a:pt x="36" y="31"/>
                  </a:lnTo>
                  <a:lnTo>
                    <a:pt x="34" y="28"/>
                  </a:lnTo>
                  <a:lnTo>
                    <a:pt x="28" y="28"/>
                  </a:lnTo>
                  <a:lnTo>
                    <a:pt x="17" y="22"/>
                  </a:lnTo>
                  <a:lnTo>
                    <a:pt x="11" y="14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0" name="Freeform 312"/>
            <p:cNvSpPr>
              <a:spLocks/>
            </p:cNvSpPr>
            <p:nvPr/>
          </p:nvSpPr>
          <p:spPr bwMode="auto">
            <a:xfrm>
              <a:off x="3197" y="1902"/>
              <a:ext cx="62" cy="66"/>
            </a:xfrm>
            <a:custGeom>
              <a:avLst/>
              <a:gdLst/>
              <a:ahLst/>
              <a:cxnLst>
                <a:cxn ang="0">
                  <a:pos x="9" y="41"/>
                </a:cxn>
                <a:cxn ang="0">
                  <a:pos x="0" y="27"/>
                </a:cxn>
                <a:cxn ang="0">
                  <a:pos x="3" y="22"/>
                </a:cxn>
                <a:cxn ang="0">
                  <a:pos x="0" y="22"/>
                </a:cxn>
                <a:cxn ang="0">
                  <a:pos x="0" y="8"/>
                </a:cxn>
                <a:cxn ang="0">
                  <a:pos x="3" y="0"/>
                </a:cxn>
                <a:cxn ang="0">
                  <a:pos x="23" y="2"/>
                </a:cxn>
                <a:cxn ang="0">
                  <a:pos x="31" y="13"/>
                </a:cxn>
                <a:cxn ang="0">
                  <a:pos x="48" y="22"/>
                </a:cxn>
                <a:cxn ang="0">
                  <a:pos x="39" y="25"/>
                </a:cxn>
                <a:cxn ang="0">
                  <a:pos x="37" y="41"/>
                </a:cxn>
                <a:cxn ang="0">
                  <a:pos x="34" y="52"/>
                </a:cxn>
                <a:cxn ang="0">
                  <a:pos x="23" y="44"/>
                </a:cxn>
                <a:cxn ang="0">
                  <a:pos x="25" y="41"/>
                </a:cxn>
                <a:cxn ang="0">
                  <a:pos x="20" y="33"/>
                </a:cxn>
                <a:cxn ang="0">
                  <a:pos x="9" y="41"/>
                </a:cxn>
              </a:cxnLst>
              <a:rect l="0" t="0" r="r" b="b"/>
              <a:pathLst>
                <a:path w="48" h="52">
                  <a:moveTo>
                    <a:pt x="9" y="41"/>
                  </a:moveTo>
                  <a:lnTo>
                    <a:pt x="0" y="27"/>
                  </a:lnTo>
                  <a:lnTo>
                    <a:pt x="3" y="22"/>
                  </a:lnTo>
                  <a:lnTo>
                    <a:pt x="0" y="22"/>
                  </a:lnTo>
                  <a:lnTo>
                    <a:pt x="0" y="8"/>
                  </a:lnTo>
                  <a:lnTo>
                    <a:pt x="3" y="0"/>
                  </a:lnTo>
                  <a:lnTo>
                    <a:pt x="23" y="2"/>
                  </a:lnTo>
                  <a:lnTo>
                    <a:pt x="31" y="13"/>
                  </a:lnTo>
                  <a:lnTo>
                    <a:pt x="48" y="22"/>
                  </a:lnTo>
                  <a:lnTo>
                    <a:pt x="39" y="25"/>
                  </a:lnTo>
                  <a:lnTo>
                    <a:pt x="37" y="41"/>
                  </a:lnTo>
                  <a:lnTo>
                    <a:pt x="34" y="52"/>
                  </a:lnTo>
                  <a:lnTo>
                    <a:pt x="23" y="44"/>
                  </a:lnTo>
                  <a:lnTo>
                    <a:pt x="25" y="41"/>
                  </a:lnTo>
                  <a:lnTo>
                    <a:pt x="20" y="33"/>
                  </a:lnTo>
                  <a:lnTo>
                    <a:pt x="9" y="4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1" name="Freeform 313"/>
            <p:cNvSpPr>
              <a:spLocks/>
            </p:cNvSpPr>
            <p:nvPr/>
          </p:nvSpPr>
          <p:spPr bwMode="auto">
            <a:xfrm>
              <a:off x="3171" y="1945"/>
              <a:ext cx="29" cy="16"/>
            </a:xfrm>
            <a:custGeom>
              <a:avLst/>
              <a:gdLst/>
              <a:ahLst/>
              <a:cxnLst>
                <a:cxn ang="0">
                  <a:pos x="22" y="11"/>
                </a:cxn>
                <a:cxn ang="0">
                  <a:pos x="19" y="11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6" y="0"/>
                </a:cxn>
                <a:cxn ang="0">
                  <a:pos x="8" y="3"/>
                </a:cxn>
                <a:cxn ang="0">
                  <a:pos x="11" y="3"/>
                </a:cxn>
                <a:cxn ang="0">
                  <a:pos x="14" y="3"/>
                </a:cxn>
                <a:cxn ang="0">
                  <a:pos x="17" y="5"/>
                </a:cxn>
                <a:cxn ang="0">
                  <a:pos x="19" y="8"/>
                </a:cxn>
                <a:cxn ang="0">
                  <a:pos x="22" y="11"/>
                </a:cxn>
              </a:cxnLst>
              <a:rect l="0" t="0" r="r" b="b"/>
              <a:pathLst>
                <a:path w="22" h="11">
                  <a:moveTo>
                    <a:pt x="22" y="11"/>
                  </a:moveTo>
                  <a:lnTo>
                    <a:pt x="19" y="11"/>
                  </a:lnTo>
                  <a:lnTo>
                    <a:pt x="3" y="3"/>
                  </a:lnTo>
                  <a:lnTo>
                    <a:pt x="0" y="0"/>
                  </a:lnTo>
                  <a:lnTo>
                    <a:pt x="6" y="0"/>
                  </a:lnTo>
                  <a:lnTo>
                    <a:pt x="8" y="3"/>
                  </a:lnTo>
                  <a:lnTo>
                    <a:pt x="11" y="3"/>
                  </a:lnTo>
                  <a:lnTo>
                    <a:pt x="14" y="3"/>
                  </a:lnTo>
                  <a:lnTo>
                    <a:pt x="17" y="5"/>
                  </a:lnTo>
                  <a:lnTo>
                    <a:pt x="19" y="8"/>
                  </a:lnTo>
                  <a:lnTo>
                    <a:pt x="22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2" name="Freeform 314"/>
            <p:cNvSpPr>
              <a:spLocks/>
            </p:cNvSpPr>
            <p:nvPr/>
          </p:nvSpPr>
          <p:spPr bwMode="auto">
            <a:xfrm>
              <a:off x="2777" y="1904"/>
              <a:ext cx="103" cy="107"/>
            </a:xfrm>
            <a:custGeom>
              <a:avLst/>
              <a:gdLst/>
              <a:ahLst/>
              <a:cxnLst>
                <a:cxn ang="0">
                  <a:pos x="16" y="42"/>
                </a:cxn>
                <a:cxn ang="0">
                  <a:pos x="5" y="36"/>
                </a:cxn>
                <a:cxn ang="0">
                  <a:pos x="0" y="31"/>
                </a:cxn>
                <a:cxn ang="0">
                  <a:pos x="5" y="28"/>
                </a:cxn>
                <a:cxn ang="0">
                  <a:pos x="11" y="14"/>
                </a:cxn>
                <a:cxn ang="0">
                  <a:pos x="33" y="6"/>
                </a:cxn>
                <a:cxn ang="0">
                  <a:pos x="47" y="6"/>
                </a:cxn>
                <a:cxn ang="0">
                  <a:pos x="66" y="6"/>
                </a:cxn>
                <a:cxn ang="0">
                  <a:pos x="72" y="3"/>
                </a:cxn>
                <a:cxn ang="0">
                  <a:pos x="75" y="0"/>
                </a:cxn>
                <a:cxn ang="0">
                  <a:pos x="78" y="6"/>
                </a:cxn>
                <a:cxn ang="0">
                  <a:pos x="72" y="14"/>
                </a:cxn>
                <a:cxn ang="0">
                  <a:pos x="58" y="11"/>
                </a:cxn>
                <a:cxn ang="0">
                  <a:pos x="44" y="17"/>
                </a:cxn>
                <a:cxn ang="0">
                  <a:pos x="50" y="23"/>
                </a:cxn>
                <a:cxn ang="0">
                  <a:pos x="44" y="23"/>
                </a:cxn>
                <a:cxn ang="0">
                  <a:pos x="47" y="25"/>
                </a:cxn>
                <a:cxn ang="0">
                  <a:pos x="41" y="25"/>
                </a:cxn>
                <a:cxn ang="0">
                  <a:pos x="44" y="28"/>
                </a:cxn>
                <a:cxn ang="0">
                  <a:pos x="36" y="17"/>
                </a:cxn>
                <a:cxn ang="0">
                  <a:pos x="30" y="20"/>
                </a:cxn>
                <a:cxn ang="0">
                  <a:pos x="36" y="34"/>
                </a:cxn>
                <a:cxn ang="0">
                  <a:pos x="39" y="39"/>
                </a:cxn>
                <a:cxn ang="0">
                  <a:pos x="36" y="36"/>
                </a:cxn>
                <a:cxn ang="0">
                  <a:pos x="36" y="42"/>
                </a:cxn>
                <a:cxn ang="0">
                  <a:pos x="33" y="42"/>
                </a:cxn>
                <a:cxn ang="0">
                  <a:pos x="50" y="53"/>
                </a:cxn>
                <a:cxn ang="0">
                  <a:pos x="50" y="59"/>
                </a:cxn>
                <a:cxn ang="0">
                  <a:pos x="44" y="56"/>
                </a:cxn>
                <a:cxn ang="0">
                  <a:pos x="41" y="59"/>
                </a:cxn>
                <a:cxn ang="0">
                  <a:pos x="44" y="64"/>
                </a:cxn>
                <a:cxn ang="0">
                  <a:pos x="36" y="64"/>
                </a:cxn>
                <a:cxn ang="0">
                  <a:pos x="41" y="78"/>
                </a:cxn>
                <a:cxn ang="0">
                  <a:pos x="36" y="75"/>
                </a:cxn>
                <a:cxn ang="0">
                  <a:pos x="33" y="78"/>
                </a:cxn>
                <a:cxn ang="0">
                  <a:pos x="28" y="70"/>
                </a:cxn>
                <a:cxn ang="0">
                  <a:pos x="25" y="73"/>
                </a:cxn>
                <a:cxn ang="0">
                  <a:pos x="19" y="61"/>
                </a:cxn>
                <a:cxn ang="0">
                  <a:pos x="16" y="56"/>
                </a:cxn>
                <a:cxn ang="0">
                  <a:pos x="28" y="53"/>
                </a:cxn>
                <a:cxn ang="0">
                  <a:pos x="39" y="56"/>
                </a:cxn>
                <a:cxn ang="0">
                  <a:pos x="39" y="53"/>
                </a:cxn>
                <a:cxn ang="0">
                  <a:pos x="33" y="50"/>
                </a:cxn>
                <a:cxn ang="0">
                  <a:pos x="19" y="48"/>
                </a:cxn>
                <a:cxn ang="0">
                  <a:pos x="16" y="50"/>
                </a:cxn>
                <a:cxn ang="0">
                  <a:pos x="11" y="42"/>
                </a:cxn>
                <a:cxn ang="0">
                  <a:pos x="16" y="42"/>
                </a:cxn>
              </a:cxnLst>
              <a:rect l="0" t="0" r="r" b="b"/>
              <a:pathLst>
                <a:path w="78" h="78">
                  <a:moveTo>
                    <a:pt x="16" y="42"/>
                  </a:moveTo>
                  <a:lnTo>
                    <a:pt x="5" y="36"/>
                  </a:lnTo>
                  <a:lnTo>
                    <a:pt x="0" y="31"/>
                  </a:lnTo>
                  <a:lnTo>
                    <a:pt x="5" y="28"/>
                  </a:lnTo>
                  <a:lnTo>
                    <a:pt x="11" y="14"/>
                  </a:lnTo>
                  <a:lnTo>
                    <a:pt x="33" y="6"/>
                  </a:lnTo>
                  <a:lnTo>
                    <a:pt x="47" y="6"/>
                  </a:lnTo>
                  <a:lnTo>
                    <a:pt x="66" y="6"/>
                  </a:lnTo>
                  <a:lnTo>
                    <a:pt x="72" y="3"/>
                  </a:lnTo>
                  <a:lnTo>
                    <a:pt x="75" y="0"/>
                  </a:lnTo>
                  <a:lnTo>
                    <a:pt x="78" y="6"/>
                  </a:lnTo>
                  <a:lnTo>
                    <a:pt x="72" y="14"/>
                  </a:lnTo>
                  <a:lnTo>
                    <a:pt x="58" y="11"/>
                  </a:lnTo>
                  <a:lnTo>
                    <a:pt x="44" y="17"/>
                  </a:lnTo>
                  <a:lnTo>
                    <a:pt x="50" y="23"/>
                  </a:lnTo>
                  <a:lnTo>
                    <a:pt x="44" y="23"/>
                  </a:lnTo>
                  <a:lnTo>
                    <a:pt x="47" y="25"/>
                  </a:lnTo>
                  <a:lnTo>
                    <a:pt x="41" y="25"/>
                  </a:lnTo>
                  <a:lnTo>
                    <a:pt x="44" y="28"/>
                  </a:lnTo>
                  <a:lnTo>
                    <a:pt x="36" y="17"/>
                  </a:lnTo>
                  <a:lnTo>
                    <a:pt x="30" y="20"/>
                  </a:lnTo>
                  <a:lnTo>
                    <a:pt x="36" y="34"/>
                  </a:lnTo>
                  <a:lnTo>
                    <a:pt x="39" y="39"/>
                  </a:lnTo>
                  <a:lnTo>
                    <a:pt x="36" y="36"/>
                  </a:lnTo>
                  <a:lnTo>
                    <a:pt x="36" y="42"/>
                  </a:lnTo>
                  <a:lnTo>
                    <a:pt x="33" y="42"/>
                  </a:lnTo>
                  <a:lnTo>
                    <a:pt x="50" y="53"/>
                  </a:lnTo>
                  <a:lnTo>
                    <a:pt x="50" y="59"/>
                  </a:lnTo>
                  <a:lnTo>
                    <a:pt x="44" y="56"/>
                  </a:lnTo>
                  <a:lnTo>
                    <a:pt x="41" y="59"/>
                  </a:lnTo>
                  <a:lnTo>
                    <a:pt x="44" y="64"/>
                  </a:lnTo>
                  <a:lnTo>
                    <a:pt x="36" y="64"/>
                  </a:lnTo>
                  <a:lnTo>
                    <a:pt x="41" y="78"/>
                  </a:lnTo>
                  <a:lnTo>
                    <a:pt x="36" y="75"/>
                  </a:lnTo>
                  <a:lnTo>
                    <a:pt x="33" y="78"/>
                  </a:lnTo>
                  <a:lnTo>
                    <a:pt x="28" y="70"/>
                  </a:lnTo>
                  <a:lnTo>
                    <a:pt x="25" y="73"/>
                  </a:lnTo>
                  <a:lnTo>
                    <a:pt x="19" y="61"/>
                  </a:lnTo>
                  <a:lnTo>
                    <a:pt x="16" y="56"/>
                  </a:lnTo>
                  <a:lnTo>
                    <a:pt x="28" y="53"/>
                  </a:lnTo>
                  <a:lnTo>
                    <a:pt x="39" y="56"/>
                  </a:lnTo>
                  <a:lnTo>
                    <a:pt x="39" y="53"/>
                  </a:lnTo>
                  <a:lnTo>
                    <a:pt x="33" y="50"/>
                  </a:lnTo>
                  <a:lnTo>
                    <a:pt x="19" y="48"/>
                  </a:lnTo>
                  <a:lnTo>
                    <a:pt x="16" y="50"/>
                  </a:lnTo>
                  <a:lnTo>
                    <a:pt x="11" y="42"/>
                  </a:lnTo>
                  <a:lnTo>
                    <a:pt x="16" y="4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3" name="Freeform 315"/>
            <p:cNvSpPr>
              <a:spLocks/>
            </p:cNvSpPr>
            <p:nvPr/>
          </p:nvSpPr>
          <p:spPr bwMode="auto">
            <a:xfrm>
              <a:off x="2843" y="2025"/>
              <a:ext cx="43" cy="9"/>
            </a:xfrm>
            <a:custGeom>
              <a:avLst/>
              <a:gdLst/>
              <a:ahLst/>
              <a:cxnLst>
                <a:cxn ang="0">
                  <a:pos x="25" y="6"/>
                </a:cxn>
                <a:cxn ang="0">
                  <a:pos x="5" y="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11" y="6"/>
                </a:cxn>
                <a:cxn ang="0">
                  <a:pos x="25" y="8"/>
                </a:cxn>
                <a:cxn ang="0">
                  <a:pos x="33" y="6"/>
                </a:cxn>
                <a:cxn ang="0">
                  <a:pos x="25" y="6"/>
                </a:cxn>
              </a:cxnLst>
              <a:rect l="0" t="0" r="r" b="b"/>
              <a:pathLst>
                <a:path w="33" h="8">
                  <a:moveTo>
                    <a:pt x="25" y="6"/>
                  </a:moveTo>
                  <a:lnTo>
                    <a:pt x="5" y="0"/>
                  </a:lnTo>
                  <a:lnTo>
                    <a:pt x="0" y="0"/>
                  </a:lnTo>
                  <a:lnTo>
                    <a:pt x="0" y="6"/>
                  </a:lnTo>
                  <a:lnTo>
                    <a:pt x="11" y="6"/>
                  </a:lnTo>
                  <a:lnTo>
                    <a:pt x="25" y="8"/>
                  </a:lnTo>
                  <a:lnTo>
                    <a:pt x="33" y="6"/>
                  </a:lnTo>
                  <a:lnTo>
                    <a:pt x="25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4" name="Freeform 316"/>
            <p:cNvSpPr>
              <a:spLocks/>
            </p:cNvSpPr>
            <p:nvPr/>
          </p:nvSpPr>
          <p:spPr bwMode="auto">
            <a:xfrm>
              <a:off x="2828" y="1959"/>
              <a:ext cx="26" cy="18"/>
            </a:xfrm>
            <a:custGeom>
              <a:avLst/>
              <a:gdLst/>
              <a:ahLst/>
              <a:cxnLst>
                <a:cxn ang="0">
                  <a:pos x="19" y="11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19" y="14"/>
                </a:cxn>
                <a:cxn ang="0">
                  <a:pos x="19" y="11"/>
                </a:cxn>
              </a:cxnLst>
              <a:rect l="0" t="0" r="r" b="b"/>
              <a:pathLst>
                <a:path w="19" h="14">
                  <a:moveTo>
                    <a:pt x="19" y="11"/>
                  </a:moveTo>
                  <a:lnTo>
                    <a:pt x="8" y="3"/>
                  </a:lnTo>
                  <a:lnTo>
                    <a:pt x="0" y="0"/>
                  </a:lnTo>
                  <a:lnTo>
                    <a:pt x="8" y="6"/>
                  </a:lnTo>
                  <a:lnTo>
                    <a:pt x="19" y="14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5" name="Freeform 317"/>
            <p:cNvSpPr>
              <a:spLocks/>
            </p:cNvSpPr>
            <p:nvPr/>
          </p:nvSpPr>
          <p:spPr bwMode="auto">
            <a:xfrm>
              <a:off x="2872" y="1953"/>
              <a:ext cx="11" cy="0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8" y="3"/>
                </a:cxn>
              </a:cxnLst>
              <a:rect l="0" t="0" r="r" b="b"/>
              <a:pathLst>
                <a:path w="8" h="3">
                  <a:moveTo>
                    <a:pt x="8" y="3"/>
                  </a:moveTo>
                  <a:lnTo>
                    <a:pt x="3" y="3"/>
                  </a:lnTo>
                  <a:lnTo>
                    <a:pt x="0" y="0"/>
                  </a:lnTo>
                  <a:lnTo>
                    <a:pt x="8" y="0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6" name="Freeform 318"/>
            <p:cNvSpPr>
              <a:spLocks/>
            </p:cNvSpPr>
            <p:nvPr/>
          </p:nvSpPr>
          <p:spPr bwMode="auto">
            <a:xfrm>
              <a:off x="2788" y="1970"/>
              <a:ext cx="3" cy="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3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7" name="Freeform 319"/>
            <p:cNvSpPr>
              <a:spLocks/>
            </p:cNvSpPr>
            <p:nvPr/>
          </p:nvSpPr>
          <p:spPr bwMode="auto">
            <a:xfrm>
              <a:off x="2875" y="1968"/>
              <a:ext cx="5" cy="0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" y="0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8" name="Freeform 320"/>
            <p:cNvSpPr>
              <a:spLocks/>
            </p:cNvSpPr>
            <p:nvPr/>
          </p:nvSpPr>
          <p:spPr bwMode="auto">
            <a:xfrm>
              <a:off x="2566" y="1805"/>
              <a:ext cx="185" cy="173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61" y="0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9" y="3"/>
                </a:cxn>
                <a:cxn ang="0">
                  <a:pos x="36" y="9"/>
                </a:cxn>
                <a:cxn ang="0">
                  <a:pos x="27" y="9"/>
                </a:cxn>
                <a:cxn ang="0">
                  <a:pos x="22" y="14"/>
                </a:cxn>
                <a:cxn ang="0">
                  <a:pos x="16" y="9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8" y="39"/>
                </a:cxn>
                <a:cxn ang="0">
                  <a:pos x="8" y="45"/>
                </a:cxn>
                <a:cxn ang="0">
                  <a:pos x="19" y="39"/>
                </a:cxn>
                <a:cxn ang="0">
                  <a:pos x="36" y="42"/>
                </a:cxn>
                <a:cxn ang="0">
                  <a:pos x="44" y="56"/>
                </a:cxn>
                <a:cxn ang="0">
                  <a:pos x="55" y="67"/>
                </a:cxn>
                <a:cxn ang="0">
                  <a:pos x="66" y="75"/>
                </a:cxn>
                <a:cxn ang="0">
                  <a:pos x="69" y="78"/>
                </a:cxn>
                <a:cxn ang="0">
                  <a:pos x="77" y="81"/>
                </a:cxn>
                <a:cxn ang="0">
                  <a:pos x="94" y="92"/>
                </a:cxn>
                <a:cxn ang="0">
                  <a:pos x="100" y="95"/>
                </a:cxn>
                <a:cxn ang="0">
                  <a:pos x="105" y="100"/>
                </a:cxn>
                <a:cxn ang="0">
                  <a:pos x="114" y="117"/>
                </a:cxn>
                <a:cxn ang="0">
                  <a:pos x="111" y="128"/>
                </a:cxn>
                <a:cxn ang="0">
                  <a:pos x="116" y="131"/>
                </a:cxn>
                <a:cxn ang="0">
                  <a:pos x="122" y="123"/>
                </a:cxn>
                <a:cxn ang="0">
                  <a:pos x="125" y="117"/>
                </a:cxn>
                <a:cxn ang="0">
                  <a:pos x="127" y="114"/>
                </a:cxn>
                <a:cxn ang="0">
                  <a:pos x="122" y="106"/>
                </a:cxn>
                <a:cxn ang="0">
                  <a:pos x="122" y="95"/>
                </a:cxn>
                <a:cxn ang="0">
                  <a:pos x="130" y="98"/>
                </a:cxn>
                <a:cxn ang="0">
                  <a:pos x="139" y="103"/>
                </a:cxn>
                <a:cxn ang="0">
                  <a:pos x="141" y="98"/>
                </a:cxn>
                <a:cxn ang="0">
                  <a:pos x="127" y="89"/>
                </a:cxn>
                <a:cxn ang="0">
                  <a:pos x="111" y="81"/>
                </a:cxn>
                <a:cxn ang="0">
                  <a:pos x="114" y="75"/>
                </a:cxn>
                <a:cxn ang="0">
                  <a:pos x="108" y="73"/>
                </a:cxn>
                <a:cxn ang="0">
                  <a:pos x="94" y="70"/>
                </a:cxn>
                <a:cxn ang="0">
                  <a:pos x="86" y="59"/>
                </a:cxn>
                <a:cxn ang="0">
                  <a:pos x="80" y="50"/>
                </a:cxn>
                <a:cxn ang="0">
                  <a:pos x="69" y="42"/>
                </a:cxn>
                <a:cxn ang="0">
                  <a:pos x="64" y="31"/>
                </a:cxn>
                <a:cxn ang="0">
                  <a:pos x="64" y="22"/>
                </a:cxn>
                <a:cxn ang="0">
                  <a:pos x="72" y="17"/>
                </a:cxn>
                <a:cxn ang="0">
                  <a:pos x="80" y="20"/>
                </a:cxn>
                <a:cxn ang="0">
                  <a:pos x="77" y="11"/>
                </a:cxn>
                <a:cxn ang="0">
                  <a:pos x="80" y="6"/>
                </a:cxn>
                <a:cxn ang="0">
                  <a:pos x="66" y="42"/>
                </a:cxn>
                <a:cxn ang="0">
                  <a:pos x="66" y="45"/>
                </a:cxn>
                <a:cxn ang="0">
                  <a:pos x="66" y="42"/>
                </a:cxn>
                <a:cxn ang="0">
                  <a:pos x="80" y="6"/>
                </a:cxn>
                <a:cxn ang="0">
                  <a:pos x="69" y="75"/>
                </a:cxn>
                <a:cxn ang="0">
                  <a:pos x="80" y="6"/>
                </a:cxn>
              </a:cxnLst>
              <a:rect l="0" t="0" r="r" b="b"/>
              <a:pathLst>
                <a:path w="141" h="131">
                  <a:moveTo>
                    <a:pt x="80" y="6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9" y="3"/>
                  </a:lnTo>
                  <a:lnTo>
                    <a:pt x="36" y="9"/>
                  </a:lnTo>
                  <a:lnTo>
                    <a:pt x="27" y="9"/>
                  </a:lnTo>
                  <a:lnTo>
                    <a:pt x="22" y="14"/>
                  </a:lnTo>
                  <a:lnTo>
                    <a:pt x="16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8" y="39"/>
                  </a:lnTo>
                  <a:lnTo>
                    <a:pt x="8" y="45"/>
                  </a:lnTo>
                  <a:lnTo>
                    <a:pt x="19" y="39"/>
                  </a:lnTo>
                  <a:lnTo>
                    <a:pt x="36" y="42"/>
                  </a:lnTo>
                  <a:lnTo>
                    <a:pt x="44" y="56"/>
                  </a:lnTo>
                  <a:lnTo>
                    <a:pt x="55" y="67"/>
                  </a:lnTo>
                  <a:lnTo>
                    <a:pt x="66" y="75"/>
                  </a:lnTo>
                  <a:lnTo>
                    <a:pt x="69" y="78"/>
                  </a:lnTo>
                  <a:lnTo>
                    <a:pt x="77" y="81"/>
                  </a:lnTo>
                  <a:lnTo>
                    <a:pt x="94" y="92"/>
                  </a:lnTo>
                  <a:lnTo>
                    <a:pt x="100" y="95"/>
                  </a:lnTo>
                  <a:lnTo>
                    <a:pt x="105" y="100"/>
                  </a:lnTo>
                  <a:lnTo>
                    <a:pt x="114" y="117"/>
                  </a:lnTo>
                  <a:lnTo>
                    <a:pt x="111" y="128"/>
                  </a:lnTo>
                  <a:lnTo>
                    <a:pt x="116" y="131"/>
                  </a:lnTo>
                  <a:lnTo>
                    <a:pt x="122" y="123"/>
                  </a:lnTo>
                  <a:lnTo>
                    <a:pt x="125" y="117"/>
                  </a:lnTo>
                  <a:lnTo>
                    <a:pt x="127" y="114"/>
                  </a:lnTo>
                  <a:lnTo>
                    <a:pt x="122" y="106"/>
                  </a:lnTo>
                  <a:lnTo>
                    <a:pt x="122" y="95"/>
                  </a:lnTo>
                  <a:lnTo>
                    <a:pt x="130" y="98"/>
                  </a:lnTo>
                  <a:lnTo>
                    <a:pt x="139" y="103"/>
                  </a:lnTo>
                  <a:lnTo>
                    <a:pt x="141" y="98"/>
                  </a:lnTo>
                  <a:lnTo>
                    <a:pt x="127" y="89"/>
                  </a:lnTo>
                  <a:lnTo>
                    <a:pt x="111" y="81"/>
                  </a:lnTo>
                  <a:lnTo>
                    <a:pt x="114" y="75"/>
                  </a:lnTo>
                  <a:lnTo>
                    <a:pt x="108" y="73"/>
                  </a:lnTo>
                  <a:lnTo>
                    <a:pt x="94" y="70"/>
                  </a:lnTo>
                  <a:lnTo>
                    <a:pt x="86" y="59"/>
                  </a:lnTo>
                  <a:lnTo>
                    <a:pt x="80" y="50"/>
                  </a:lnTo>
                  <a:lnTo>
                    <a:pt x="69" y="42"/>
                  </a:lnTo>
                  <a:lnTo>
                    <a:pt x="64" y="31"/>
                  </a:lnTo>
                  <a:lnTo>
                    <a:pt x="64" y="22"/>
                  </a:lnTo>
                  <a:lnTo>
                    <a:pt x="72" y="17"/>
                  </a:lnTo>
                  <a:lnTo>
                    <a:pt x="80" y="20"/>
                  </a:lnTo>
                  <a:lnTo>
                    <a:pt x="77" y="11"/>
                  </a:lnTo>
                  <a:lnTo>
                    <a:pt x="80" y="6"/>
                  </a:lnTo>
                  <a:lnTo>
                    <a:pt x="66" y="42"/>
                  </a:lnTo>
                  <a:lnTo>
                    <a:pt x="66" y="45"/>
                  </a:lnTo>
                  <a:lnTo>
                    <a:pt x="66" y="42"/>
                  </a:lnTo>
                  <a:lnTo>
                    <a:pt x="80" y="6"/>
                  </a:lnTo>
                  <a:lnTo>
                    <a:pt x="69" y="75"/>
                  </a:lnTo>
                  <a:lnTo>
                    <a:pt x="80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49" name="Freeform 321"/>
            <p:cNvSpPr>
              <a:spLocks/>
            </p:cNvSpPr>
            <p:nvPr/>
          </p:nvSpPr>
          <p:spPr bwMode="auto">
            <a:xfrm>
              <a:off x="2566" y="1805"/>
              <a:ext cx="185" cy="173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61" y="0"/>
                </a:cxn>
                <a:cxn ang="0">
                  <a:pos x="47" y="0"/>
                </a:cxn>
                <a:cxn ang="0">
                  <a:pos x="41" y="0"/>
                </a:cxn>
                <a:cxn ang="0">
                  <a:pos x="39" y="3"/>
                </a:cxn>
                <a:cxn ang="0">
                  <a:pos x="36" y="9"/>
                </a:cxn>
                <a:cxn ang="0">
                  <a:pos x="27" y="9"/>
                </a:cxn>
                <a:cxn ang="0">
                  <a:pos x="22" y="14"/>
                </a:cxn>
                <a:cxn ang="0">
                  <a:pos x="16" y="9"/>
                </a:cxn>
                <a:cxn ang="0">
                  <a:pos x="8" y="14"/>
                </a:cxn>
                <a:cxn ang="0">
                  <a:pos x="2" y="14"/>
                </a:cxn>
                <a:cxn ang="0">
                  <a:pos x="2" y="20"/>
                </a:cxn>
                <a:cxn ang="0">
                  <a:pos x="0" y="25"/>
                </a:cxn>
                <a:cxn ang="0">
                  <a:pos x="0" y="31"/>
                </a:cxn>
                <a:cxn ang="0">
                  <a:pos x="0" y="36"/>
                </a:cxn>
                <a:cxn ang="0">
                  <a:pos x="8" y="39"/>
                </a:cxn>
                <a:cxn ang="0">
                  <a:pos x="8" y="45"/>
                </a:cxn>
                <a:cxn ang="0">
                  <a:pos x="19" y="39"/>
                </a:cxn>
                <a:cxn ang="0">
                  <a:pos x="36" y="42"/>
                </a:cxn>
                <a:cxn ang="0">
                  <a:pos x="44" y="56"/>
                </a:cxn>
                <a:cxn ang="0">
                  <a:pos x="55" y="67"/>
                </a:cxn>
                <a:cxn ang="0">
                  <a:pos x="66" y="75"/>
                </a:cxn>
                <a:cxn ang="0">
                  <a:pos x="69" y="78"/>
                </a:cxn>
                <a:cxn ang="0">
                  <a:pos x="77" y="81"/>
                </a:cxn>
                <a:cxn ang="0">
                  <a:pos x="94" y="92"/>
                </a:cxn>
                <a:cxn ang="0">
                  <a:pos x="100" y="95"/>
                </a:cxn>
                <a:cxn ang="0">
                  <a:pos x="105" y="100"/>
                </a:cxn>
                <a:cxn ang="0">
                  <a:pos x="114" y="117"/>
                </a:cxn>
                <a:cxn ang="0">
                  <a:pos x="111" y="128"/>
                </a:cxn>
                <a:cxn ang="0">
                  <a:pos x="116" y="131"/>
                </a:cxn>
                <a:cxn ang="0">
                  <a:pos x="122" y="123"/>
                </a:cxn>
                <a:cxn ang="0">
                  <a:pos x="125" y="117"/>
                </a:cxn>
                <a:cxn ang="0">
                  <a:pos x="127" y="114"/>
                </a:cxn>
                <a:cxn ang="0">
                  <a:pos x="122" y="106"/>
                </a:cxn>
                <a:cxn ang="0">
                  <a:pos x="122" y="95"/>
                </a:cxn>
                <a:cxn ang="0">
                  <a:pos x="130" y="98"/>
                </a:cxn>
                <a:cxn ang="0">
                  <a:pos x="139" y="103"/>
                </a:cxn>
                <a:cxn ang="0">
                  <a:pos x="141" y="98"/>
                </a:cxn>
                <a:cxn ang="0">
                  <a:pos x="127" y="89"/>
                </a:cxn>
                <a:cxn ang="0">
                  <a:pos x="111" y="81"/>
                </a:cxn>
                <a:cxn ang="0">
                  <a:pos x="114" y="75"/>
                </a:cxn>
                <a:cxn ang="0">
                  <a:pos x="108" y="73"/>
                </a:cxn>
                <a:cxn ang="0">
                  <a:pos x="94" y="70"/>
                </a:cxn>
                <a:cxn ang="0">
                  <a:pos x="86" y="59"/>
                </a:cxn>
                <a:cxn ang="0">
                  <a:pos x="80" y="50"/>
                </a:cxn>
                <a:cxn ang="0">
                  <a:pos x="69" y="42"/>
                </a:cxn>
                <a:cxn ang="0">
                  <a:pos x="64" y="31"/>
                </a:cxn>
                <a:cxn ang="0">
                  <a:pos x="64" y="22"/>
                </a:cxn>
                <a:cxn ang="0">
                  <a:pos x="72" y="17"/>
                </a:cxn>
                <a:cxn ang="0">
                  <a:pos x="80" y="20"/>
                </a:cxn>
                <a:cxn ang="0">
                  <a:pos x="77" y="11"/>
                </a:cxn>
                <a:cxn ang="0">
                  <a:pos x="80" y="6"/>
                </a:cxn>
              </a:cxnLst>
              <a:rect l="0" t="0" r="r" b="b"/>
              <a:pathLst>
                <a:path w="141" h="131">
                  <a:moveTo>
                    <a:pt x="80" y="6"/>
                  </a:moveTo>
                  <a:lnTo>
                    <a:pt x="61" y="0"/>
                  </a:lnTo>
                  <a:lnTo>
                    <a:pt x="47" y="0"/>
                  </a:lnTo>
                  <a:lnTo>
                    <a:pt x="41" y="0"/>
                  </a:lnTo>
                  <a:lnTo>
                    <a:pt x="39" y="3"/>
                  </a:lnTo>
                  <a:lnTo>
                    <a:pt x="36" y="9"/>
                  </a:lnTo>
                  <a:lnTo>
                    <a:pt x="27" y="9"/>
                  </a:lnTo>
                  <a:lnTo>
                    <a:pt x="22" y="14"/>
                  </a:lnTo>
                  <a:lnTo>
                    <a:pt x="16" y="9"/>
                  </a:lnTo>
                  <a:lnTo>
                    <a:pt x="8" y="14"/>
                  </a:lnTo>
                  <a:lnTo>
                    <a:pt x="2" y="14"/>
                  </a:lnTo>
                  <a:lnTo>
                    <a:pt x="2" y="20"/>
                  </a:lnTo>
                  <a:lnTo>
                    <a:pt x="0" y="25"/>
                  </a:lnTo>
                  <a:lnTo>
                    <a:pt x="0" y="31"/>
                  </a:lnTo>
                  <a:lnTo>
                    <a:pt x="0" y="36"/>
                  </a:lnTo>
                  <a:lnTo>
                    <a:pt x="8" y="39"/>
                  </a:lnTo>
                  <a:lnTo>
                    <a:pt x="8" y="45"/>
                  </a:lnTo>
                  <a:lnTo>
                    <a:pt x="19" y="39"/>
                  </a:lnTo>
                  <a:lnTo>
                    <a:pt x="36" y="42"/>
                  </a:lnTo>
                  <a:lnTo>
                    <a:pt x="44" y="56"/>
                  </a:lnTo>
                  <a:lnTo>
                    <a:pt x="55" y="67"/>
                  </a:lnTo>
                  <a:lnTo>
                    <a:pt x="66" y="75"/>
                  </a:lnTo>
                  <a:lnTo>
                    <a:pt x="69" y="78"/>
                  </a:lnTo>
                  <a:lnTo>
                    <a:pt x="77" y="81"/>
                  </a:lnTo>
                  <a:lnTo>
                    <a:pt x="94" y="92"/>
                  </a:lnTo>
                  <a:lnTo>
                    <a:pt x="100" y="95"/>
                  </a:lnTo>
                  <a:lnTo>
                    <a:pt x="105" y="100"/>
                  </a:lnTo>
                  <a:lnTo>
                    <a:pt x="114" y="117"/>
                  </a:lnTo>
                  <a:lnTo>
                    <a:pt x="111" y="128"/>
                  </a:lnTo>
                  <a:lnTo>
                    <a:pt x="116" y="131"/>
                  </a:lnTo>
                  <a:lnTo>
                    <a:pt x="122" y="123"/>
                  </a:lnTo>
                  <a:lnTo>
                    <a:pt x="125" y="117"/>
                  </a:lnTo>
                  <a:lnTo>
                    <a:pt x="127" y="114"/>
                  </a:lnTo>
                  <a:lnTo>
                    <a:pt x="122" y="106"/>
                  </a:lnTo>
                  <a:lnTo>
                    <a:pt x="122" y="95"/>
                  </a:lnTo>
                  <a:lnTo>
                    <a:pt x="130" y="98"/>
                  </a:lnTo>
                  <a:lnTo>
                    <a:pt x="139" y="103"/>
                  </a:lnTo>
                  <a:lnTo>
                    <a:pt x="141" y="98"/>
                  </a:lnTo>
                  <a:lnTo>
                    <a:pt x="127" y="89"/>
                  </a:lnTo>
                  <a:lnTo>
                    <a:pt x="111" y="81"/>
                  </a:lnTo>
                  <a:lnTo>
                    <a:pt x="114" y="75"/>
                  </a:lnTo>
                  <a:lnTo>
                    <a:pt x="108" y="73"/>
                  </a:lnTo>
                  <a:lnTo>
                    <a:pt x="94" y="70"/>
                  </a:lnTo>
                  <a:lnTo>
                    <a:pt x="86" y="59"/>
                  </a:lnTo>
                  <a:lnTo>
                    <a:pt x="80" y="50"/>
                  </a:lnTo>
                  <a:lnTo>
                    <a:pt x="69" y="42"/>
                  </a:lnTo>
                  <a:lnTo>
                    <a:pt x="64" y="31"/>
                  </a:lnTo>
                  <a:lnTo>
                    <a:pt x="64" y="22"/>
                  </a:lnTo>
                  <a:lnTo>
                    <a:pt x="72" y="17"/>
                  </a:lnTo>
                  <a:lnTo>
                    <a:pt x="80" y="20"/>
                  </a:lnTo>
                  <a:lnTo>
                    <a:pt x="77" y="11"/>
                  </a:lnTo>
                  <a:lnTo>
                    <a:pt x="80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0" name="Freeform 322"/>
            <p:cNvSpPr>
              <a:spLocks/>
            </p:cNvSpPr>
            <p:nvPr/>
          </p:nvSpPr>
          <p:spPr bwMode="auto">
            <a:xfrm>
              <a:off x="2653" y="1862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1" name="Freeform 323"/>
            <p:cNvSpPr>
              <a:spLocks/>
            </p:cNvSpPr>
            <p:nvPr/>
          </p:nvSpPr>
          <p:spPr bwMode="auto">
            <a:xfrm>
              <a:off x="2660" y="1974"/>
              <a:ext cx="52" cy="27"/>
            </a:xfrm>
            <a:custGeom>
              <a:avLst/>
              <a:gdLst/>
              <a:ahLst/>
              <a:cxnLst>
                <a:cxn ang="0">
                  <a:pos x="33" y="14"/>
                </a:cxn>
                <a:cxn ang="0">
                  <a:pos x="33" y="22"/>
                </a:cxn>
                <a:cxn ang="0">
                  <a:pos x="17" y="17"/>
                </a:cxn>
                <a:cxn ang="0">
                  <a:pos x="3" y="8"/>
                </a:cxn>
                <a:cxn ang="0">
                  <a:pos x="0" y="3"/>
                </a:cxn>
                <a:cxn ang="0">
                  <a:pos x="11" y="0"/>
                </a:cxn>
                <a:cxn ang="0">
                  <a:pos x="25" y="0"/>
                </a:cxn>
                <a:cxn ang="0">
                  <a:pos x="39" y="0"/>
                </a:cxn>
                <a:cxn ang="0">
                  <a:pos x="33" y="14"/>
                </a:cxn>
              </a:cxnLst>
              <a:rect l="0" t="0" r="r" b="b"/>
              <a:pathLst>
                <a:path w="39" h="22">
                  <a:moveTo>
                    <a:pt x="33" y="14"/>
                  </a:moveTo>
                  <a:lnTo>
                    <a:pt x="33" y="22"/>
                  </a:lnTo>
                  <a:lnTo>
                    <a:pt x="17" y="17"/>
                  </a:lnTo>
                  <a:lnTo>
                    <a:pt x="3" y="8"/>
                  </a:lnTo>
                  <a:lnTo>
                    <a:pt x="0" y="3"/>
                  </a:lnTo>
                  <a:lnTo>
                    <a:pt x="11" y="0"/>
                  </a:lnTo>
                  <a:lnTo>
                    <a:pt x="25" y="0"/>
                  </a:lnTo>
                  <a:lnTo>
                    <a:pt x="39" y="0"/>
                  </a:lnTo>
                  <a:lnTo>
                    <a:pt x="33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2" name="Freeform 324"/>
            <p:cNvSpPr>
              <a:spLocks/>
            </p:cNvSpPr>
            <p:nvPr/>
          </p:nvSpPr>
          <p:spPr bwMode="auto">
            <a:xfrm>
              <a:off x="2590" y="1916"/>
              <a:ext cx="27" cy="43"/>
            </a:xfrm>
            <a:custGeom>
              <a:avLst/>
              <a:gdLst/>
              <a:ahLst/>
              <a:cxnLst>
                <a:cxn ang="0">
                  <a:pos x="8" y="27"/>
                </a:cxn>
                <a:cxn ang="0">
                  <a:pos x="6" y="33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0" y="5"/>
                </a:cxn>
                <a:cxn ang="0">
                  <a:pos x="11" y="0"/>
                </a:cxn>
                <a:cxn ang="0">
                  <a:pos x="20" y="8"/>
                </a:cxn>
                <a:cxn ang="0">
                  <a:pos x="17" y="27"/>
                </a:cxn>
                <a:cxn ang="0">
                  <a:pos x="8" y="27"/>
                </a:cxn>
              </a:cxnLst>
              <a:rect l="0" t="0" r="r" b="b"/>
              <a:pathLst>
                <a:path w="20" h="33">
                  <a:moveTo>
                    <a:pt x="8" y="27"/>
                  </a:moveTo>
                  <a:lnTo>
                    <a:pt x="6" y="33"/>
                  </a:lnTo>
                  <a:lnTo>
                    <a:pt x="3" y="25"/>
                  </a:lnTo>
                  <a:lnTo>
                    <a:pt x="0" y="14"/>
                  </a:lnTo>
                  <a:lnTo>
                    <a:pt x="0" y="5"/>
                  </a:lnTo>
                  <a:lnTo>
                    <a:pt x="11" y="0"/>
                  </a:lnTo>
                  <a:lnTo>
                    <a:pt x="20" y="8"/>
                  </a:lnTo>
                  <a:lnTo>
                    <a:pt x="17" y="27"/>
                  </a:lnTo>
                  <a:lnTo>
                    <a:pt x="8" y="2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3" name="Freeform 325"/>
            <p:cNvSpPr>
              <a:spLocks/>
            </p:cNvSpPr>
            <p:nvPr/>
          </p:nvSpPr>
          <p:spPr bwMode="auto">
            <a:xfrm>
              <a:off x="2572" y="1865"/>
              <a:ext cx="4" cy="5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4" name="Freeform 326"/>
            <p:cNvSpPr>
              <a:spLocks/>
            </p:cNvSpPr>
            <p:nvPr/>
          </p:nvSpPr>
          <p:spPr bwMode="auto">
            <a:xfrm>
              <a:off x="2880" y="1902"/>
              <a:ext cx="302" cy="115"/>
            </a:xfrm>
            <a:custGeom>
              <a:avLst/>
              <a:gdLst/>
              <a:ahLst/>
              <a:cxnLst>
                <a:cxn ang="0">
                  <a:pos x="152" y="75"/>
                </a:cxn>
                <a:cxn ang="0">
                  <a:pos x="130" y="77"/>
                </a:cxn>
                <a:cxn ang="0">
                  <a:pos x="125" y="88"/>
                </a:cxn>
                <a:cxn ang="0">
                  <a:pos x="122" y="86"/>
                </a:cxn>
                <a:cxn ang="0">
                  <a:pos x="119" y="77"/>
                </a:cxn>
                <a:cxn ang="0">
                  <a:pos x="100" y="80"/>
                </a:cxn>
                <a:cxn ang="0">
                  <a:pos x="77" y="83"/>
                </a:cxn>
                <a:cxn ang="0">
                  <a:pos x="55" y="80"/>
                </a:cxn>
                <a:cxn ang="0">
                  <a:pos x="39" y="80"/>
                </a:cxn>
                <a:cxn ang="0">
                  <a:pos x="25" y="77"/>
                </a:cxn>
                <a:cxn ang="0">
                  <a:pos x="25" y="75"/>
                </a:cxn>
                <a:cxn ang="0">
                  <a:pos x="16" y="69"/>
                </a:cxn>
                <a:cxn ang="0">
                  <a:pos x="14" y="61"/>
                </a:cxn>
                <a:cxn ang="0">
                  <a:pos x="2" y="50"/>
                </a:cxn>
                <a:cxn ang="0">
                  <a:pos x="8" y="52"/>
                </a:cxn>
                <a:cxn ang="0">
                  <a:pos x="5" y="44"/>
                </a:cxn>
                <a:cxn ang="0">
                  <a:pos x="0" y="36"/>
                </a:cxn>
                <a:cxn ang="0">
                  <a:pos x="11" y="25"/>
                </a:cxn>
                <a:cxn ang="0">
                  <a:pos x="30" y="22"/>
                </a:cxn>
                <a:cxn ang="0">
                  <a:pos x="36" y="16"/>
                </a:cxn>
                <a:cxn ang="0">
                  <a:pos x="52" y="13"/>
                </a:cxn>
                <a:cxn ang="0">
                  <a:pos x="80" y="0"/>
                </a:cxn>
                <a:cxn ang="0">
                  <a:pos x="100" y="0"/>
                </a:cxn>
                <a:cxn ang="0">
                  <a:pos x="114" y="8"/>
                </a:cxn>
                <a:cxn ang="0">
                  <a:pos x="144" y="13"/>
                </a:cxn>
                <a:cxn ang="0">
                  <a:pos x="177" y="5"/>
                </a:cxn>
                <a:cxn ang="0">
                  <a:pos x="202" y="11"/>
                </a:cxn>
                <a:cxn ang="0">
                  <a:pos x="211" y="27"/>
                </a:cxn>
                <a:cxn ang="0">
                  <a:pos x="216" y="36"/>
                </a:cxn>
                <a:cxn ang="0">
                  <a:pos x="222" y="61"/>
                </a:cxn>
                <a:cxn ang="0">
                  <a:pos x="222" y="72"/>
                </a:cxn>
                <a:cxn ang="0">
                  <a:pos x="202" y="69"/>
                </a:cxn>
                <a:cxn ang="0">
                  <a:pos x="194" y="69"/>
                </a:cxn>
                <a:cxn ang="0">
                  <a:pos x="172" y="75"/>
                </a:cxn>
              </a:cxnLst>
              <a:rect l="0" t="0" r="r" b="b"/>
              <a:pathLst>
                <a:path w="230" h="88">
                  <a:moveTo>
                    <a:pt x="172" y="75"/>
                  </a:moveTo>
                  <a:lnTo>
                    <a:pt x="152" y="75"/>
                  </a:lnTo>
                  <a:lnTo>
                    <a:pt x="133" y="77"/>
                  </a:lnTo>
                  <a:lnTo>
                    <a:pt x="130" y="77"/>
                  </a:lnTo>
                  <a:lnTo>
                    <a:pt x="130" y="86"/>
                  </a:lnTo>
                  <a:lnTo>
                    <a:pt x="125" y="88"/>
                  </a:lnTo>
                  <a:lnTo>
                    <a:pt x="122" y="88"/>
                  </a:lnTo>
                  <a:lnTo>
                    <a:pt x="122" y="86"/>
                  </a:lnTo>
                  <a:lnTo>
                    <a:pt x="122" y="75"/>
                  </a:lnTo>
                  <a:lnTo>
                    <a:pt x="119" y="77"/>
                  </a:lnTo>
                  <a:lnTo>
                    <a:pt x="111" y="77"/>
                  </a:lnTo>
                  <a:lnTo>
                    <a:pt x="100" y="80"/>
                  </a:lnTo>
                  <a:lnTo>
                    <a:pt x="89" y="86"/>
                  </a:lnTo>
                  <a:lnTo>
                    <a:pt x="77" y="83"/>
                  </a:lnTo>
                  <a:lnTo>
                    <a:pt x="58" y="75"/>
                  </a:lnTo>
                  <a:lnTo>
                    <a:pt x="55" y="80"/>
                  </a:lnTo>
                  <a:lnTo>
                    <a:pt x="50" y="86"/>
                  </a:lnTo>
                  <a:lnTo>
                    <a:pt x="39" y="80"/>
                  </a:lnTo>
                  <a:lnTo>
                    <a:pt x="30" y="77"/>
                  </a:lnTo>
                  <a:lnTo>
                    <a:pt x="25" y="77"/>
                  </a:lnTo>
                  <a:lnTo>
                    <a:pt x="19" y="77"/>
                  </a:lnTo>
                  <a:lnTo>
                    <a:pt x="25" y="75"/>
                  </a:lnTo>
                  <a:lnTo>
                    <a:pt x="16" y="72"/>
                  </a:lnTo>
                  <a:lnTo>
                    <a:pt x="16" y="69"/>
                  </a:lnTo>
                  <a:lnTo>
                    <a:pt x="11" y="63"/>
                  </a:lnTo>
                  <a:lnTo>
                    <a:pt x="14" y="61"/>
                  </a:lnTo>
                  <a:lnTo>
                    <a:pt x="2" y="55"/>
                  </a:lnTo>
                  <a:lnTo>
                    <a:pt x="2" y="50"/>
                  </a:lnTo>
                  <a:lnTo>
                    <a:pt x="5" y="50"/>
                  </a:lnTo>
                  <a:lnTo>
                    <a:pt x="8" y="52"/>
                  </a:lnTo>
                  <a:lnTo>
                    <a:pt x="5" y="47"/>
                  </a:lnTo>
                  <a:lnTo>
                    <a:pt x="5" y="44"/>
                  </a:lnTo>
                  <a:lnTo>
                    <a:pt x="5" y="36"/>
                  </a:lnTo>
                  <a:lnTo>
                    <a:pt x="0" y="36"/>
                  </a:lnTo>
                  <a:lnTo>
                    <a:pt x="0" y="25"/>
                  </a:lnTo>
                  <a:lnTo>
                    <a:pt x="11" y="25"/>
                  </a:lnTo>
                  <a:lnTo>
                    <a:pt x="16" y="22"/>
                  </a:lnTo>
                  <a:lnTo>
                    <a:pt x="30" y="22"/>
                  </a:lnTo>
                  <a:lnTo>
                    <a:pt x="39" y="16"/>
                  </a:lnTo>
                  <a:lnTo>
                    <a:pt x="36" y="16"/>
                  </a:lnTo>
                  <a:lnTo>
                    <a:pt x="30" y="11"/>
                  </a:lnTo>
                  <a:lnTo>
                    <a:pt x="52" y="13"/>
                  </a:lnTo>
                  <a:lnTo>
                    <a:pt x="69" y="2"/>
                  </a:lnTo>
                  <a:lnTo>
                    <a:pt x="80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8" y="5"/>
                  </a:lnTo>
                  <a:lnTo>
                    <a:pt x="114" y="8"/>
                  </a:lnTo>
                  <a:lnTo>
                    <a:pt x="130" y="11"/>
                  </a:lnTo>
                  <a:lnTo>
                    <a:pt x="144" y="13"/>
                  </a:lnTo>
                  <a:lnTo>
                    <a:pt x="161" y="13"/>
                  </a:lnTo>
                  <a:lnTo>
                    <a:pt x="177" y="5"/>
                  </a:lnTo>
                  <a:lnTo>
                    <a:pt x="194" y="5"/>
                  </a:lnTo>
                  <a:lnTo>
                    <a:pt x="202" y="11"/>
                  </a:lnTo>
                  <a:lnTo>
                    <a:pt x="205" y="19"/>
                  </a:lnTo>
                  <a:lnTo>
                    <a:pt x="211" y="27"/>
                  </a:lnTo>
                  <a:lnTo>
                    <a:pt x="222" y="33"/>
                  </a:lnTo>
                  <a:lnTo>
                    <a:pt x="216" y="36"/>
                  </a:lnTo>
                  <a:lnTo>
                    <a:pt x="219" y="44"/>
                  </a:lnTo>
                  <a:lnTo>
                    <a:pt x="222" y="61"/>
                  </a:lnTo>
                  <a:lnTo>
                    <a:pt x="230" y="69"/>
                  </a:lnTo>
                  <a:lnTo>
                    <a:pt x="222" y="72"/>
                  </a:lnTo>
                  <a:lnTo>
                    <a:pt x="219" y="69"/>
                  </a:lnTo>
                  <a:lnTo>
                    <a:pt x="202" y="69"/>
                  </a:lnTo>
                  <a:lnTo>
                    <a:pt x="200" y="72"/>
                  </a:lnTo>
                  <a:lnTo>
                    <a:pt x="194" y="69"/>
                  </a:lnTo>
                  <a:lnTo>
                    <a:pt x="183" y="72"/>
                  </a:lnTo>
                  <a:lnTo>
                    <a:pt x="172" y="7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5" name="Freeform 327"/>
            <p:cNvSpPr>
              <a:spLocks/>
            </p:cNvSpPr>
            <p:nvPr/>
          </p:nvSpPr>
          <p:spPr bwMode="auto">
            <a:xfrm>
              <a:off x="2872" y="1902"/>
              <a:ext cx="47" cy="32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3" y="2"/>
                </a:cxn>
                <a:cxn ang="0">
                  <a:pos x="6" y="8"/>
                </a:cxn>
                <a:cxn ang="0">
                  <a:pos x="0" y="16"/>
                </a:cxn>
                <a:cxn ang="0">
                  <a:pos x="8" y="19"/>
                </a:cxn>
                <a:cxn ang="0">
                  <a:pos x="3" y="25"/>
                </a:cxn>
                <a:cxn ang="0">
                  <a:pos x="17" y="16"/>
                </a:cxn>
                <a:cxn ang="0">
                  <a:pos x="36" y="13"/>
                </a:cxn>
                <a:cxn ang="0">
                  <a:pos x="31" y="8"/>
                </a:cxn>
                <a:cxn ang="0">
                  <a:pos x="22" y="0"/>
                </a:cxn>
                <a:cxn ang="0">
                  <a:pos x="3" y="0"/>
                </a:cxn>
              </a:cxnLst>
              <a:rect l="0" t="0" r="r" b="b"/>
              <a:pathLst>
                <a:path w="36" h="25">
                  <a:moveTo>
                    <a:pt x="3" y="0"/>
                  </a:moveTo>
                  <a:lnTo>
                    <a:pt x="3" y="2"/>
                  </a:lnTo>
                  <a:lnTo>
                    <a:pt x="6" y="8"/>
                  </a:lnTo>
                  <a:lnTo>
                    <a:pt x="0" y="16"/>
                  </a:lnTo>
                  <a:lnTo>
                    <a:pt x="8" y="19"/>
                  </a:lnTo>
                  <a:lnTo>
                    <a:pt x="3" y="25"/>
                  </a:lnTo>
                  <a:lnTo>
                    <a:pt x="17" y="16"/>
                  </a:lnTo>
                  <a:lnTo>
                    <a:pt x="36" y="13"/>
                  </a:lnTo>
                  <a:lnTo>
                    <a:pt x="31" y="8"/>
                  </a:lnTo>
                  <a:lnTo>
                    <a:pt x="22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6" name="Freeform 328"/>
            <p:cNvSpPr>
              <a:spLocks/>
            </p:cNvSpPr>
            <p:nvPr/>
          </p:nvSpPr>
          <p:spPr bwMode="auto">
            <a:xfrm>
              <a:off x="2798" y="1636"/>
              <a:ext cx="133" cy="83"/>
            </a:xfrm>
            <a:custGeom>
              <a:avLst/>
              <a:gdLst/>
              <a:ahLst/>
              <a:cxnLst>
                <a:cxn ang="0">
                  <a:pos x="101" y="36"/>
                </a:cxn>
                <a:cxn ang="0">
                  <a:pos x="98" y="39"/>
                </a:cxn>
                <a:cxn ang="0">
                  <a:pos x="101" y="52"/>
                </a:cxn>
                <a:cxn ang="0">
                  <a:pos x="87" y="58"/>
                </a:cxn>
                <a:cxn ang="0">
                  <a:pos x="87" y="64"/>
                </a:cxn>
                <a:cxn ang="0">
                  <a:pos x="67" y="61"/>
                </a:cxn>
                <a:cxn ang="0">
                  <a:pos x="48" y="58"/>
                </a:cxn>
                <a:cxn ang="0">
                  <a:pos x="28" y="58"/>
                </a:cxn>
                <a:cxn ang="0">
                  <a:pos x="9" y="58"/>
                </a:cxn>
                <a:cxn ang="0">
                  <a:pos x="0" y="52"/>
                </a:cxn>
                <a:cxn ang="0">
                  <a:pos x="9" y="44"/>
                </a:cxn>
                <a:cxn ang="0">
                  <a:pos x="0" y="25"/>
                </a:cxn>
                <a:cxn ang="0">
                  <a:pos x="17" y="14"/>
                </a:cxn>
                <a:cxn ang="0">
                  <a:pos x="34" y="2"/>
                </a:cxn>
                <a:cxn ang="0">
                  <a:pos x="48" y="0"/>
                </a:cxn>
                <a:cxn ang="0">
                  <a:pos x="67" y="2"/>
                </a:cxn>
                <a:cxn ang="0">
                  <a:pos x="84" y="5"/>
                </a:cxn>
                <a:cxn ang="0">
                  <a:pos x="87" y="22"/>
                </a:cxn>
                <a:cxn ang="0">
                  <a:pos x="101" y="36"/>
                </a:cxn>
              </a:cxnLst>
              <a:rect l="0" t="0" r="r" b="b"/>
              <a:pathLst>
                <a:path w="101" h="64">
                  <a:moveTo>
                    <a:pt x="101" y="36"/>
                  </a:moveTo>
                  <a:lnTo>
                    <a:pt x="98" y="39"/>
                  </a:lnTo>
                  <a:lnTo>
                    <a:pt x="101" y="52"/>
                  </a:lnTo>
                  <a:lnTo>
                    <a:pt x="87" y="58"/>
                  </a:lnTo>
                  <a:lnTo>
                    <a:pt x="87" y="64"/>
                  </a:lnTo>
                  <a:lnTo>
                    <a:pt x="67" y="61"/>
                  </a:lnTo>
                  <a:lnTo>
                    <a:pt x="48" y="58"/>
                  </a:lnTo>
                  <a:lnTo>
                    <a:pt x="28" y="58"/>
                  </a:lnTo>
                  <a:lnTo>
                    <a:pt x="9" y="58"/>
                  </a:lnTo>
                  <a:lnTo>
                    <a:pt x="0" y="52"/>
                  </a:lnTo>
                  <a:lnTo>
                    <a:pt x="9" y="44"/>
                  </a:lnTo>
                  <a:lnTo>
                    <a:pt x="0" y="25"/>
                  </a:lnTo>
                  <a:lnTo>
                    <a:pt x="17" y="14"/>
                  </a:lnTo>
                  <a:lnTo>
                    <a:pt x="34" y="2"/>
                  </a:lnTo>
                  <a:lnTo>
                    <a:pt x="48" y="0"/>
                  </a:lnTo>
                  <a:lnTo>
                    <a:pt x="67" y="2"/>
                  </a:lnTo>
                  <a:lnTo>
                    <a:pt x="84" y="5"/>
                  </a:lnTo>
                  <a:lnTo>
                    <a:pt x="87" y="22"/>
                  </a:lnTo>
                  <a:lnTo>
                    <a:pt x="101" y="3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7" name="Freeform 329"/>
            <p:cNvSpPr>
              <a:spLocks/>
            </p:cNvSpPr>
            <p:nvPr/>
          </p:nvSpPr>
          <p:spPr bwMode="auto">
            <a:xfrm>
              <a:off x="2576" y="1620"/>
              <a:ext cx="37" cy="34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4" y="27"/>
                </a:cxn>
                <a:cxn ang="0">
                  <a:pos x="5" y="27"/>
                </a:cxn>
                <a:cxn ang="0">
                  <a:pos x="5" y="25"/>
                </a:cxn>
                <a:cxn ang="0">
                  <a:pos x="3" y="19"/>
                </a:cxn>
                <a:cxn ang="0">
                  <a:pos x="0" y="5"/>
                </a:cxn>
                <a:cxn ang="0">
                  <a:pos x="8" y="2"/>
                </a:cxn>
                <a:cxn ang="0">
                  <a:pos x="8" y="5"/>
                </a:cxn>
                <a:cxn ang="0">
                  <a:pos x="11" y="0"/>
                </a:cxn>
                <a:cxn ang="0">
                  <a:pos x="19" y="0"/>
                </a:cxn>
                <a:cxn ang="0">
                  <a:pos x="22" y="5"/>
                </a:cxn>
                <a:cxn ang="0">
                  <a:pos x="28" y="5"/>
                </a:cxn>
                <a:cxn ang="0">
                  <a:pos x="25" y="11"/>
                </a:cxn>
                <a:cxn ang="0">
                  <a:pos x="17" y="16"/>
                </a:cxn>
                <a:cxn ang="0">
                  <a:pos x="17" y="25"/>
                </a:cxn>
              </a:cxnLst>
              <a:rect l="0" t="0" r="r" b="b"/>
              <a:pathLst>
                <a:path w="28" h="27">
                  <a:moveTo>
                    <a:pt x="17" y="25"/>
                  </a:moveTo>
                  <a:lnTo>
                    <a:pt x="14" y="27"/>
                  </a:lnTo>
                  <a:lnTo>
                    <a:pt x="5" y="27"/>
                  </a:lnTo>
                  <a:lnTo>
                    <a:pt x="5" y="25"/>
                  </a:lnTo>
                  <a:lnTo>
                    <a:pt x="3" y="19"/>
                  </a:lnTo>
                  <a:lnTo>
                    <a:pt x="0" y="5"/>
                  </a:lnTo>
                  <a:lnTo>
                    <a:pt x="8" y="2"/>
                  </a:lnTo>
                  <a:lnTo>
                    <a:pt x="8" y="5"/>
                  </a:lnTo>
                  <a:lnTo>
                    <a:pt x="11" y="0"/>
                  </a:lnTo>
                  <a:lnTo>
                    <a:pt x="19" y="0"/>
                  </a:lnTo>
                  <a:lnTo>
                    <a:pt x="22" y="5"/>
                  </a:lnTo>
                  <a:lnTo>
                    <a:pt x="28" y="5"/>
                  </a:lnTo>
                  <a:lnTo>
                    <a:pt x="25" y="11"/>
                  </a:lnTo>
                  <a:lnTo>
                    <a:pt x="17" y="16"/>
                  </a:lnTo>
                  <a:lnTo>
                    <a:pt x="17" y="2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8" name="Freeform 330"/>
            <p:cNvSpPr>
              <a:spLocks/>
            </p:cNvSpPr>
            <p:nvPr/>
          </p:nvSpPr>
          <p:spPr bwMode="auto">
            <a:xfrm>
              <a:off x="2619" y="1636"/>
              <a:ext cx="19" cy="18"/>
            </a:xfrm>
            <a:custGeom>
              <a:avLst/>
              <a:gdLst/>
              <a:ahLst/>
              <a:cxnLst>
                <a:cxn ang="0">
                  <a:pos x="14" y="5"/>
                </a:cxn>
                <a:cxn ang="0">
                  <a:pos x="14" y="2"/>
                </a:cxn>
                <a:cxn ang="0">
                  <a:pos x="9" y="0"/>
                </a:cxn>
                <a:cxn ang="0">
                  <a:pos x="9" y="5"/>
                </a:cxn>
                <a:cxn ang="0">
                  <a:pos x="6" y="2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9" y="14"/>
                </a:cxn>
                <a:cxn ang="0">
                  <a:pos x="11" y="11"/>
                </a:cxn>
                <a:cxn ang="0">
                  <a:pos x="11" y="8"/>
                </a:cxn>
                <a:cxn ang="0">
                  <a:pos x="14" y="5"/>
                </a:cxn>
              </a:cxnLst>
              <a:rect l="0" t="0" r="r" b="b"/>
              <a:pathLst>
                <a:path w="14" h="14">
                  <a:moveTo>
                    <a:pt x="14" y="5"/>
                  </a:moveTo>
                  <a:lnTo>
                    <a:pt x="14" y="2"/>
                  </a:lnTo>
                  <a:lnTo>
                    <a:pt x="9" y="0"/>
                  </a:lnTo>
                  <a:lnTo>
                    <a:pt x="9" y="5"/>
                  </a:lnTo>
                  <a:lnTo>
                    <a:pt x="6" y="2"/>
                  </a:lnTo>
                  <a:lnTo>
                    <a:pt x="0" y="0"/>
                  </a:lnTo>
                  <a:lnTo>
                    <a:pt x="0" y="5"/>
                  </a:lnTo>
                  <a:lnTo>
                    <a:pt x="0" y="8"/>
                  </a:lnTo>
                  <a:lnTo>
                    <a:pt x="9" y="14"/>
                  </a:lnTo>
                  <a:lnTo>
                    <a:pt x="11" y="11"/>
                  </a:lnTo>
                  <a:lnTo>
                    <a:pt x="11" y="8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59" name="Freeform 331"/>
            <p:cNvSpPr>
              <a:spLocks/>
            </p:cNvSpPr>
            <p:nvPr/>
          </p:nvSpPr>
          <p:spPr bwMode="auto">
            <a:xfrm>
              <a:off x="2581" y="1604"/>
              <a:ext cx="28" cy="17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2" y="12"/>
                </a:cxn>
                <a:cxn ang="0">
                  <a:pos x="0" y="14"/>
                </a:cxn>
                <a:cxn ang="0">
                  <a:pos x="0" y="9"/>
                </a:cxn>
                <a:cxn ang="0">
                  <a:pos x="11" y="6"/>
                </a:cxn>
                <a:cxn ang="0">
                  <a:pos x="22" y="0"/>
                </a:cxn>
                <a:cxn ang="0">
                  <a:pos x="19" y="9"/>
                </a:cxn>
              </a:cxnLst>
              <a:rect l="0" t="0" r="r" b="b"/>
              <a:pathLst>
                <a:path w="22" h="14">
                  <a:moveTo>
                    <a:pt x="19" y="9"/>
                  </a:moveTo>
                  <a:lnTo>
                    <a:pt x="2" y="12"/>
                  </a:lnTo>
                  <a:lnTo>
                    <a:pt x="0" y="14"/>
                  </a:lnTo>
                  <a:lnTo>
                    <a:pt x="0" y="9"/>
                  </a:lnTo>
                  <a:lnTo>
                    <a:pt x="11" y="6"/>
                  </a:lnTo>
                  <a:lnTo>
                    <a:pt x="22" y="0"/>
                  </a:lnTo>
                  <a:lnTo>
                    <a:pt x="19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0" name="Freeform 332"/>
            <p:cNvSpPr>
              <a:spLocks/>
            </p:cNvSpPr>
            <p:nvPr/>
          </p:nvSpPr>
          <p:spPr bwMode="auto">
            <a:xfrm>
              <a:off x="2599" y="1645"/>
              <a:ext cx="18" cy="9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14" y="3"/>
                </a:cxn>
              </a:cxnLst>
              <a:rect l="0" t="0" r="r" b="b"/>
              <a:pathLst>
                <a:path w="14" h="6">
                  <a:moveTo>
                    <a:pt x="14" y="3"/>
                  </a:moveTo>
                  <a:lnTo>
                    <a:pt x="8" y="0"/>
                  </a:lnTo>
                  <a:lnTo>
                    <a:pt x="0" y="0"/>
                  </a:lnTo>
                  <a:lnTo>
                    <a:pt x="8" y="6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1" name="Freeform 333"/>
            <p:cNvSpPr>
              <a:spLocks/>
            </p:cNvSpPr>
            <p:nvPr/>
          </p:nvSpPr>
          <p:spPr bwMode="auto">
            <a:xfrm>
              <a:off x="2631" y="1656"/>
              <a:ext cx="4" cy="8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2" y="0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2" name="Freeform 334"/>
            <p:cNvSpPr>
              <a:spLocks/>
            </p:cNvSpPr>
            <p:nvPr/>
          </p:nvSpPr>
          <p:spPr bwMode="auto">
            <a:xfrm>
              <a:off x="2784" y="1573"/>
              <a:ext cx="66" cy="33"/>
            </a:xfrm>
            <a:custGeom>
              <a:avLst/>
              <a:gdLst/>
              <a:ahLst/>
              <a:cxnLst>
                <a:cxn ang="0">
                  <a:pos x="50" y="14"/>
                </a:cxn>
                <a:cxn ang="0">
                  <a:pos x="48" y="0"/>
                </a:cxn>
                <a:cxn ang="0">
                  <a:pos x="20" y="0"/>
                </a:cxn>
                <a:cxn ang="0">
                  <a:pos x="0" y="6"/>
                </a:cxn>
                <a:cxn ang="0">
                  <a:pos x="3" y="9"/>
                </a:cxn>
                <a:cxn ang="0">
                  <a:pos x="9" y="17"/>
                </a:cxn>
                <a:cxn ang="0">
                  <a:pos x="14" y="17"/>
                </a:cxn>
                <a:cxn ang="0">
                  <a:pos x="28" y="20"/>
                </a:cxn>
                <a:cxn ang="0">
                  <a:pos x="45" y="23"/>
                </a:cxn>
                <a:cxn ang="0">
                  <a:pos x="50" y="14"/>
                </a:cxn>
              </a:cxnLst>
              <a:rect l="0" t="0" r="r" b="b"/>
              <a:pathLst>
                <a:path w="50" h="23">
                  <a:moveTo>
                    <a:pt x="50" y="14"/>
                  </a:moveTo>
                  <a:lnTo>
                    <a:pt x="48" y="0"/>
                  </a:lnTo>
                  <a:lnTo>
                    <a:pt x="20" y="0"/>
                  </a:lnTo>
                  <a:lnTo>
                    <a:pt x="0" y="6"/>
                  </a:lnTo>
                  <a:lnTo>
                    <a:pt x="3" y="9"/>
                  </a:lnTo>
                  <a:lnTo>
                    <a:pt x="9" y="17"/>
                  </a:lnTo>
                  <a:lnTo>
                    <a:pt x="14" y="17"/>
                  </a:lnTo>
                  <a:lnTo>
                    <a:pt x="28" y="20"/>
                  </a:lnTo>
                  <a:lnTo>
                    <a:pt x="45" y="23"/>
                  </a:lnTo>
                  <a:lnTo>
                    <a:pt x="50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3" name="Freeform 335"/>
            <p:cNvSpPr>
              <a:spLocks/>
            </p:cNvSpPr>
            <p:nvPr/>
          </p:nvSpPr>
          <p:spPr bwMode="auto">
            <a:xfrm>
              <a:off x="2759" y="1595"/>
              <a:ext cx="102" cy="43"/>
            </a:xfrm>
            <a:custGeom>
              <a:avLst/>
              <a:gdLst/>
              <a:ahLst/>
              <a:cxnLst>
                <a:cxn ang="0">
                  <a:pos x="39" y="22"/>
                </a:cxn>
                <a:cxn ang="0">
                  <a:pos x="22" y="25"/>
                </a:cxn>
                <a:cxn ang="0">
                  <a:pos x="3" y="28"/>
                </a:cxn>
                <a:cxn ang="0">
                  <a:pos x="0" y="28"/>
                </a:cxn>
                <a:cxn ang="0">
                  <a:pos x="5" y="8"/>
                </a:cxn>
                <a:cxn ang="0">
                  <a:pos x="14" y="8"/>
                </a:cxn>
                <a:cxn ang="0">
                  <a:pos x="28" y="17"/>
                </a:cxn>
                <a:cxn ang="0">
                  <a:pos x="33" y="14"/>
                </a:cxn>
                <a:cxn ang="0">
                  <a:pos x="33" y="0"/>
                </a:cxn>
                <a:cxn ang="0">
                  <a:pos x="47" y="3"/>
                </a:cxn>
                <a:cxn ang="0">
                  <a:pos x="64" y="6"/>
                </a:cxn>
                <a:cxn ang="0">
                  <a:pos x="72" y="17"/>
                </a:cxn>
                <a:cxn ang="0">
                  <a:pos x="78" y="31"/>
                </a:cxn>
                <a:cxn ang="0">
                  <a:pos x="64" y="33"/>
                </a:cxn>
                <a:cxn ang="0">
                  <a:pos x="39" y="22"/>
                </a:cxn>
              </a:cxnLst>
              <a:rect l="0" t="0" r="r" b="b"/>
              <a:pathLst>
                <a:path w="78" h="33">
                  <a:moveTo>
                    <a:pt x="39" y="22"/>
                  </a:moveTo>
                  <a:lnTo>
                    <a:pt x="22" y="25"/>
                  </a:lnTo>
                  <a:lnTo>
                    <a:pt x="3" y="28"/>
                  </a:lnTo>
                  <a:lnTo>
                    <a:pt x="0" y="28"/>
                  </a:lnTo>
                  <a:lnTo>
                    <a:pt x="5" y="8"/>
                  </a:lnTo>
                  <a:lnTo>
                    <a:pt x="14" y="8"/>
                  </a:lnTo>
                  <a:lnTo>
                    <a:pt x="28" y="17"/>
                  </a:lnTo>
                  <a:lnTo>
                    <a:pt x="33" y="14"/>
                  </a:lnTo>
                  <a:lnTo>
                    <a:pt x="33" y="0"/>
                  </a:lnTo>
                  <a:lnTo>
                    <a:pt x="47" y="3"/>
                  </a:lnTo>
                  <a:lnTo>
                    <a:pt x="64" y="6"/>
                  </a:lnTo>
                  <a:lnTo>
                    <a:pt x="72" y="17"/>
                  </a:lnTo>
                  <a:lnTo>
                    <a:pt x="78" y="31"/>
                  </a:lnTo>
                  <a:lnTo>
                    <a:pt x="64" y="33"/>
                  </a:lnTo>
                  <a:lnTo>
                    <a:pt x="39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4" name="Freeform 336"/>
            <p:cNvSpPr>
              <a:spLocks/>
            </p:cNvSpPr>
            <p:nvPr/>
          </p:nvSpPr>
          <p:spPr bwMode="auto">
            <a:xfrm>
              <a:off x="2759" y="1624"/>
              <a:ext cx="84" cy="44"/>
            </a:xfrm>
            <a:custGeom>
              <a:avLst/>
              <a:gdLst/>
              <a:ahLst/>
              <a:cxnLst>
                <a:cxn ang="0">
                  <a:pos x="3" y="25"/>
                </a:cxn>
                <a:cxn ang="0">
                  <a:pos x="0" y="6"/>
                </a:cxn>
                <a:cxn ang="0">
                  <a:pos x="3" y="6"/>
                </a:cxn>
                <a:cxn ang="0">
                  <a:pos x="22" y="3"/>
                </a:cxn>
                <a:cxn ang="0">
                  <a:pos x="39" y="0"/>
                </a:cxn>
                <a:cxn ang="0">
                  <a:pos x="64" y="11"/>
                </a:cxn>
                <a:cxn ang="0">
                  <a:pos x="47" y="23"/>
                </a:cxn>
                <a:cxn ang="0">
                  <a:pos x="30" y="34"/>
                </a:cxn>
                <a:cxn ang="0">
                  <a:pos x="19" y="34"/>
                </a:cxn>
                <a:cxn ang="0">
                  <a:pos x="19" y="28"/>
                </a:cxn>
                <a:cxn ang="0">
                  <a:pos x="8" y="25"/>
                </a:cxn>
                <a:cxn ang="0">
                  <a:pos x="3" y="25"/>
                </a:cxn>
              </a:cxnLst>
              <a:rect l="0" t="0" r="r" b="b"/>
              <a:pathLst>
                <a:path w="64" h="34">
                  <a:moveTo>
                    <a:pt x="3" y="25"/>
                  </a:moveTo>
                  <a:lnTo>
                    <a:pt x="0" y="6"/>
                  </a:lnTo>
                  <a:lnTo>
                    <a:pt x="3" y="6"/>
                  </a:lnTo>
                  <a:lnTo>
                    <a:pt x="22" y="3"/>
                  </a:lnTo>
                  <a:lnTo>
                    <a:pt x="39" y="0"/>
                  </a:lnTo>
                  <a:lnTo>
                    <a:pt x="64" y="11"/>
                  </a:lnTo>
                  <a:lnTo>
                    <a:pt x="47" y="23"/>
                  </a:lnTo>
                  <a:lnTo>
                    <a:pt x="30" y="34"/>
                  </a:lnTo>
                  <a:lnTo>
                    <a:pt x="19" y="34"/>
                  </a:lnTo>
                  <a:lnTo>
                    <a:pt x="19" y="28"/>
                  </a:lnTo>
                  <a:lnTo>
                    <a:pt x="8" y="25"/>
                  </a:lnTo>
                  <a:lnTo>
                    <a:pt x="3" y="2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5" name="Freeform 337"/>
            <p:cNvSpPr>
              <a:spLocks/>
            </p:cNvSpPr>
            <p:nvPr/>
          </p:nvSpPr>
          <p:spPr bwMode="auto">
            <a:xfrm>
              <a:off x="2511" y="1683"/>
              <a:ext cx="55" cy="50"/>
            </a:xfrm>
            <a:custGeom>
              <a:avLst/>
              <a:gdLst/>
              <a:ahLst/>
              <a:cxnLst>
                <a:cxn ang="0">
                  <a:pos x="30" y="22"/>
                </a:cxn>
                <a:cxn ang="0">
                  <a:pos x="39" y="16"/>
                </a:cxn>
                <a:cxn ang="0">
                  <a:pos x="36" y="11"/>
                </a:cxn>
                <a:cxn ang="0">
                  <a:pos x="42" y="3"/>
                </a:cxn>
                <a:cxn ang="0">
                  <a:pos x="28" y="0"/>
                </a:cxn>
                <a:cxn ang="0">
                  <a:pos x="14" y="11"/>
                </a:cxn>
                <a:cxn ang="0">
                  <a:pos x="3" y="25"/>
                </a:cxn>
                <a:cxn ang="0">
                  <a:pos x="0" y="30"/>
                </a:cxn>
                <a:cxn ang="0">
                  <a:pos x="8" y="30"/>
                </a:cxn>
                <a:cxn ang="0">
                  <a:pos x="22" y="30"/>
                </a:cxn>
                <a:cxn ang="0">
                  <a:pos x="25" y="36"/>
                </a:cxn>
                <a:cxn ang="0">
                  <a:pos x="30" y="39"/>
                </a:cxn>
                <a:cxn ang="0">
                  <a:pos x="30" y="22"/>
                </a:cxn>
              </a:cxnLst>
              <a:rect l="0" t="0" r="r" b="b"/>
              <a:pathLst>
                <a:path w="42" h="39">
                  <a:moveTo>
                    <a:pt x="30" y="22"/>
                  </a:moveTo>
                  <a:lnTo>
                    <a:pt x="39" y="16"/>
                  </a:lnTo>
                  <a:lnTo>
                    <a:pt x="36" y="11"/>
                  </a:lnTo>
                  <a:lnTo>
                    <a:pt x="42" y="3"/>
                  </a:lnTo>
                  <a:lnTo>
                    <a:pt x="28" y="0"/>
                  </a:lnTo>
                  <a:lnTo>
                    <a:pt x="14" y="11"/>
                  </a:lnTo>
                  <a:lnTo>
                    <a:pt x="3" y="25"/>
                  </a:lnTo>
                  <a:lnTo>
                    <a:pt x="0" y="30"/>
                  </a:lnTo>
                  <a:lnTo>
                    <a:pt x="8" y="30"/>
                  </a:lnTo>
                  <a:lnTo>
                    <a:pt x="22" y="30"/>
                  </a:lnTo>
                  <a:lnTo>
                    <a:pt x="25" y="36"/>
                  </a:lnTo>
                  <a:lnTo>
                    <a:pt x="30" y="39"/>
                  </a:lnTo>
                  <a:lnTo>
                    <a:pt x="30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6" name="Freeform 338"/>
            <p:cNvSpPr>
              <a:spLocks/>
            </p:cNvSpPr>
            <p:nvPr/>
          </p:nvSpPr>
          <p:spPr bwMode="auto">
            <a:xfrm>
              <a:off x="2667" y="1660"/>
              <a:ext cx="149" cy="107"/>
            </a:xfrm>
            <a:custGeom>
              <a:avLst/>
              <a:gdLst/>
              <a:ahLst/>
              <a:cxnLst>
                <a:cxn ang="0">
                  <a:pos x="48" y="3"/>
                </a:cxn>
                <a:cxn ang="0">
                  <a:pos x="45" y="0"/>
                </a:cxn>
                <a:cxn ang="0">
                  <a:pos x="28" y="0"/>
                </a:cxn>
                <a:cxn ang="0">
                  <a:pos x="14" y="6"/>
                </a:cxn>
                <a:cxn ang="0">
                  <a:pos x="0" y="8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0" y="28"/>
                </a:cxn>
                <a:cxn ang="0">
                  <a:pos x="9" y="42"/>
                </a:cxn>
                <a:cxn ang="0">
                  <a:pos x="9" y="53"/>
                </a:cxn>
                <a:cxn ang="0">
                  <a:pos x="12" y="53"/>
                </a:cxn>
                <a:cxn ang="0">
                  <a:pos x="25" y="58"/>
                </a:cxn>
                <a:cxn ang="0">
                  <a:pos x="31" y="64"/>
                </a:cxn>
                <a:cxn ang="0">
                  <a:pos x="37" y="61"/>
                </a:cxn>
                <a:cxn ang="0">
                  <a:pos x="45" y="61"/>
                </a:cxn>
                <a:cxn ang="0">
                  <a:pos x="59" y="72"/>
                </a:cxn>
                <a:cxn ang="0">
                  <a:pos x="70" y="72"/>
                </a:cxn>
                <a:cxn ang="0">
                  <a:pos x="73" y="75"/>
                </a:cxn>
                <a:cxn ang="0">
                  <a:pos x="84" y="75"/>
                </a:cxn>
                <a:cxn ang="0">
                  <a:pos x="100" y="81"/>
                </a:cxn>
                <a:cxn ang="0">
                  <a:pos x="103" y="75"/>
                </a:cxn>
                <a:cxn ang="0">
                  <a:pos x="112" y="61"/>
                </a:cxn>
                <a:cxn ang="0">
                  <a:pos x="114" y="53"/>
                </a:cxn>
                <a:cxn ang="0">
                  <a:pos x="109" y="39"/>
                </a:cxn>
                <a:cxn ang="0">
                  <a:pos x="100" y="33"/>
                </a:cxn>
                <a:cxn ang="0">
                  <a:pos x="109" y="25"/>
                </a:cxn>
                <a:cxn ang="0">
                  <a:pos x="100" y="6"/>
                </a:cxn>
                <a:cxn ang="0">
                  <a:pos x="78" y="6"/>
                </a:cxn>
                <a:cxn ang="0">
                  <a:pos x="59" y="3"/>
                </a:cxn>
                <a:cxn ang="0">
                  <a:pos x="48" y="3"/>
                </a:cxn>
              </a:cxnLst>
              <a:rect l="0" t="0" r="r" b="b"/>
              <a:pathLst>
                <a:path w="114" h="81">
                  <a:moveTo>
                    <a:pt x="48" y="3"/>
                  </a:moveTo>
                  <a:lnTo>
                    <a:pt x="45" y="0"/>
                  </a:lnTo>
                  <a:lnTo>
                    <a:pt x="28" y="0"/>
                  </a:lnTo>
                  <a:lnTo>
                    <a:pt x="14" y="6"/>
                  </a:lnTo>
                  <a:lnTo>
                    <a:pt x="0" y="8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0" y="28"/>
                  </a:lnTo>
                  <a:lnTo>
                    <a:pt x="9" y="42"/>
                  </a:lnTo>
                  <a:lnTo>
                    <a:pt x="9" y="53"/>
                  </a:lnTo>
                  <a:lnTo>
                    <a:pt x="12" y="53"/>
                  </a:lnTo>
                  <a:lnTo>
                    <a:pt x="25" y="58"/>
                  </a:lnTo>
                  <a:lnTo>
                    <a:pt x="31" y="64"/>
                  </a:lnTo>
                  <a:lnTo>
                    <a:pt x="37" y="61"/>
                  </a:lnTo>
                  <a:lnTo>
                    <a:pt x="45" y="61"/>
                  </a:lnTo>
                  <a:lnTo>
                    <a:pt x="59" y="72"/>
                  </a:lnTo>
                  <a:lnTo>
                    <a:pt x="70" y="72"/>
                  </a:lnTo>
                  <a:lnTo>
                    <a:pt x="73" y="75"/>
                  </a:lnTo>
                  <a:lnTo>
                    <a:pt x="84" y="75"/>
                  </a:lnTo>
                  <a:lnTo>
                    <a:pt x="100" y="81"/>
                  </a:lnTo>
                  <a:lnTo>
                    <a:pt x="103" y="75"/>
                  </a:lnTo>
                  <a:lnTo>
                    <a:pt x="112" y="61"/>
                  </a:lnTo>
                  <a:lnTo>
                    <a:pt x="114" y="53"/>
                  </a:lnTo>
                  <a:lnTo>
                    <a:pt x="109" y="39"/>
                  </a:lnTo>
                  <a:lnTo>
                    <a:pt x="100" y="33"/>
                  </a:lnTo>
                  <a:lnTo>
                    <a:pt x="109" y="25"/>
                  </a:lnTo>
                  <a:lnTo>
                    <a:pt x="100" y="6"/>
                  </a:lnTo>
                  <a:lnTo>
                    <a:pt x="78" y="6"/>
                  </a:lnTo>
                  <a:lnTo>
                    <a:pt x="59" y="3"/>
                  </a:lnTo>
                  <a:lnTo>
                    <a:pt x="48" y="3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7" name="Freeform 339"/>
            <p:cNvSpPr>
              <a:spLocks/>
            </p:cNvSpPr>
            <p:nvPr/>
          </p:nvSpPr>
          <p:spPr bwMode="auto">
            <a:xfrm>
              <a:off x="2770" y="1781"/>
              <a:ext cx="149" cy="89"/>
            </a:xfrm>
            <a:custGeom>
              <a:avLst/>
              <a:gdLst/>
              <a:ahLst/>
              <a:cxnLst>
                <a:cxn ang="0">
                  <a:pos x="103" y="53"/>
                </a:cxn>
                <a:cxn ang="0">
                  <a:pos x="103" y="64"/>
                </a:cxn>
                <a:cxn ang="0">
                  <a:pos x="81" y="61"/>
                </a:cxn>
                <a:cxn ang="0">
                  <a:pos x="61" y="67"/>
                </a:cxn>
                <a:cxn ang="0">
                  <a:pos x="47" y="64"/>
                </a:cxn>
                <a:cxn ang="0">
                  <a:pos x="34" y="61"/>
                </a:cxn>
                <a:cxn ang="0">
                  <a:pos x="31" y="58"/>
                </a:cxn>
                <a:cxn ang="0">
                  <a:pos x="31" y="53"/>
                </a:cxn>
                <a:cxn ang="0">
                  <a:pos x="28" y="53"/>
                </a:cxn>
                <a:cxn ang="0">
                  <a:pos x="22" y="53"/>
                </a:cxn>
                <a:cxn ang="0">
                  <a:pos x="17" y="47"/>
                </a:cxn>
                <a:cxn ang="0">
                  <a:pos x="0" y="30"/>
                </a:cxn>
                <a:cxn ang="0">
                  <a:pos x="9" y="28"/>
                </a:cxn>
                <a:cxn ang="0">
                  <a:pos x="17" y="16"/>
                </a:cxn>
                <a:cxn ang="0">
                  <a:pos x="28" y="5"/>
                </a:cxn>
                <a:cxn ang="0">
                  <a:pos x="28" y="3"/>
                </a:cxn>
                <a:cxn ang="0">
                  <a:pos x="50" y="5"/>
                </a:cxn>
                <a:cxn ang="0">
                  <a:pos x="70" y="0"/>
                </a:cxn>
                <a:cxn ang="0">
                  <a:pos x="72" y="0"/>
                </a:cxn>
                <a:cxn ang="0">
                  <a:pos x="81" y="8"/>
                </a:cxn>
                <a:cxn ang="0">
                  <a:pos x="89" y="16"/>
                </a:cxn>
                <a:cxn ang="0">
                  <a:pos x="92" y="30"/>
                </a:cxn>
                <a:cxn ang="0">
                  <a:pos x="95" y="41"/>
                </a:cxn>
                <a:cxn ang="0">
                  <a:pos x="106" y="41"/>
                </a:cxn>
                <a:cxn ang="0">
                  <a:pos x="111" y="44"/>
                </a:cxn>
                <a:cxn ang="0">
                  <a:pos x="114" y="47"/>
                </a:cxn>
                <a:cxn ang="0">
                  <a:pos x="109" y="50"/>
                </a:cxn>
                <a:cxn ang="0">
                  <a:pos x="106" y="50"/>
                </a:cxn>
                <a:cxn ang="0">
                  <a:pos x="103" y="53"/>
                </a:cxn>
              </a:cxnLst>
              <a:rect l="0" t="0" r="r" b="b"/>
              <a:pathLst>
                <a:path w="114" h="67">
                  <a:moveTo>
                    <a:pt x="103" y="53"/>
                  </a:moveTo>
                  <a:lnTo>
                    <a:pt x="103" y="64"/>
                  </a:lnTo>
                  <a:lnTo>
                    <a:pt x="81" y="61"/>
                  </a:lnTo>
                  <a:lnTo>
                    <a:pt x="61" y="67"/>
                  </a:lnTo>
                  <a:lnTo>
                    <a:pt x="47" y="64"/>
                  </a:lnTo>
                  <a:lnTo>
                    <a:pt x="34" y="61"/>
                  </a:lnTo>
                  <a:lnTo>
                    <a:pt x="31" y="58"/>
                  </a:lnTo>
                  <a:lnTo>
                    <a:pt x="31" y="53"/>
                  </a:lnTo>
                  <a:lnTo>
                    <a:pt x="28" y="53"/>
                  </a:lnTo>
                  <a:lnTo>
                    <a:pt x="22" y="53"/>
                  </a:lnTo>
                  <a:lnTo>
                    <a:pt x="17" y="47"/>
                  </a:lnTo>
                  <a:lnTo>
                    <a:pt x="0" y="30"/>
                  </a:lnTo>
                  <a:lnTo>
                    <a:pt x="9" y="28"/>
                  </a:lnTo>
                  <a:lnTo>
                    <a:pt x="17" y="16"/>
                  </a:lnTo>
                  <a:lnTo>
                    <a:pt x="28" y="5"/>
                  </a:lnTo>
                  <a:lnTo>
                    <a:pt x="28" y="3"/>
                  </a:lnTo>
                  <a:lnTo>
                    <a:pt x="50" y="5"/>
                  </a:lnTo>
                  <a:lnTo>
                    <a:pt x="70" y="0"/>
                  </a:lnTo>
                  <a:lnTo>
                    <a:pt x="72" y="0"/>
                  </a:lnTo>
                  <a:lnTo>
                    <a:pt x="81" y="8"/>
                  </a:lnTo>
                  <a:lnTo>
                    <a:pt x="89" y="16"/>
                  </a:lnTo>
                  <a:lnTo>
                    <a:pt x="92" y="30"/>
                  </a:lnTo>
                  <a:lnTo>
                    <a:pt x="95" y="41"/>
                  </a:lnTo>
                  <a:lnTo>
                    <a:pt x="106" y="41"/>
                  </a:lnTo>
                  <a:lnTo>
                    <a:pt x="111" y="44"/>
                  </a:lnTo>
                  <a:lnTo>
                    <a:pt x="114" y="47"/>
                  </a:lnTo>
                  <a:lnTo>
                    <a:pt x="109" y="50"/>
                  </a:lnTo>
                  <a:lnTo>
                    <a:pt x="106" y="50"/>
                  </a:lnTo>
                  <a:lnTo>
                    <a:pt x="103" y="53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8" name="Freeform 340"/>
            <p:cNvSpPr>
              <a:spLocks/>
            </p:cNvSpPr>
            <p:nvPr/>
          </p:nvSpPr>
          <p:spPr bwMode="auto">
            <a:xfrm>
              <a:off x="2640" y="1730"/>
              <a:ext cx="102" cy="43"/>
            </a:xfrm>
            <a:custGeom>
              <a:avLst/>
              <a:gdLst/>
              <a:ahLst/>
              <a:cxnLst>
                <a:cxn ang="0">
                  <a:pos x="64" y="8"/>
                </a:cxn>
                <a:cxn ang="0">
                  <a:pos x="78" y="19"/>
                </a:cxn>
                <a:cxn ang="0">
                  <a:pos x="75" y="22"/>
                </a:cxn>
                <a:cxn ang="0">
                  <a:pos x="72" y="25"/>
                </a:cxn>
                <a:cxn ang="0">
                  <a:pos x="69" y="25"/>
                </a:cxn>
                <a:cxn ang="0">
                  <a:pos x="69" y="28"/>
                </a:cxn>
                <a:cxn ang="0">
                  <a:pos x="67" y="30"/>
                </a:cxn>
                <a:cxn ang="0">
                  <a:pos x="58" y="30"/>
                </a:cxn>
                <a:cxn ang="0">
                  <a:pos x="56" y="30"/>
                </a:cxn>
                <a:cxn ang="0">
                  <a:pos x="53" y="30"/>
                </a:cxn>
                <a:cxn ang="0">
                  <a:pos x="33" y="28"/>
                </a:cxn>
                <a:cxn ang="0">
                  <a:pos x="25" y="33"/>
                </a:cxn>
                <a:cxn ang="0">
                  <a:pos x="19" y="30"/>
                </a:cxn>
                <a:cxn ang="0">
                  <a:pos x="3" y="17"/>
                </a:cxn>
                <a:cxn ang="0">
                  <a:pos x="0" y="11"/>
                </a:cxn>
                <a:cxn ang="0">
                  <a:pos x="25" y="0"/>
                </a:cxn>
                <a:cxn ang="0">
                  <a:pos x="28" y="0"/>
                </a:cxn>
                <a:cxn ang="0">
                  <a:pos x="31" y="0"/>
                </a:cxn>
                <a:cxn ang="0">
                  <a:pos x="44" y="5"/>
                </a:cxn>
                <a:cxn ang="0">
                  <a:pos x="50" y="11"/>
                </a:cxn>
                <a:cxn ang="0">
                  <a:pos x="56" y="8"/>
                </a:cxn>
                <a:cxn ang="0">
                  <a:pos x="64" y="8"/>
                </a:cxn>
              </a:cxnLst>
              <a:rect l="0" t="0" r="r" b="b"/>
              <a:pathLst>
                <a:path w="78" h="33">
                  <a:moveTo>
                    <a:pt x="64" y="8"/>
                  </a:moveTo>
                  <a:lnTo>
                    <a:pt x="78" y="19"/>
                  </a:lnTo>
                  <a:lnTo>
                    <a:pt x="75" y="22"/>
                  </a:lnTo>
                  <a:lnTo>
                    <a:pt x="72" y="25"/>
                  </a:lnTo>
                  <a:lnTo>
                    <a:pt x="69" y="25"/>
                  </a:lnTo>
                  <a:lnTo>
                    <a:pt x="69" y="28"/>
                  </a:lnTo>
                  <a:lnTo>
                    <a:pt x="67" y="30"/>
                  </a:lnTo>
                  <a:lnTo>
                    <a:pt x="58" y="30"/>
                  </a:lnTo>
                  <a:lnTo>
                    <a:pt x="56" y="30"/>
                  </a:lnTo>
                  <a:lnTo>
                    <a:pt x="53" y="30"/>
                  </a:lnTo>
                  <a:lnTo>
                    <a:pt x="33" y="28"/>
                  </a:lnTo>
                  <a:lnTo>
                    <a:pt x="25" y="33"/>
                  </a:lnTo>
                  <a:lnTo>
                    <a:pt x="19" y="30"/>
                  </a:lnTo>
                  <a:lnTo>
                    <a:pt x="3" y="17"/>
                  </a:lnTo>
                  <a:lnTo>
                    <a:pt x="0" y="11"/>
                  </a:lnTo>
                  <a:lnTo>
                    <a:pt x="25" y="0"/>
                  </a:lnTo>
                  <a:lnTo>
                    <a:pt x="28" y="0"/>
                  </a:lnTo>
                  <a:lnTo>
                    <a:pt x="31" y="0"/>
                  </a:lnTo>
                  <a:lnTo>
                    <a:pt x="44" y="5"/>
                  </a:lnTo>
                  <a:lnTo>
                    <a:pt x="50" y="11"/>
                  </a:lnTo>
                  <a:lnTo>
                    <a:pt x="56" y="8"/>
                  </a:lnTo>
                  <a:lnTo>
                    <a:pt x="64" y="8"/>
                  </a:lnTo>
                  <a:close/>
                </a:path>
              </a:pathLst>
            </a:custGeom>
            <a:solidFill>
              <a:schemeClr val="folHlink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69" name="Freeform 341"/>
            <p:cNvSpPr>
              <a:spLocks/>
            </p:cNvSpPr>
            <p:nvPr/>
          </p:nvSpPr>
          <p:spPr bwMode="auto">
            <a:xfrm>
              <a:off x="2496" y="1722"/>
              <a:ext cx="55" cy="33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3"/>
                </a:cxn>
                <a:cxn ang="0">
                  <a:pos x="5" y="9"/>
                </a:cxn>
                <a:cxn ang="0">
                  <a:pos x="19" y="17"/>
                </a:cxn>
                <a:cxn ang="0">
                  <a:pos x="25" y="17"/>
                </a:cxn>
                <a:cxn ang="0">
                  <a:pos x="28" y="20"/>
                </a:cxn>
                <a:cxn ang="0">
                  <a:pos x="39" y="25"/>
                </a:cxn>
                <a:cxn ang="0">
                  <a:pos x="39" y="23"/>
                </a:cxn>
                <a:cxn ang="0">
                  <a:pos x="41" y="17"/>
                </a:cxn>
                <a:cxn ang="0">
                  <a:pos x="41" y="9"/>
                </a:cxn>
                <a:cxn ang="0">
                  <a:pos x="36" y="6"/>
                </a:cxn>
                <a:cxn ang="0">
                  <a:pos x="33" y="0"/>
                </a:cxn>
                <a:cxn ang="0">
                  <a:pos x="19" y="0"/>
                </a:cxn>
                <a:cxn ang="0">
                  <a:pos x="11" y="0"/>
                </a:cxn>
              </a:cxnLst>
              <a:rect l="0" t="0" r="r" b="b"/>
              <a:pathLst>
                <a:path w="41" h="25">
                  <a:moveTo>
                    <a:pt x="11" y="0"/>
                  </a:moveTo>
                  <a:lnTo>
                    <a:pt x="0" y="3"/>
                  </a:lnTo>
                  <a:lnTo>
                    <a:pt x="5" y="9"/>
                  </a:lnTo>
                  <a:lnTo>
                    <a:pt x="19" y="17"/>
                  </a:lnTo>
                  <a:lnTo>
                    <a:pt x="25" y="17"/>
                  </a:lnTo>
                  <a:lnTo>
                    <a:pt x="28" y="20"/>
                  </a:lnTo>
                  <a:lnTo>
                    <a:pt x="39" y="25"/>
                  </a:lnTo>
                  <a:lnTo>
                    <a:pt x="39" y="23"/>
                  </a:lnTo>
                  <a:lnTo>
                    <a:pt x="41" y="17"/>
                  </a:lnTo>
                  <a:lnTo>
                    <a:pt x="41" y="9"/>
                  </a:lnTo>
                  <a:lnTo>
                    <a:pt x="36" y="6"/>
                  </a:lnTo>
                  <a:lnTo>
                    <a:pt x="33" y="0"/>
                  </a:lnTo>
                  <a:lnTo>
                    <a:pt x="1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0" name="Freeform 342"/>
            <p:cNvSpPr>
              <a:spLocks/>
            </p:cNvSpPr>
            <p:nvPr/>
          </p:nvSpPr>
          <p:spPr bwMode="auto">
            <a:xfrm>
              <a:off x="2551" y="1656"/>
              <a:ext cx="128" cy="140"/>
            </a:xfrm>
            <a:custGeom>
              <a:avLst/>
              <a:gdLst/>
              <a:ahLst/>
              <a:cxnLst>
                <a:cxn ang="0">
                  <a:pos x="23" y="20"/>
                </a:cxn>
                <a:cxn ang="0">
                  <a:pos x="25" y="20"/>
                </a:cxn>
                <a:cxn ang="0">
                  <a:pos x="25" y="17"/>
                </a:cxn>
                <a:cxn ang="0">
                  <a:pos x="28" y="14"/>
                </a:cxn>
                <a:cxn ang="0">
                  <a:pos x="37" y="17"/>
                </a:cxn>
                <a:cxn ang="0">
                  <a:pos x="34" y="14"/>
                </a:cxn>
                <a:cxn ang="0">
                  <a:pos x="28" y="9"/>
                </a:cxn>
                <a:cxn ang="0">
                  <a:pos x="28" y="6"/>
                </a:cxn>
                <a:cxn ang="0">
                  <a:pos x="25" y="0"/>
                </a:cxn>
                <a:cxn ang="0">
                  <a:pos x="34" y="0"/>
                </a:cxn>
                <a:cxn ang="0">
                  <a:pos x="37" y="0"/>
                </a:cxn>
                <a:cxn ang="0">
                  <a:pos x="39" y="6"/>
                </a:cxn>
                <a:cxn ang="0">
                  <a:pos x="51" y="6"/>
                </a:cxn>
                <a:cxn ang="0">
                  <a:pos x="51" y="11"/>
                </a:cxn>
                <a:cxn ang="0">
                  <a:pos x="56" y="11"/>
                </a:cxn>
                <a:cxn ang="0">
                  <a:pos x="70" y="6"/>
                </a:cxn>
                <a:cxn ang="0">
                  <a:pos x="84" y="11"/>
                </a:cxn>
                <a:cxn ang="0">
                  <a:pos x="89" y="11"/>
                </a:cxn>
                <a:cxn ang="0">
                  <a:pos x="92" y="17"/>
                </a:cxn>
                <a:cxn ang="0">
                  <a:pos x="89" y="17"/>
                </a:cxn>
                <a:cxn ang="0">
                  <a:pos x="89" y="31"/>
                </a:cxn>
                <a:cxn ang="0">
                  <a:pos x="98" y="45"/>
                </a:cxn>
                <a:cxn ang="0">
                  <a:pos x="98" y="56"/>
                </a:cxn>
                <a:cxn ang="0">
                  <a:pos x="95" y="56"/>
                </a:cxn>
                <a:cxn ang="0">
                  <a:pos x="70" y="67"/>
                </a:cxn>
                <a:cxn ang="0">
                  <a:pos x="73" y="73"/>
                </a:cxn>
                <a:cxn ang="0">
                  <a:pos x="89" y="86"/>
                </a:cxn>
                <a:cxn ang="0">
                  <a:pos x="81" y="95"/>
                </a:cxn>
                <a:cxn ang="0">
                  <a:pos x="81" y="103"/>
                </a:cxn>
                <a:cxn ang="0">
                  <a:pos x="78" y="103"/>
                </a:cxn>
                <a:cxn ang="0">
                  <a:pos x="64" y="103"/>
                </a:cxn>
                <a:cxn ang="0">
                  <a:pos x="56" y="106"/>
                </a:cxn>
                <a:cxn ang="0">
                  <a:pos x="53" y="106"/>
                </a:cxn>
                <a:cxn ang="0">
                  <a:pos x="42" y="106"/>
                </a:cxn>
                <a:cxn ang="0">
                  <a:pos x="31" y="103"/>
                </a:cxn>
                <a:cxn ang="0">
                  <a:pos x="20" y="103"/>
                </a:cxn>
                <a:cxn ang="0">
                  <a:pos x="23" y="84"/>
                </a:cxn>
                <a:cxn ang="0">
                  <a:pos x="6" y="78"/>
                </a:cxn>
                <a:cxn ang="0">
                  <a:pos x="3" y="78"/>
                </a:cxn>
                <a:cxn ang="0">
                  <a:pos x="3" y="75"/>
                </a:cxn>
                <a:cxn ang="0">
                  <a:pos x="0" y="67"/>
                </a:cxn>
                <a:cxn ang="0">
                  <a:pos x="0" y="59"/>
                </a:cxn>
                <a:cxn ang="0">
                  <a:pos x="0" y="42"/>
                </a:cxn>
                <a:cxn ang="0">
                  <a:pos x="9" y="36"/>
                </a:cxn>
                <a:cxn ang="0">
                  <a:pos x="6" y="31"/>
                </a:cxn>
                <a:cxn ang="0">
                  <a:pos x="12" y="23"/>
                </a:cxn>
                <a:cxn ang="0">
                  <a:pos x="9" y="23"/>
                </a:cxn>
                <a:cxn ang="0">
                  <a:pos x="12" y="17"/>
                </a:cxn>
                <a:cxn ang="0">
                  <a:pos x="23" y="20"/>
                </a:cxn>
              </a:cxnLst>
              <a:rect l="0" t="0" r="r" b="b"/>
              <a:pathLst>
                <a:path w="98" h="106">
                  <a:moveTo>
                    <a:pt x="23" y="20"/>
                  </a:moveTo>
                  <a:lnTo>
                    <a:pt x="25" y="20"/>
                  </a:lnTo>
                  <a:lnTo>
                    <a:pt x="25" y="17"/>
                  </a:lnTo>
                  <a:lnTo>
                    <a:pt x="28" y="14"/>
                  </a:lnTo>
                  <a:lnTo>
                    <a:pt x="37" y="17"/>
                  </a:lnTo>
                  <a:lnTo>
                    <a:pt x="34" y="14"/>
                  </a:lnTo>
                  <a:lnTo>
                    <a:pt x="28" y="9"/>
                  </a:lnTo>
                  <a:lnTo>
                    <a:pt x="28" y="6"/>
                  </a:lnTo>
                  <a:lnTo>
                    <a:pt x="25" y="0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39" y="6"/>
                  </a:lnTo>
                  <a:lnTo>
                    <a:pt x="51" y="6"/>
                  </a:lnTo>
                  <a:lnTo>
                    <a:pt x="51" y="11"/>
                  </a:lnTo>
                  <a:lnTo>
                    <a:pt x="56" y="11"/>
                  </a:lnTo>
                  <a:lnTo>
                    <a:pt x="70" y="6"/>
                  </a:lnTo>
                  <a:lnTo>
                    <a:pt x="84" y="11"/>
                  </a:lnTo>
                  <a:lnTo>
                    <a:pt x="89" y="11"/>
                  </a:lnTo>
                  <a:lnTo>
                    <a:pt x="92" y="17"/>
                  </a:lnTo>
                  <a:lnTo>
                    <a:pt x="89" y="17"/>
                  </a:lnTo>
                  <a:lnTo>
                    <a:pt x="89" y="31"/>
                  </a:lnTo>
                  <a:lnTo>
                    <a:pt x="98" y="45"/>
                  </a:lnTo>
                  <a:lnTo>
                    <a:pt x="98" y="56"/>
                  </a:lnTo>
                  <a:lnTo>
                    <a:pt x="95" y="56"/>
                  </a:lnTo>
                  <a:lnTo>
                    <a:pt x="70" y="67"/>
                  </a:lnTo>
                  <a:lnTo>
                    <a:pt x="73" y="73"/>
                  </a:lnTo>
                  <a:lnTo>
                    <a:pt x="89" y="86"/>
                  </a:lnTo>
                  <a:lnTo>
                    <a:pt x="81" y="95"/>
                  </a:lnTo>
                  <a:lnTo>
                    <a:pt x="81" y="103"/>
                  </a:lnTo>
                  <a:lnTo>
                    <a:pt x="78" y="103"/>
                  </a:lnTo>
                  <a:lnTo>
                    <a:pt x="64" y="103"/>
                  </a:lnTo>
                  <a:lnTo>
                    <a:pt x="56" y="106"/>
                  </a:lnTo>
                  <a:lnTo>
                    <a:pt x="53" y="106"/>
                  </a:lnTo>
                  <a:lnTo>
                    <a:pt x="42" y="106"/>
                  </a:lnTo>
                  <a:lnTo>
                    <a:pt x="31" y="103"/>
                  </a:lnTo>
                  <a:lnTo>
                    <a:pt x="20" y="103"/>
                  </a:lnTo>
                  <a:lnTo>
                    <a:pt x="23" y="84"/>
                  </a:lnTo>
                  <a:lnTo>
                    <a:pt x="6" y="78"/>
                  </a:lnTo>
                  <a:lnTo>
                    <a:pt x="3" y="78"/>
                  </a:lnTo>
                  <a:lnTo>
                    <a:pt x="3" y="75"/>
                  </a:lnTo>
                  <a:lnTo>
                    <a:pt x="0" y="67"/>
                  </a:lnTo>
                  <a:lnTo>
                    <a:pt x="0" y="59"/>
                  </a:lnTo>
                  <a:lnTo>
                    <a:pt x="0" y="42"/>
                  </a:lnTo>
                  <a:lnTo>
                    <a:pt x="9" y="36"/>
                  </a:lnTo>
                  <a:lnTo>
                    <a:pt x="6" y="31"/>
                  </a:lnTo>
                  <a:lnTo>
                    <a:pt x="12" y="23"/>
                  </a:lnTo>
                  <a:lnTo>
                    <a:pt x="9" y="23"/>
                  </a:lnTo>
                  <a:lnTo>
                    <a:pt x="12" y="17"/>
                  </a:lnTo>
                  <a:lnTo>
                    <a:pt x="23" y="20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1" name="Freeform 343"/>
            <p:cNvSpPr>
              <a:spLocks/>
            </p:cNvSpPr>
            <p:nvPr/>
          </p:nvSpPr>
          <p:spPr bwMode="auto">
            <a:xfrm>
              <a:off x="2640" y="1681"/>
              <a:ext cx="10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8" y="3"/>
                </a:cxn>
                <a:cxn ang="0">
                  <a:pos x="2" y="0"/>
                </a:cxn>
                <a:cxn ang="0">
                  <a:pos x="0" y="3"/>
                </a:cxn>
              </a:cxnLst>
              <a:rect l="0" t="0" r="r" b="b"/>
              <a:pathLst>
                <a:path w="8" h="3">
                  <a:moveTo>
                    <a:pt x="0" y="3"/>
                  </a:moveTo>
                  <a:lnTo>
                    <a:pt x="8" y="3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2" name="Freeform 344"/>
            <p:cNvSpPr>
              <a:spLocks/>
            </p:cNvSpPr>
            <p:nvPr/>
          </p:nvSpPr>
          <p:spPr bwMode="auto">
            <a:xfrm>
              <a:off x="2547" y="1744"/>
              <a:ext cx="7" cy="1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6"/>
                </a:cxn>
                <a:cxn ang="0">
                  <a:pos x="0" y="8"/>
                </a:cxn>
                <a:cxn ang="0">
                  <a:pos x="5" y="11"/>
                </a:cxn>
                <a:cxn ang="0">
                  <a:pos x="5" y="8"/>
                </a:cxn>
                <a:cxn ang="0">
                  <a:pos x="2" y="0"/>
                </a:cxn>
              </a:cxnLst>
              <a:rect l="0" t="0" r="r" b="b"/>
              <a:pathLst>
                <a:path w="5" h="11">
                  <a:moveTo>
                    <a:pt x="2" y="0"/>
                  </a:moveTo>
                  <a:lnTo>
                    <a:pt x="0" y="6"/>
                  </a:lnTo>
                  <a:lnTo>
                    <a:pt x="0" y="8"/>
                  </a:lnTo>
                  <a:lnTo>
                    <a:pt x="5" y="11"/>
                  </a:lnTo>
                  <a:lnTo>
                    <a:pt x="5" y="8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3" name="Freeform 345"/>
            <p:cNvSpPr>
              <a:spLocks/>
            </p:cNvSpPr>
            <p:nvPr/>
          </p:nvSpPr>
          <p:spPr bwMode="auto">
            <a:xfrm>
              <a:off x="2529" y="1375"/>
              <a:ext cx="314" cy="223"/>
            </a:xfrm>
            <a:custGeom>
              <a:avLst/>
              <a:gdLst/>
              <a:ahLst/>
              <a:cxnLst>
                <a:cxn ang="0">
                  <a:pos x="136" y="14"/>
                </a:cxn>
                <a:cxn ang="0">
                  <a:pos x="133" y="14"/>
                </a:cxn>
                <a:cxn ang="0">
                  <a:pos x="122" y="20"/>
                </a:cxn>
                <a:cxn ang="0">
                  <a:pos x="117" y="25"/>
                </a:cxn>
                <a:cxn ang="0">
                  <a:pos x="117" y="34"/>
                </a:cxn>
                <a:cxn ang="0">
                  <a:pos x="105" y="36"/>
                </a:cxn>
                <a:cxn ang="0">
                  <a:pos x="97" y="36"/>
                </a:cxn>
                <a:cxn ang="0">
                  <a:pos x="97" y="42"/>
                </a:cxn>
                <a:cxn ang="0">
                  <a:pos x="92" y="48"/>
                </a:cxn>
                <a:cxn ang="0">
                  <a:pos x="83" y="53"/>
                </a:cxn>
                <a:cxn ang="0">
                  <a:pos x="78" y="61"/>
                </a:cxn>
                <a:cxn ang="0">
                  <a:pos x="72" y="67"/>
                </a:cxn>
                <a:cxn ang="0">
                  <a:pos x="75" y="73"/>
                </a:cxn>
                <a:cxn ang="0">
                  <a:pos x="64" y="81"/>
                </a:cxn>
                <a:cxn ang="0">
                  <a:pos x="50" y="89"/>
                </a:cxn>
                <a:cxn ang="0">
                  <a:pos x="55" y="92"/>
                </a:cxn>
                <a:cxn ang="0">
                  <a:pos x="53" y="98"/>
                </a:cxn>
                <a:cxn ang="0">
                  <a:pos x="39" y="98"/>
                </a:cxn>
                <a:cxn ang="0">
                  <a:pos x="33" y="106"/>
                </a:cxn>
                <a:cxn ang="0">
                  <a:pos x="19" y="103"/>
                </a:cxn>
                <a:cxn ang="0">
                  <a:pos x="28" y="106"/>
                </a:cxn>
                <a:cxn ang="0">
                  <a:pos x="19" y="114"/>
                </a:cxn>
                <a:cxn ang="0">
                  <a:pos x="8" y="114"/>
                </a:cxn>
                <a:cxn ang="0">
                  <a:pos x="0" y="117"/>
                </a:cxn>
                <a:cxn ang="0">
                  <a:pos x="5" y="123"/>
                </a:cxn>
                <a:cxn ang="0">
                  <a:pos x="16" y="125"/>
                </a:cxn>
                <a:cxn ang="0">
                  <a:pos x="22" y="131"/>
                </a:cxn>
                <a:cxn ang="0">
                  <a:pos x="3" y="134"/>
                </a:cxn>
                <a:cxn ang="0">
                  <a:pos x="5" y="137"/>
                </a:cxn>
                <a:cxn ang="0">
                  <a:pos x="8" y="142"/>
                </a:cxn>
                <a:cxn ang="0">
                  <a:pos x="14" y="142"/>
                </a:cxn>
                <a:cxn ang="0">
                  <a:pos x="11" y="148"/>
                </a:cxn>
                <a:cxn ang="0">
                  <a:pos x="8" y="150"/>
                </a:cxn>
                <a:cxn ang="0">
                  <a:pos x="11" y="156"/>
                </a:cxn>
                <a:cxn ang="0">
                  <a:pos x="16" y="170"/>
                </a:cxn>
                <a:cxn ang="0">
                  <a:pos x="55" y="156"/>
                </a:cxn>
                <a:cxn ang="0">
                  <a:pos x="64" y="153"/>
                </a:cxn>
                <a:cxn ang="0">
                  <a:pos x="75" y="134"/>
                </a:cxn>
                <a:cxn ang="0">
                  <a:pos x="72" y="120"/>
                </a:cxn>
                <a:cxn ang="0">
                  <a:pos x="80" y="89"/>
                </a:cxn>
                <a:cxn ang="0">
                  <a:pos x="92" y="67"/>
                </a:cxn>
                <a:cxn ang="0">
                  <a:pos x="103" y="53"/>
                </a:cxn>
                <a:cxn ang="0">
                  <a:pos x="122" y="31"/>
                </a:cxn>
                <a:cxn ang="0">
                  <a:pos x="144" y="25"/>
                </a:cxn>
                <a:cxn ang="0">
                  <a:pos x="172" y="28"/>
                </a:cxn>
                <a:cxn ang="0">
                  <a:pos x="194" y="17"/>
                </a:cxn>
                <a:cxn ang="0">
                  <a:pos x="222" y="25"/>
                </a:cxn>
                <a:cxn ang="0">
                  <a:pos x="239" y="14"/>
                </a:cxn>
                <a:cxn ang="0">
                  <a:pos x="219" y="11"/>
                </a:cxn>
                <a:cxn ang="0">
                  <a:pos x="219" y="3"/>
                </a:cxn>
                <a:cxn ang="0">
                  <a:pos x="211" y="6"/>
                </a:cxn>
                <a:cxn ang="0">
                  <a:pos x="203" y="3"/>
                </a:cxn>
                <a:cxn ang="0">
                  <a:pos x="183" y="11"/>
                </a:cxn>
                <a:cxn ang="0">
                  <a:pos x="178" y="3"/>
                </a:cxn>
                <a:cxn ang="0">
                  <a:pos x="158" y="11"/>
                </a:cxn>
                <a:cxn ang="0">
                  <a:pos x="155" y="11"/>
                </a:cxn>
                <a:cxn ang="0">
                  <a:pos x="142" y="17"/>
                </a:cxn>
              </a:cxnLst>
              <a:rect l="0" t="0" r="r" b="b"/>
              <a:pathLst>
                <a:path w="239" h="170">
                  <a:moveTo>
                    <a:pt x="142" y="17"/>
                  </a:moveTo>
                  <a:lnTo>
                    <a:pt x="136" y="23"/>
                  </a:lnTo>
                  <a:lnTo>
                    <a:pt x="136" y="14"/>
                  </a:lnTo>
                  <a:lnTo>
                    <a:pt x="136" y="17"/>
                  </a:lnTo>
                  <a:lnTo>
                    <a:pt x="133" y="20"/>
                  </a:lnTo>
                  <a:lnTo>
                    <a:pt x="133" y="14"/>
                  </a:lnTo>
                  <a:lnTo>
                    <a:pt x="130" y="17"/>
                  </a:lnTo>
                  <a:lnTo>
                    <a:pt x="130" y="20"/>
                  </a:lnTo>
                  <a:lnTo>
                    <a:pt x="122" y="20"/>
                  </a:lnTo>
                  <a:lnTo>
                    <a:pt x="125" y="23"/>
                  </a:lnTo>
                  <a:lnTo>
                    <a:pt x="119" y="20"/>
                  </a:lnTo>
                  <a:lnTo>
                    <a:pt x="117" y="25"/>
                  </a:lnTo>
                  <a:lnTo>
                    <a:pt x="117" y="28"/>
                  </a:lnTo>
                  <a:lnTo>
                    <a:pt x="105" y="31"/>
                  </a:lnTo>
                  <a:lnTo>
                    <a:pt x="117" y="34"/>
                  </a:lnTo>
                  <a:lnTo>
                    <a:pt x="114" y="36"/>
                  </a:lnTo>
                  <a:lnTo>
                    <a:pt x="105" y="34"/>
                  </a:lnTo>
                  <a:lnTo>
                    <a:pt x="105" y="36"/>
                  </a:lnTo>
                  <a:lnTo>
                    <a:pt x="103" y="39"/>
                  </a:lnTo>
                  <a:lnTo>
                    <a:pt x="100" y="36"/>
                  </a:lnTo>
                  <a:lnTo>
                    <a:pt x="97" y="36"/>
                  </a:lnTo>
                  <a:lnTo>
                    <a:pt x="92" y="42"/>
                  </a:lnTo>
                  <a:lnTo>
                    <a:pt x="100" y="42"/>
                  </a:lnTo>
                  <a:lnTo>
                    <a:pt x="97" y="42"/>
                  </a:lnTo>
                  <a:lnTo>
                    <a:pt x="97" y="45"/>
                  </a:lnTo>
                  <a:lnTo>
                    <a:pt x="92" y="45"/>
                  </a:lnTo>
                  <a:lnTo>
                    <a:pt x="92" y="48"/>
                  </a:lnTo>
                  <a:lnTo>
                    <a:pt x="97" y="50"/>
                  </a:lnTo>
                  <a:lnTo>
                    <a:pt x="89" y="50"/>
                  </a:lnTo>
                  <a:lnTo>
                    <a:pt x="83" y="53"/>
                  </a:lnTo>
                  <a:lnTo>
                    <a:pt x="78" y="56"/>
                  </a:lnTo>
                  <a:lnTo>
                    <a:pt x="75" y="59"/>
                  </a:lnTo>
                  <a:lnTo>
                    <a:pt x="78" y="61"/>
                  </a:lnTo>
                  <a:lnTo>
                    <a:pt x="83" y="61"/>
                  </a:lnTo>
                  <a:lnTo>
                    <a:pt x="75" y="64"/>
                  </a:lnTo>
                  <a:lnTo>
                    <a:pt x="72" y="67"/>
                  </a:lnTo>
                  <a:lnTo>
                    <a:pt x="72" y="70"/>
                  </a:lnTo>
                  <a:lnTo>
                    <a:pt x="72" y="73"/>
                  </a:lnTo>
                  <a:lnTo>
                    <a:pt x="75" y="73"/>
                  </a:lnTo>
                  <a:lnTo>
                    <a:pt x="64" y="78"/>
                  </a:lnTo>
                  <a:lnTo>
                    <a:pt x="67" y="78"/>
                  </a:lnTo>
                  <a:lnTo>
                    <a:pt x="64" y="81"/>
                  </a:lnTo>
                  <a:lnTo>
                    <a:pt x="58" y="84"/>
                  </a:lnTo>
                  <a:lnTo>
                    <a:pt x="55" y="84"/>
                  </a:lnTo>
                  <a:lnTo>
                    <a:pt x="50" y="89"/>
                  </a:lnTo>
                  <a:lnTo>
                    <a:pt x="47" y="95"/>
                  </a:lnTo>
                  <a:lnTo>
                    <a:pt x="50" y="95"/>
                  </a:lnTo>
                  <a:lnTo>
                    <a:pt x="55" y="92"/>
                  </a:lnTo>
                  <a:lnTo>
                    <a:pt x="61" y="89"/>
                  </a:lnTo>
                  <a:lnTo>
                    <a:pt x="61" y="95"/>
                  </a:lnTo>
                  <a:lnTo>
                    <a:pt x="53" y="98"/>
                  </a:lnTo>
                  <a:lnTo>
                    <a:pt x="47" y="98"/>
                  </a:lnTo>
                  <a:lnTo>
                    <a:pt x="41" y="98"/>
                  </a:lnTo>
                  <a:lnTo>
                    <a:pt x="39" y="98"/>
                  </a:lnTo>
                  <a:lnTo>
                    <a:pt x="33" y="100"/>
                  </a:lnTo>
                  <a:lnTo>
                    <a:pt x="30" y="103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33" y="106"/>
                  </a:lnTo>
                  <a:lnTo>
                    <a:pt x="19" y="103"/>
                  </a:lnTo>
                  <a:lnTo>
                    <a:pt x="19" y="106"/>
                  </a:lnTo>
                  <a:lnTo>
                    <a:pt x="22" y="106"/>
                  </a:lnTo>
                  <a:lnTo>
                    <a:pt x="28" y="106"/>
                  </a:lnTo>
                  <a:lnTo>
                    <a:pt x="22" y="109"/>
                  </a:lnTo>
                  <a:lnTo>
                    <a:pt x="14" y="109"/>
                  </a:lnTo>
                  <a:lnTo>
                    <a:pt x="19" y="114"/>
                  </a:lnTo>
                  <a:lnTo>
                    <a:pt x="14" y="112"/>
                  </a:lnTo>
                  <a:lnTo>
                    <a:pt x="14" y="114"/>
                  </a:lnTo>
                  <a:lnTo>
                    <a:pt x="8" y="114"/>
                  </a:lnTo>
                  <a:lnTo>
                    <a:pt x="3" y="114"/>
                  </a:lnTo>
                  <a:lnTo>
                    <a:pt x="0" y="114"/>
                  </a:lnTo>
                  <a:lnTo>
                    <a:pt x="0" y="117"/>
                  </a:lnTo>
                  <a:lnTo>
                    <a:pt x="14" y="120"/>
                  </a:lnTo>
                  <a:lnTo>
                    <a:pt x="0" y="120"/>
                  </a:lnTo>
                  <a:lnTo>
                    <a:pt x="5" y="123"/>
                  </a:lnTo>
                  <a:lnTo>
                    <a:pt x="3" y="125"/>
                  </a:lnTo>
                  <a:lnTo>
                    <a:pt x="0" y="128"/>
                  </a:lnTo>
                  <a:lnTo>
                    <a:pt x="16" y="125"/>
                  </a:lnTo>
                  <a:lnTo>
                    <a:pt x="22" y="125"/>
                  </a:lnTo>
                  <a:lnTo>
                    <a:pt x="25" y="128"/>
                  </a:lnTo>
                  <a:lnTo>
                    <a:pt x="22" y="131"/>
                  </a:lnTo>
                  <a:lnTo>
                    <a:pt x="14" y="128"/>
                  </a:lnTo>
                  <a:lnTo>
                    <a:pt x="0" y="131"/>
                  </a:lnTo>
                  <a:lnTo>
                    <a:pt x="3" y="134"/>
                  </a:lnTo>
                  <a:lnTo>
                    <a:pt x="0" y="134"/>
                  </a:lnTo>
                  <a:lnTo>
                    <a:pt x="5" y="134"/>
                  </a:lnTo>
                  <a:lnTo>
                    <a:pt x="5" y="137"/>
                  </a:lnTo>
                  <a:lnTo>
                    <a:pt x="3" y="139"/>
                  </a:lnTo>
                  <a:lnTo>
                    <a:pt x="5" y="139"/>
                  </a:lnTo>
                  <a:lnTo>
                    <a:pt x="8" y="142"/>
                  </a:lnTo>
                  <a:lnTo>
                    <a:pt x="14" y="137"/>
                  </a:lnTo>
                  <a:lnTo>
                    <a:pt x="19" y="137"/>
                  </a:lnTo>
                  <a:lnTo>
                    <a:pt x="14" y="142"/>
                  </a:lnTo>
                  <a:lnTo>
                    <a:pt x="14" y="139"/>
                  </a:lnTo>
                  <a:lnTo>
                    <a:pt x="8" y="145"/>
                  </a:lnTo>
                  <a:lnTo>
                    <a:pt x="11" y="148"/>
                  </a:lnTo>
                  <a:lnTo>
                    <a:pt x="5" y="148"/>
                  </a:lnTo>
                  <a:lnTo>
                    <a:pt x="5" y="153"/>
                  </a:lnTo>
                  <a:lnTo>
                    <a:pt x="8" y="150"/>
                  </a:lnTo>
                  <a:lnTo>
                    <a:pt x="14" y="150"/>
                  </a:lnTo>
                  <a:lnTo>
                    <a:pt x="14" y="153"/>
                  </a:lnTo>
                  <a:lnTo>
                    <a:pt x="11" y="156"/>
                  </a:lnTo>
                  <a:lnTo>
                    <a:pt x="8" y="159"/>
                  </a:lnTo>
                  <a:lnTo>
                    <a:pt x="8" y="164"/>
                  </a:lnTo>
                  <a:lnTo>
                    <a:pt x="16" y="170"/>
                  </a:lnTo>
                  <a:lnTo>
                    <a:pt x="33" y="170"/>
                  </a:lnTo>
                  <a:lnTo>
                    <a:pt x="50" y="156"/>
                  </a:lnTo>
                  <a:lnTo>
                    <a:pt x="55" y="156"/>
                  </a:lnTo>
                  <a:lnTo>
                    <a:pt x="55" y="148"/>
                  </a:lnTo>
                  <a:lnTo>
                    <a:pt x="61" y="145"/>
                  </a:lnTo>
                  <a:lnTo>
                    <a:pt x="64" y="153"/>
                  </a:lnTo>
                  <a:lnTo>
                    <a:pt x="69" y="156"/>
                  </a:lnTo>
                  <a:lnTo>
                    <a:pt x="75" y="145"/>
                  </a:lnTo>
                  <a:lnTo>
                    <a:pt x="75" y="134"/>
                  </a:lnTo>
                  <a:lnTo>
                    <a:pt x="75" y="128"/>
                  </a:lnTo>
                  <a:lnTo>
                    <a:pt x="80" y="125"/>
                  </a:lnTo>
                  <a:lnTo>
                    <a:pt x="72" y="120"/>
                  </a:lnTo>
                  <a:lnTo>
                    <a:pt x="72" y="106"/>
                  </a:lnTo>
                  <a:lnTo>
                    <a:pt x="72" y="95"/>
                  </a:lnTo>
                  <a:lnTo>
                    <a:pt x="80" y="89"/>
                  </a:lnTo>
                  <a:lnTo>
                    <a:pt x="89" y="86"/>
                  </a:lnTo>
                  <a:lnTo>
                    <a:pt x="83" y="81"/>
                  </a:lnTo>
                  <a:lnTo>
                    <a:pt x="92" y="67"/>
                  </a:lnTo>
                  <a:lnTo>
                    <a:pt x="89" y="61"/>
                  </a:lnTo>
                  <a:lnTo>
                    <a:pt x="100" y="59"/>
                  </a:lnTo>
                  <a:lnTo>
                    <a:pt x="103" y="53"/>
                  </a:lnTo>
                  <a:lnTo>
                    <a:pt x="108" y="39"/>
                  </a:lnTo>
                  <a:lnTo>
                    <a:pt x="122" y="36"/>
                  </a:lnTo>
                  <a:lnTo>
                    <a:pt x="122" y="31"/>
                  </a:lnTo>
                  <a:lnTo>
                    <a:pt x="139" y="31"/>
                  </a:lnTo>
                  <a:lnTo>
                    <a:pt x="139" y="25"/>
                  </a:lnTo>
                  <a:lnTo>
                    <a:pt x="144" y="25"/>
                  </a:lnTo>
                  <a:lnTo>
                    <a:pt x="150" y="23"/>
                  </a:lnTo>
                  <a:lnTo>
                    <a:pt x="161" y="28"/>
                  </a:lnTo>
                  <a:lnTo>
                    <a:pt x="172" y="28"/>
                  </a:lnTo>
                  <a:lnTo>
                    <a:pt x="183" y="31"/>
                  </a:lnTo>
                  <a:lnTo>
                    <a:pt x="189" y="28"/>
                  </a:lnTo>
                  <a:lnTo>
                    <a:pt x="194" y="17"/>
                  </a:lnTo>
                  <a:lnTo>
                    <a:pt x="205" y="11"/>
                  </a:lnTo>
                  <a:lnTo>
                    <a:pt x="222" y="17"/>
                  </a:lnTo>
                  <a:lnTo>
                    <a:pt x="222" y="25"/>
                  </a:lnTo>
                  <a:lnTo>
                    <a:pt x="233" y="20"/>
                  </a:lnTo>
                  <a:lnTo>
                    <a:pt x="239" y="20"/>
                  </a:lnTo>
                  <a:lnTo>
                    <a:pt x="239" y="14"/>
                  </a:lnTo>
                  <a:lnTo>
                    <a:pt x="233" y="14"/>
                  </a:lnTo>
                  <a:lnTo>
                    <a:pt x="228" y="14"/>
                  </a:lnTo>
                  <a:lnTo>
                    <a:pt x="219" y="11"/>
                  </a:lnTo>
                  <a:lnTo>
                    <a:pt x="239" y="9"/>
                  </a:lnTo>
                  <a:lnTo>
                    <a:pt x="230" y="6"/>
                  </a:lnTo>
                  <a:lnTo>
                    <a:pt x="219" y="3"/>
                  </a:lnTo>
                  <a:lnTo>
                    <a:pt x="214" y="6"/>
                  </a:lnTo>
                  <a:lnTo>
                    <a:pt x="211" y="11"/>
                  </a:lnTo>
                  <a:lnTo>
                    <a:pt x="211" y="6"/>
                  </a:lnTo>
                  <a:lnTo>
                    <a:pt x="208" y="3"/>
                  </a:lnTo>
                  <a:lnTo>
                    <a:pt x="208" y="0"/>
                  </a:lnTo>
                  <a:lnTo>
                    <a:pt x="203" y="3"/>
                  </a:lnTo>
                  <a:lnTo>
                    <a:pt x="197" y="9"/>
                  </a:lnTo>
                  <a:lnTo>
                    <a:pt x="194" y="3"/>
                  </a:lnTo>
                  <a:lnTo>
                    <a:pt x="183" y="11"/>
                  </a:lnTo>
                  <a:lnTo>
                    <a:pt x="186" y="3"/>
                  </a:lnTo>
                  <a:lnTo>
                    <a:pt x="183" y="3"/>
                  </a:lnTo>
                  <a:lnTo>
                    <a:pt x="178" y="3"/>
                  </a:lnTo>
                  <a:lnTo>
                    <a:pt x="175" y="6"/>
                  </a:lnTo>
                  <a:lnTo>
                    <a:pt x="167" y="11"/>
                  </a:lnTo>
                  <a:lnTo>
                    <a:pt x="158" y="11"/>
                  </a:lnTo>
                  <a:lnTo>
                    <a:pt x="158" y="9"/>
                  </a:lnTo>
                  <a:lnTo>
                    <a:pt x="150" y="11"/>
                  </a:lnTo>
                  <a:lnTo>
                    <a:pt x="155" y="11"/>
                  </a:lnTo>
                  <a:lnTo>
                    <a:pt x="153" y="14"/>
                  </a:lnTo>
                  <a:lnTo>
                    <a:pt x="147" y="14"/>
                  </a:lnTo>
                  <a:lnTo>
                    <a:pt x="142" y="1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4" name="Freeform 346"/>
            <p:cNvSpPr>
              <a:spLocks/>
            </p:cNvSpPr>
            <p:nvPr/>
          </p:nvSpPr>
          <p:spPr bwMode="auto">
            <a:xfrm>
              <a:off x="2581" y="1241"/>
              <a:ext cx="116" cy="49"/>
            </a:xfrm>
            <a:custGeom>
              <a:avLst/>
              <a:gdLst/>
              <a:ahLst/>
              <a:cxnLst>
                <a:cxn ang="0">
                  <a:pos x="19" y="2"/>
                </a:cxn>
                <a:cxn ang="0">
                  <a:pos x="8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8" y="8"/>
                </a:cxn>
                <a:cxn ang="0">
                  <a:pos x="8" y="11"/>
                </a:cxn>
                <a:cxn ang="0">
                  <a:pos x="2" y="11"/>
                </a:cxn>
                <a:cxn ang="0">
                  <a:pos x="14" y="16"/>
                </a:cxn>
                <a:cxn ang="0">
                  <a:pos x="22" y="19"/>
                </a:cxn>
                <a:cxn ang="0">
                  <a:pos x="28" y="16"/>
                </a:cxn>
                <a:cxn ang="0">
                  <a:pos x="36" y="13"/>
                </a:cxn>
                <a:cxn ang="0">
                  <a:pos x="36" y="16"/>
                </a:cxn>
                <a:cxn ang="0">
                  <a:pos x="47" y="13"/>
                </a:cxn>
                <a:cxn ang="0">
                  <a:pos x="47" y="16"/>
                </a:cxn>
                <a:cxn ang="0">
                  <a:pos x="25" y="22"/>
                </a:cxn>
                <a:cxn ang="0">
                  <a:pos x="22" y="25"/>
                </a:cxn>
                <a:cxn ang="0">
                  <a:pos x="50" y="25"/>
                </a:cxn>
                <a:cxn ang="0">
                  <a:pos x="39" y="25"/>
                </a:cxn>
                <a:cxn ang="0">
                  <a:pos x="44" y="27"/>
                </a:cxn>
                <a:cxn ang="0">
                  <a:pos x="28" y="27"/>
                </a:cxn>
                <a:cxn ang="0">
                  <a:pos x="44" y="33"/>
                </a:cxn>
                <a:cxn ang="0">
                  <a:pos x="53" y="38"/>
                </a:cxn>
                <a:cxn ang="0">
                  <a:pos x="53" y="36"/>
                </a:cxn>
                <a:cxn ang="0">
                  <a:pos x="61" y="27"/>
                </a:cxn>
                <a:cxn ang="0">
                  <a:pos x="66" y="22"/>
                </a:cxn>
                <a:cxn ang="0">
                  <a:pos x="66" y="19"/>
                </a:cxn>
                <a:cxn ang="0">
                  <a:pos x="89" y="13"/>
                </a:cxn>
                <a:cxn ang="0">
                  <a:pos x="64" y="8"/>
                </a:cxn>
                <a:cxn ang="0">
                  <a:pos x="61" y="5"/>
                </a:cxn>
                <a:cxn ang="0">
                  <a:pos x="55" y="5"/>
                </a:cxn>
                <a:cxn ang="0">
                  <a:pos x="44" y="0"/>
                </a:cxn>
                <a:cxn ang="0">
                  <a:pos x="44" y="11"/>
                </a:cxn>
                <a:cxn ang="0">
                  <a:pos x="30" y="2"/>
                </a:cxn>
                <a:cxn ang="0">
                  <a:pos x="25" y="5"/>
                </a:cxn>
                <a:cxn ang="0">
                  <a:pos x="16" y="5"/>
                </a:cxn>
                <a:cxn ang="0">
                  <a:pos x="19" y="2"/>
                </a:cxn>
              </a:cxnLst>
              <a:rect l="0" t="0" r="r" b="b"/>
              <a:pathLst>
                <a:path w="89" h="38">
                  <a:moveTo>
                    <a:pt x="19" y="2"/>
                  </a:moveTo>
                  <a:lnTo>
                    <a:pt x="8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8" y="8"/>
                  </a:lnTo>
                  <a:lnTo>
                    <a:pt x="8" y="11"/>
                  </a:lnTo>
                  <a:lnTo>
                    <a:pt x="2" y="11"/>
                  </a:lnTo>
                  <a:lnTo>
                    <a:pt x="14" y="16"/>
                  </a:lnTo>
                  <a:lnTo>
                    <a:pt x="22" y="19"/>
                  </a:lnTo>
                  <a:lnTo>
                    <a:pt x="28" y="16"/>
                  </a:lnTo>
                  <a:lnTo>
                    <a:pt x="36" y="13"/>
                  </a:lnTo>
                  <a:lnTo>
                    <a:pt x="36" y="16"/>
                  </a:lnTo>
                  <a:lnTo>
                    <a:pt x="47" y="13"/>
                  </a:lnTo>
                  <a:lnTo>
                    <a:pt x="47" y="16"/>
                  </a:lnTo>
                  <a:lnTo>
                    <a:pt x="25" y="22"/>
                  </a:lnTo>
                  <a:lnTo>
                    <a:pt x="22" y="25"/>
                  </a:lnTo>
                  <a:lnTo>
                    <a:pt x="50" y="25"/>
                  </a:lnTo>
                  <a:lnTo>
                    <a:pt x="39" y="25"/>
                  </a:lnTo>
                  <a:lnTo>
                    <a:pt x="44" y="27"/>
                  </a:lnTo>
                  <a:lnTo>
                    <a:pt x="28" y="27"/>
                  </a:lnTo>
                  <a:lnTo>
                    <a:pt x="44" y="33"/>
                  </a:lnTo>
                  <a:lnTo>
                    <a:pt x="53" y="38"/>
                  </a:lnTo>
                  <a:lnTo>
                    <a:pt x="53" y="36"/>
                  </a:lnTo>
                  <a:lnTo>
                    <a:pt x="61" y="27"/>
                  </a:lnTo>
                  <a:lnTo>
                    <a:pt x="66" y="22"/>
                  </a:lnTo>
                  <a:lnTo>
                    <a:pt x="66" y="19"/>
                  </a:lnTo>
                  <a:lnTo>
                    <a:pt x="89" y="13"/>
                  </a:lnTo>
                  <a:lnTo>
                    <a:pt x="64" y="8"/>
                  </a:lnTo>
                  <a:lnTo>
                    <a:pt x="61" y="5"/>
                  </a:lnTo>
                  <a:lnTo>
                    <a:pt x="55" y="5"/>
                  </a:lnTo>
                  <a:lnTo>
                    <a:pt x="44" y="0"/>
                  </a:lnTo>
                  <a:lnTo>
                    <a:pt x="44" y="11"/>
                  </a:lnTo>
                  <a:lnTo>
                    <a:pt x="30" y="2"/>
                  </a:lnTo>
                  <a:lnTo>
                    <a:pt x="25" y="5"/>
                  </a:lnTo>
                  <a:lnTo>
                    <a:pt x="16" y="5"/>
                  </a:lnTo>
                  <a:lnTo>
                    <a:pt x="19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5" name="Freeform 347"/>
            <p:cNvSpPr>
              <a:spLocks/>
            </p:cNvSpPr>
            <p:nvPr/>
          </p:nvSpPr>
          <p:spPr bwMode="auto">
            <a:xfrm>
              <a:off x="2653" y="1237"/>
              <a:ext cx="98" cy="15"/>
            </a:xfrm>
            <a:custGeom>
              <a:avLst/>
              <a:gdLst/>
              <a:ahLst/>
              <a:cxnLst>
                <a:cxn ang="0">
                  <a:pos x="34" y="3"/>
                </a:cxn>
                <a:cxn ang="0">
                  <a:pos x="14" y="0"/>
                </a:cxn>
                <a:cxn ang="0">
                  <a:pos x="9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31" y="5"/>
                </a:cxn>
                <a:cxn ang="0">
                  <a:pos x="17" y="8"/>
                </a:cxn>
                <a:cxn ang="0">
                  <a:pos x="39" y="11"/>
                </a:cxn>
                <a:cxn ang="0">
                  <a:pos x="64" y="8"/>
                </a:cxn>
                <a:cxn ang="0">
                  <a:pos x="75" y="5"/>
                </a:cxn>
                <a:cxn ang="0">
                  <a:pos x="70" y="3"/>
                </a:cxn>
                <a:cxn ang="0">
                  <a:pos x="45" y="0"/>
                </a:cxn>
                <a:cxn ang="0">
                  <a:pos x="42" y="0"/>
                </a:cxn>
                <a:cxn ang="0">
                  <a:pos x="39" y="0"/>
                </a:cxn>
                <a:cxn ang="0">
                  <a:pos x="36" y="0"/>
                </a:cxn>
                <a:cxn ang="0">
                  <a:pos x="34" y="3"/>
                </a:cxn>
              </a:cxnLst>
              <a:rect l="0" t="0" r="r" b="b"/>
              <a:pathLst>
                <a:path w="75" h="11">
                  <a:moveTo>
                    <a:pt x="34" y="3"/>
                  </a:moveTo>
                  <a:lnTo>
                    <a:pt x="14" y="0"/>
                  </a:lnTo>
                  <a:lnTo>
                    <a:pt x="9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31" y="5"/>
                  </a:lnTo>
                  <a:lnTo>
                    <a:pt x="17" y="8"/>
                  </a:lnTo>
                  <a:lnTo>
                    <a:pt x="39" y="11"/>
                  </a:lnTo>
                  <a:lnTo>
                    <a:pt x="64" y="8"/>
                  </a:lnTo>
                  <a:lnTo>
                    <a:pt x="75" y="5"/>
                  </a:lnTo>
                  <a:lnTo>
                    <a:pt x="70" y="3"/>
                  </a:lnTo>
                  <a:lnTo>
                    <a:pt x="45" y="0"/>
                  </a:lnTo>
                  <a:lnTo>
                    <a:pt x="42" y="0"/>
                  </a:lnTo>
                  <a:lnTo>
                    <a:pt x="39" y="0"/>
                  </a:lnTo>
                  <a:lnTo>
                    <a:pt x="36" y="0"/>
                  </a:lnTo>
                  <a:lnTo>
                    <a:pt x="34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6" name="Freeform 348"/>
            <p:cNvSpPr>
              <a:spLocks/>
            </p:cNvSpPr>
            <p:nvPr/>
          </p:nvSpPr>
          <p:spPr bwMode="auto">
            <a:xfrm>
              <a:off x="2689" y="1270"/>
              <a:ext cx="48" cy="6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17" y="5"/>
                </a:cxn>
                <a:cxn ang="0">
                  <a:pos x="6" y="5"/>
                </a:cxn>
                <a:cxn ang="0">
                  <a:pos x="8" y="3"/>
                </a:cxn>
                <a:cxn ang="0">
                  <a:pos x="0" y="0"/>
                </a:cxn>
                <a:cxn ang="0">
                  <a:pos x="22" y="0"/>
                </a:cxn>
                <a:cxn ang="0">
                  <a:pos x="36" y="3"/>
                </a:cxn>
                <a:cxn ang="0">
                  <a:pos x="28" y="5"/>
                </a:cxn>
              </a:cxnLst>
              <a:rect l="0" t="0" r="r" b="b"/>
              <a:pathLst>
                <a:path w="36" h="5">
                  <a:moveTo>
                    <a:pt x="28" y="5"/>
                  </a:moveTo>
                  <a:lnTo>
                    <a:pt x="17" y="5"/>
                  </a:lnTo>
                  <a:lnTo>
                    <a:pt x="6" y="5"/>
                  </a:lnTo>
                  <a:lnTo>
                    <a:pt x="8" y="3"/>
                  </a:lnTo>
                  <a:lnTo>
                    <a:pt x="0" y="0"/>
                  </a:lnTo>
                  <a:lnTo>
                    <a:pt x="22" y="0"/>
                  </a:lnTo>
                  <a:lnTo>
                    <a:pt x="36" y="3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7" name="Freeform 349"/>
            <p:cNvSpPr>
              <a:spLocks/>
            </p:cNvSpPr>
            <p:nvPr/>
          </p:nvSpPr>
          <p:spPr bwMode="auto">
            <a:xfrm>
              <a:off x="2650" y="1408"/>
              <a:ext cx="17" cy="11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2" y="9"/>
                </a:cxn>
                <a:cxn ang="0">
                  <a:pos x="0" y="9"/>
                </a:cxn>
                <a:cxn ang="0">
                  <a:pos x="5" y="6"/>
                </a:cxn>
                <a:cxn ang="0">
                  <a:pos x="8" y="9"/>
                </a:cxn>
                <a:cxn ang="0">
                  <a:pos x="13" y="3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13" h="9">
                  <a:moveTo>
                    <a:pt x="8" y="0"/>
                  </a:moveTo>
                  <a:lnTo>
                    <a:pt x="2" y="9"/>
                  </a:lnTo>
                  <a:lnTo>
                    <a:pt x="0" y="9"/>
                  </a:lnTo>
                  <a:lnTo>
                    <a:pt x="5" y="6"/>
                  </a:lnTo>
                  <a:lnTo>
                    <a:pt x="8" y="9"/>
                  </a:lnTo>
                  <a:lnTo>
                    <a:pt x="13" y="3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8" name="Freeform 350"/>
            <p:cNvSpPr>
              <a:spLocks/>
            </p:cNvSpPr>
            <p:nvPr/>
          </p:nvSpPr>
          <p:spPr bwMode="auto">
            <a:xfrm>
              <a:off x="2718" y="1389"/>
              <a:ext cx="165" cy="174"/>
            </a:xfrm>
            <a:custGeom>
              <a:avLst/>
              <a:gdLst/>
              <a:ahLst/>
              <a:cxnLst>
                <a:cxn ang="0">
                  <a:pos x="106" y="73"/>
                </a:cxn>
                <a:cxn ang="0">
                  <a:pos x="100" y="67"/>
                </a:cxn>
                <a:cxn ang="0">
                  <a:pos x="100" y="56"/>
                </a:cxn>
                <a:cxn ang="0">
                  <a:pos x="86" y="42"/>
                </a:cxn>
                <a:cxn ang="0">
                  <a:pos x="95" y="34"/>
                </a:cxn>
                <a:cxn ang="0">
                  <a:pos x="78" y="25"/>
                </a:cxn>
                <a:cxn ang="0">
                  <a:pos x="78" y="17"/>
                </a:cxn>
                <a:cxn ang="0">
                  <a:pos x="78" y="14"/>
                </a:cxn>
                <a:cxn ang="0">
                  <a:pos x="78" y="6"/>
                </a:cxn>
                <a:cxn ang="0">
                  <a:pos x="61" y="0"/>
                </a:cxn>
                <a:cxn ang="0">
                  <a:pos x="50" y="6"/>
                </a:cxn>
                <a:cxn ang="0">
                  <a:pos x="45" y="17"/>
                </a:cxn>
                <a:cxn ang="0">
                  <a:pos x="39" y="20"/>
                </a:cxn>
                <a:cxn ang="0">
                  <a:pos x="28" y="17"/>
                </a:cxn>
                <a:cxn ang="0">
                  <a:pos x="17" y="17"/>
                </a:cxn>
                <a:cxn ang="0">
                  <a:pos x="6" y="12"/>
                </a:cxn>
                <a:cxn ang="0">
                  <a:pos x="0" y="14"/>
                </a:cxn>
                <a:cxn ang="0">
                  <a:pos x="28" y="25"/>
                </a:cxn>
                <a:cxn ang="0">
                  <a:pos x="36" y="42"/>
                </a:cxn>
                <a:cxn ang="0">
                  <a:pos x="42" y="56"/>
                </a:cxn>
                <a:cxn ang="0">
                  <a:pos x="48" y="53"/>
                </a:cxn>
                <a:cxn ang="0">
                  <a:pos x="50" y="59"/>
                </a:cxn>
                <a:cxn ang="0">
                  <a:pos x="53" y="67"/>
                </a:cxn>
                <a:cxn ang="0">
                  <a:pos x="36" y="81"/>
                </a:cxn>
                <a:cxn ang="0">
                  <a:pos x="31" y="87"/>
                </a:cxn>
                <a:cxn ang="0">
                  <a:pos x="20" y="92"/>
                </a:cxn>
                <a:cxn ang="0">
                  <a:pos x="23" y="106"/>
                </a:cxn>
                <a:cxn ang="0">
                  <a:pos x="25" y="123"/>
                </a:cxn>
                <a:cxn ang="0">
                  <a:pos x="36" y="126"/>
                </a:cxn>
                <a:cxn ang="0">
                  <a:pos x="36" y="128"/>
                </a:cxn>
                <a:cxn ang="0">
                  <a:pos x="42" y="128"/>
                </a:cxn>
                <a:cxn ang="0">
                  <a:pos x="45" y="134"/>
                </a:cxn>
                <a:cxn ang="0">
                  <a:pos x="50" y="131"/>
                </a:cxn>
                <a:cxn ang="0">
                  <a:pos x="75" y="128"/>
                </a:cxn>
                <a:cxn ang="0">
                  <a:pos x="81" y="126"/>
                </a:cxn>
                <a:cxn ang="0">
                  <a:pos x="95" y="126"/>
                </a:cxn>
                <a:cxn ang="0">
                  <a:pos x="100" y="117"/>
                </a:cxn>
                <a:cxn ang="0">
                  <a:pos x="109" y="109"/>
                </a:cxn>
                <a:cxn ang="0">
                  <a:pos x="117" y="101"/>
                </a:cxn>
                <a:cxn ang="0">
                  <a:pos x="125" y="92"/>
                </a:cxn>
                <a:cxn ang="0">
                  <a:pos x="106" y="81"/>
                </a:cxn>
                <a:cxn ang="0">
                  <a:pos x="111" y="78"/>
                </a:cxn>
                <a:cxn ang="0">
                  <a:pos x="106" y="73"/>
                </a:cxn>
              </a:cxnLst>
              <a:rect l="0" t="0" r="r" b="b"/>
              <a:pathLst>
                <a:path w="125" h="134">
                  <a:moveTo>
                    <a:pt x="106" y="73"/>
                  </a:moveTo>
                  <a:lnTo>
                    <a:pt x="100" y="67"/>
                  </a:lnTo>
                  <a:lnTo>
                    <a:pt x="100" y="56"/>
                  </a:lnTo>
                  <a:lnTo>
                    <a:pt x="86" y="42"/>
                  </a:lnTo>
                  <a:lnTo>
                    <a:pt x="95" y="34"/>
                  </a:lnTo>
                  <a:lnTo>
                    <a:pt x="78" y="25"/>
                  </a:lnTo>
                  <a:lnTo>
                    <a:pt x="78" y="17"/>
                  </a:lnTo>
                  <a:lnTo>
                    <a:pt x="78" y="14"/>
                  </a:lnTo>
                  <a:lnTo>
                    <a:pt x="78" y="6"/>
                  </a:lnTo>
                  <a:lnTo>
                    <a:pt x="61" y="0"/>
                  </a:lnTo>
                  <a:lnTo>
                    <a:pt x="50" y="6"/>
                  </a:lnTo>
                  <a:lnTo>
                    <a:pt x="45" y="17"/>
                  </a:lnTo>
                  <a:lnTo>
                    <a:pt x="39" y="20"/>
                  </a:lnTo>
                  <a:lnTo>
                    <a:pt x="28" y="17"/>
                  </a:lnTo>
                  <a:lnTo>
                    <a:pt x="17" y="17"/>
                  </a:lnTo>
                  <a:lnTo>
                    <a:pt x="6" y="12"/>
                  </a:lnTo>
                  <a:lnTo>
                    <a:pt x="0" y="14"/>
                  </a:lnTo>
                  <a:lnTo>
                    <a:pt x="28" y="25"/>
                  </a:lnTo>
                  <a:lnTo>
                    <a:pt x="36" y="42"/>
                  </a:lnTo>
                  <a:lnTo>
                    <a:pt x="42" y="56"/>
                  </a:lnTo>
                  <a:lnTo>
                    <a:pt x="48" y="53"/>
                  </a:lnTo>
                  <a:lnTo>
                    <a:pt x="50" y="59"/>
                  </a:lnTo>
                  <a:lnTo>
                    <a:pt x="53" y="67"/>
                  </a:lnTo>
                  <a:lnTo>
                    <a:pt x="36" y="81"/>
                  </a:lnTo>
                  <a:lnTo>
                    <a:pt x="31" y="87"/>
                  </a:lnTo>
                  <a:lnTo>
                    <a:pt x="20" y="92"/>
                  </a:lnTo>
                  <a:lnTo>
                    <a:pt x="23" y="106"/>
                  </a:lnTo>
                  <a:lnTo>
                    <a:pt x="25" y="123"/>
                  </a:lnTo>
                  <a:lnTo>
                    <a:pt x="36" y="126"/>
                  </a:lnTo>
                  <a:lnTo>
                    <a:pt x="36" y="128"/>
                  </a:lnTo>
                  <a:lnTo>
                    <a:pt x="42" y="128"/>
                  </a:lnTo>
                  <a:lnTo>
                    <a:pt x="45" y="134"/>
                  </a:lnTo>
                  <a:lnTo>
                    <a:pt x="50" y="131"/>
                  </a:lnTo>
                  <a:lnTo>
                    <a:pt x="75" y="128"/>
                  </a:lnTo>
                  <a:lnTo>
                    <a:pt x="81" y="126"/>
                  </a:lnTo>
                  <a:lnTo>
                    <a:pt x="95" y="126"/>
                  </a:lnTo>
                  <a:lnTo>
                    <a:pt x="100" y="117"/>
                  </a:lnTo>
                  <a:lnTo>
                    <a:pt x="109" y="109"/>
                  </a:lnTo>
                  <a:lnTo>
                    <a:pt x="117" y="101"/>
                  </a:lnTo>
                  <a:lnTo>
                    <a:pt x="125" y="92"/>
                  </a:lnTo>
                  <a:lnTo>
                    <a:pt x="106" y="81"/>
                  </a:lnTo>
                  <a:lnTo>
                    <a:pt x="111" y="78"/>
                  </a:lnTo>
                  <a:lnTo>
                    <a:pt x="106" y="7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79" name="Freeform 351"/>
            <p:cNvSpPr>
              <a:spLocks/>
            </p:cNvSpPr>
            <p:nvPr/>
          </p:nvSpPr>
          <p:spPr bwMode="auto">
            <a:xfrm>
              <a:off x="2605" y="1799"/>
              <a:ext cx="2" cy="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0" name="Freeform 352"/>
            <p:cNvSpPr>
              <a:spLocks/>
            </p:cNvSpPr>
            <p:nvPr/>
          </p:nvSpPr>
          <p:spPr bwMode="auto">
            <a:xfrm>
              <a:off x="2605" y="1767"/>
              <a:ext cx="113" cy="47"/>
            </a:xfrm>
            <a:custGeom>
              <a:avLst/>
              <a:gdLst/>
              <a:ahLst/>
              <a:cxnLst>
                <a:cxn ang="0">
                  <a:pos x="31" y="30"/>
                </a:cxn>
                <a:cxn ang="0">
                  <a:pos x="17" y="30"/>
                </a:cxn>
                <a:cxn ang="0">
                  <a:pos x="11" y="30"/>
                </a:cxn>
                <a:cxn ang="0">
                  <a:pos x="0" y="27"/>
                </a:cxn>
                <a:cxn ang="0">
                  <a:pos x="0" y="25"/>
                </a:cxn>
                <a:cxn ang="0">
                  <a:pos x="0" y="22"/>
                </a:cxn>
                <a:cxn ang="0">
                  <a:pos x="9" y="22"/>
                </a:cxn>
                <a:cxn ang="0">
                  <a:pos x="11" y="22"/>
                </a:cxn>
                <a:cxn ang="0">
                  <a:pos x="14" y="22"/>
                </a:cxn>
                <a:cxn ang="0">
                  <a:pos x="22" y="19"/>
                </a:cxn>
                <a:cxn ang="0">
                  <a:pos x="36" y="19"/>
                </a:cxn>
                <a:cxn ang="0">
                  <a:pos x="39" y="19"/>
                </a:cxn>
                <a:cxn ang="0">
                  <a:pos x="39" y="11"/>
                </a:cxn>
                <a:cxn ang="0">
                  <a:pos x="47" y="2"/>
                </a:cxn>
                <a:cxn ang="0">
                  <a:pos x="53" y="5"/>
                </a:cxn>
                <a:cxn ang="0">
                  <a:pos x="61" y="0"/>
                </a:cxn>
                <a:cxn ang="0">
                  <a:pos x="81" y="2"/>
                </a:cxn>
                <a:cxn ang="0">
                  <a:pos x="86" y="14"/>
                </a:cxn>
                <a:cxn ang="0">
                  <a:pos x="84" y="19"/>
                </a:cxn>
                <a:cxn ang="0">
                  <a:pos x="81" y="19"/>
                </a:cxn>
                <a:cxn ang="0">
                  <a:pos x="78" y="30"/>
                </a:cxn>
                <a:cxn ang="0">
                  <a:pos x="75" y="30"/>
                </a:cxn>
                <a:cxn ang="0">
                  <a:pos x="53" y="36"/>
                </a:cxn>
                <a:cxn ang="0">
                  <a:pos x="50" y="36"/>
                </a:cxn>
                <a:cxn ang="0">
                  <a:pos x="31" y="30"/>
                </a:cxn>
              </a:cxnLst>
              <a:rect l="0" t="0" r="r" b="b"/>
              <a:pathLst>
                <a:path w="86" h="36">
                  <a:moveTo>
                    <a:pt x="31" y="30"/>
                  </a:moveTo>
                  <a:lnTo>
                    <a:pt x="17" y="30"/>
                  </a:lnTo>
                  <a:lnTo>
                    <a:pt x="11" y="30"/>
                  </a:lnTo>
                  <a:lnTo>
                    <a:pt x="0" y="27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9" y="22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22" y="19"/>
                  </a:lnTo>
                  <a:lnTo>
                    <a:pt x="36" y="19"/>
                  </a:lnTo>
                  <a:lnTo>
                    <a:pt x="39" y="19"/>
                  </a:lnTo>
                  <a:lnTo>
                    <a:pt x="39" y="11"/>
                  </a:lnTo>
                  <a:lnTo>
                    <a:pt x="47" y="2"/>
                  </a:lnTo>
                  <a:lnTo>
                    <a:pt x="53" y="5"/>
                  </a:lnTo>
                  <a:lnTo>
                    <a:pt x="61" y="0"/>
                  </a:lnTo>
                  <a:lnTo>
                    <a:pt x="81" y="2"/>
                  </a:lnTo>
                  <a:lnTo>
                    <a:pt x="86" y="14"/>
                  </a:lnTo>
                  <a:lnTo>
                    <a:pt x="84" y="19"/>
                  </a:lnTo>
                  <a:lnTo>
                    <a:pt x="81" y="19"/>
                  </a:lnTo>
                  <a:lnTo>
                    <a:pt x="78" y="30"/>
                  </a:lnTo>
                  <a:lnTo>
                    <a:pt x="75" y="30"/>
                  </a:lnTo>
                  <a:lnTo>
                    <a:pt x="53" y="36"/>
                  </a:lnTo>
                  <a:lnTo>
                    <a:pt x="50" y="36"/>
                  </a:lnTo>
                  <a:lnTo>
                    <a:pt x="31" y="3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1" name="Freeform 353"/>
            <p:cNvSpPr>
              <a:spLocks/>
            </p:cNvSpPr>
            <p:nvPr/>
          </p:nvSpPr>
          <p:spPr bwMode="auto">
            <a:xfrm>
              <a:off x="2703" y="1834"/>
              <a:ext cx="63" cy="56"/>
            </a:xfrm>
            <a:custGeom>
              <a:avLst/>
              <a:gdLst/>
              <a:ahLst/>
              <a:cxnLst>
                <a:cxn ang="0">
                  <a:pos x="42" y="6"/>
                </a:cxn>
                <a:cxn ang="0">
                  <a:pos x="42" y="9"/>
                </a:cxn>
                <a:cxn ang="0">
                  <a:pos x="42" y="12"/>
                </a:cxn>
                <a:cxn ang="0">
                  <a:pos x="39" y="14"/>
                </a:cxn>
                <a:cxn ang="0">
                  <a:pos x="42" y="17"/>
                </a:cxn>
                <a:cxn ang="0">
                  <a:pos x="47" y="20"/>
                </a:cxn>
                <a:cxn ang="0">
                  <a:pos x="42" y="23"/>
                </a:cxn>
                <a:cxn ang="0">
                  <a:pos x="45" y="23"/>
                </a:cxn>
                <a:cxn ang="0">
                  <a:pos x="45" y="28"/>
                </a:cxn>
                <a:cxn ang="0">
                  <a:pos x="39" y="28"/>
                </a:cxn>
                <a:cxn ang="0">
                  <a:pos x="42" y="31"/>
                </a:cxn>
                <a:cxn ang="0">
                  <a:pos x="39" y="34"/>
                </a:cxn>
                <a:cxn ang="0">
                  <a:pos x="39" y="31"/>
                </a:cxn>
                <a:cxn ang="0">
                  <a:pos x="36" y="34"/>
                </a:cxn>
                <a:cxn ang="0">
                  <a:pos x="34" y="37"/>
                </a:cxn>
                <a:cxn ang="0">
                  <a:pos x="36" y="39"/>
                </a:cxn>
                <a:cxn ang="0">
                  <a:pos x="34" y="42"/>
                </a:cxn>
                <a:cxn ang="0">
                  <a:pos x="31" y="39"/>
                </a:cxn>
                <a:cxn ang="0">
                  <a:pos x="28" y="37"/>
                </a:cxn>
                <a:cxn ang="0">
                  <a:pos x="25" y="37"/>
                </a:cxn>
                <a:cxn ang="0">
                  <a:pos x="25" y="34"/>
                </a:cxn>
                <a:cxn ang="0">
                  <a:pos x="20" y="31"/>
                </a:cxn>
                <a:cxn ang="0">
                  <a:pos x="20" y="28"/>
                </a:cxn>
                <a:cxn ang="0">
                  <a:pos x="17" y="28"/>
                </a:cxn>
                <a:cxn ang="0">
                  <a:pos x="6" y="20"/>
                </a:cxn>
                <a:cxn ang="0">
                  <a:pos x="6" y="17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6" y="6"/>
                </a:cxn>
                <a:cxn ang="0">
                  <a:pos x="9" y="3"/>
                </a:cxn>
                <a:cxn ang="0">
                  <a:pos x="11" y="0"/>
                </a:cxn>
                <a:cxn ang="0">
                  <a:pos x="17" y="3"/>
                </a:cxn>
                <a:cxn ang="0">
                  <a:pos x="25" y="6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4" y="3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2" y="6"/>
                </a:cxn>
              </a:cxnLst>
              <a:rect l="0" t="0" r="r" b="b"/>
              <a:pathLst>
                <a:path w="47" h="42">
                  <a:moveTo>
                    <a:pt x="42" y="6"/>
                  </a:moveTo>
                  <a:lnTo>
                    <a:pt x="42" y="9"/>
                  </a:lnTo>
                  <a:lnTo>
                    <a:pt x="42" y="12"/>
                  </a:lnTo>
                  <a:lnTo>
                    <a:pt x="39" y="14"/>
                  </a:lnTo>
                  <a:lnTo>
                    <a:pt x="42" y="17"/>
                  </a:lnTo>
                  <a:lnTo>
                    <a:pt x="47" y="20"/>
                  </a:lnTo>
                  <a:lnTo>
                    <a:pt x="42" y="23"/>
                  </a:lnTo>
                  <a:lnTo>
                    <a:pt x="45" y="23"/>
                  </a:lnTo>
                  <a:lnTo>
                    <a:pt x="45" y="28"/>
                  </a:lnTo>
                  <a:lnTo>
                    <a:pt x="39" y="28"/>
                  </a:lnTo>
                  <a:lnTo>
                    <a:pt x="42" y="31"/>
                  </a:lnTo>
                  <a:lnTo>
                    <a:pt x="39" y="34"/>
                  </a:lnTo>
                  <a:lnTo>
                    <a:pt x="39" y="31"/>
                  </a:lnTo>
                  <a:lnTo>
                    <a:pt x="36" y="34"/>
                  </a:lnTo>
                  <a:lnTo>
                    <a:pt x="34" y="37"/>
                  </a:lnTo>
                  <a:lnTo>
                    <a:pt x="36" y="39"/>
                  </a:lnTo>
                  <a:lnTo>
                    <a:pt x="34" y="42"/>
                  </a:lnTo>
                  <a:lnTo>
                    <a:pt x="31" y="39"/>
                  </a:lnTo>
                  <a:lnTo>
                    <a:pt x="28" y="37"/>
                  </a:lnTo>
                  <a:lnTo>
                    <a:pt x="25" y="37"/>
                  </a:lnTo>
                  <a:lnTo>
                    <a:pt x="25" y="34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7" y="28"/>
                  </a:lnTo>
                  <a:lnTo>
                    <a:pt x="6" y="20"/>
                  </a:lnTo>
                  <a:lnTo>
                    <a:pt x="6" y="17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3"/>
                  </a:lnTo>
                  <a:lnTo>
                    <a:pt x="3" y="3"/>
                  </a:lnTo>
                  <a:lnTo>
                    <a:pt x="6" y="6"/>
                  </a:lnTo>
                  <a:lnTo>
                    <a:pt x="9" y="3"/>
                  </a:lnTo>
                  <a:lnTo>
                    <a:pt x="11" y="0"/>
                  </a:lnTo>
                  <a:lnTo>
                    <a:pt x="17" y="3"/>
                  </a:lnTo>
                  <a:lnTo>
                    <a:pt x="25" y="6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4" y="3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2" name="Freeform 354"/>
            <p:cNvSpPr>
              <a:spLocks/>
            </p:cNvSpPr>
            <p:nvPr/>
          </p:nvSpPr>
          <p:spPr bwMode="auto">
            <a:xfrm>
              <a:off x="2671" y="1814"/>
              <a:ext cx="88" cy="69"/>
            </a:xfrm>
            <a:custGeom>
              <a:avLst/>
              <a:gdLst/>
              <a:ahLst/>
              <a:cxnLst>
                <a:cxn ang="0">
                  <a:pos x="61" y="22"/>
                </a:cxn>
                <a:cxn ang="0">
                  <a:pos x="64" y="22"/>
                </a:cxn>
                <a:cxn ang="0">
                  <a:pos x="64" y="19"/>
                </a:cxn>
                <a:cxn ang="0">
                  <a:pos x="67" y="19"/>
                </a:cxn>
                <a:cxn ang="0">
                  <a:pos x="64" y="16"/>
                </a:cxn>
                <a:cxn ang="0">
                  <a:pos x="61" y="16"/>
                </a:cxn>
                <a:cxn ang="0">
                  <a:pos x="64" y="14"/>
                </a:cxn>
                <a:cxn ang="0">
                  <a:pos x="61" y="14"/>
                </a:cxn>
                <a:cxn ang="0">
                  <a:pos x="59" y="8"/>
                </a:cxn>
                <a:cxn ang="0">
                  <a:pos x="42" y="8"/>
                </a:cxn>
                <a:cxn ang="0">
                  <a:pos x="31" y="0"/>
                </a:cxn>
                <a:cxn ang="0">
                  <a:pos x="28" y="0"/>
                </a:cxn>
                <a:cxn ang="0">
                  <a:pos x="25" y="3"/>
                </a:cxn>
                <a:cxn ang="0">
                  <a:pos x="20" y="3"/>
                </a:cxn>
                <a:cxn ang="0">
                  <a:pos x="22" y="5"/>
                </a:cxn>
                <a:cxn ang="0">
                  <a:pos x="22" y="8"/>
                </a:cxn>
                <a:cxn ang="0">
                  <a:pos x="22" y="11"/>
                </a:cxn>
                <a:cxn ang="0">
                  <a:pos x="17" y="11"/>
                </a:cxn>
                <a:cxn ang="0">
                  <a:pos x="17" y="14"/>
                </a:cxn>
                <a:cxn ang="0">
                  <a:pos x="20" y="14"/>
                </a:cxn>
                <a:cxn ang="0">
                  <a:pos x="17" y="16"/>
                </a:cxn>
                <a:cxn ang="0">
                  <a:pos x="14" y="14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3" y="14"/>
                </a:cxn>
                <a:cxn ang="0">
                  <a:pos x="0" y="14"/>
                </a:cxn>
                <a:cxn ang="0">
                  <a:pos x="3" y="16"/>
                </a:cxn>
                <a:cxn ang="0">
                  <a:pos x="6" y="22"/>
                </a:cxn>
                <a:cxn ang="0">
                  <a:pos x="9" y="19"/>
                </a:cxn>
                <a:cxn ang="0">
                  <a:pos x="17" y="33"/>
                </a:cxn>
                <a:cxn ang="0">
                  <a:pos x="20" y="36"/>
                </a:cxn>
                <a:cxn ang="0">
                  <a:pos x="31" y="44"/>
                </a:cxn>
                <a:cxn ang="0">
                  <a:pos x="45" y="53"/>
                </a:cxn>
                <a:cxn ang="0">
                  <a:pos x="47" y="53"/>
                </a:cxn>
                <a:cxn ang="0">
                  <a:pos x="50" y="53"/>
                </a:cxn>
                <a:cxn ang="0">
                  <a:pos x="50" y="50"/>
                </a:cxn>
                <a:cxn ang="0">
                  <a:pos x="45" y="47"/>
                </a:cxn>
                <a:cxn ang="0">
                  <a:pos x="45" y="44"/>
                </a:cxn>
                <a:cxn ang="0">
                  <a:pos x="42" y="44"/>
                </a:cxn>
                <a:cxn ang="0">
                  <a:pos x="31" y="36"/>
                </a:cxn>
                <a:cxn ang="0">
                  <a:pos x="31" y="33"/>
                </a:cxn>
                <a:cxn ang="0">
                  <a:pos x="28" y="28"/>
                </a:cxn>
                <a:cxn ang="0">
                  <a:pos x="25" y="25"/>
                </a:cxn>
                <a:cxn ang="0">
                  <a:pos x="25" y="19"/>
                </a:cxn>
                <a:cxn ang="0">
                  <a:pos x="28" y="19"/>
                </a:cxn>
                <a:cxn ang="0">
                  <a:pos x="31" y="22"/>
                </a:cxn>
                <a:cxn ang="0">
                  <a:pos x="34" y="19"/>
                </a:cxn>
                <a:cxn ang="0">
                  <a:pos x="36" y="16"/>
                </a:cxn>
                <a:cxn ang="0">
                  <a:pos x="42" y="19"/>
                </a:cxn>
                <a:cxn ang="0">
                  <a:pos x="50" y="22"/>
                </a:cxn>
                <a:cxn ang="0">
                  <a:pos x="50" y="19"/>
                </a:cxn>
                <a:cxn ang="0">
                  <a:pos x="53" y="19"/>
                </a:cxn>
                <a:cxn ang="0">
                  <a:pos x="56" y="19"/>
                </a:cxn>
                <a:cxn ang="0">
                  <a:pos x="59" y="19"/>
                </a:cxn>
                <a:cxn ang="0">
                  <a:pos x="61" y="22"/>
                </a:cxn>
              </a:cxnLst>
              <a:rect l="0" t="0" r="r" b="b"/>
              <a:pathLst>
                <a:path w="67" h="53">
                  <a:moveTo>
                    <a:pt x="61" y="22"/>
                  </a:moveTo>
                  <a:lnTo>
                    <a:pt x="64" y="22"/>
                  </a:lnTo>
                  <a:lnTo>
                    <a:pt x="64" y="19"/>
                  </a:lnTo>
                  <a:lnTo>
                    <a:pt x="67" y="19"/>
                  </a:lnTo>
                  <a:lnTo>
                    <a:pt x="64" y="16"/>
                  </a:lnTo>
                  <a:lnTo>
                    <a:pt x="61" y="16"/>
                  </a:lnTo>
                  <a:lnTo>
                    <a:pt x="64" y="14"/>
                  </a:lnTo>
                  <a:lnTo>
                    <a:pt x="61" y="14"/>
                  </a:lnTo>
                  <a:lnTo>
                    <a:pt x="59" y="8"/>
                  </a:lnTo>
                  <a:lnTo>
                    <a:pt x="42" y="8"/>
                  </a:lnTo>
                  <a:lnTo>
                    <a:pt x="31" y="0"/>
                  </a:lnTo>
                  <a:lnTo>
                    <a:pt x="28" y="0"/>
                  </a:lnTo>
                  <a:lnTo>
                    <a:pt x="25" y="3"/>
                  </a:lnTo>
                  <a:lnTo>
                    <a:pt x="20" y="3"/>
                  </a:lnTo>
                  <a:lnTo>
                    <a:pt x="22" y="5"/>
                  </a:lnTo>
                  <a:lnTo>
                    <a:pt x="22" y="8"/>
                  </a:lnTo>
                  <a:lnTo>
                    <a:pt x="22" y="11"/>
                  </a:lnTo>
                  <a:lnTo>
                    <a:pt x="17" y="11"/>
                  </a:lnTo>
                  <a:lnTo>
                    <a:pt x="17" y="14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4" y="14"/>
                  </a:lnTo>
                  <a:lnTo>
                    <a:pt x="11" y="14"/>
                  </a:lnTo>
                  <a:lnTo>
                    <a:pt x="9" y="14"/>
                  </a:lnTo>
                  <a:lnTo>
                    <a:pt x="3" y="14"/>
                  </a:lnTo>
                  <a:lnTo>
                    <a:pt x="0" y="14"/>
                  </a:lnTo>
                  <a:lnTo>
                    <a:pt x="3" y="16"/>
                  </a:lnTo>
                  <a:lnTo>
                    <a:pt x="6" y="22"/>
                  </a:lnTo>
                  <a:lnTo>
                    <a:pt x="9" y="19"/>
                  </a:lnTo>
                  <a:lnTo>
                    <a:pt x="17" y="33"/>
                  </a:lnTo>
                  <a:lnTo>
                    <a:pt x="20" y="36"/>
                  </a:lnTo>
                  <a:lnTo>
                    <a:pt x="31" y="44"/>
                  </a:lnTo>
                  <a:lnTo>
                    <a:pt x="45" y="53"/>
                  </a:lnTo>
                  <a:lnTo>
                    <a:pt x="47" y="53"/>
                  </a:lnTo>
                  <a:lnTo>
                    <a:pt x="50" y="53"/>
                  </a:lnTo>
                  <a:lnTo>
                    <a:pt x="50" y="50"/>
                  </a:lnTo>
                  <a:lnTo>
                    <a:pt x="45" y="47"/>
                  </a:lnTo>
                  <a:lnTo>
                    <a:pt x="45" y="44"/>
                  </a:lnTo>
                  <a:lnTo>
                    <a:pt x="42" y="44"/>
                  </a:lnTo>
                  <a:lnTo>
                    <a:pt x="31" y="36"/>
                  </a:lnTo>
                  <a:lnTo>
                    <a:pt x="31" y="33"/>
                  </a:lnTo>
                  <a:lnTo>
                    <a:pt x="28" y="28"/>
                  </a:lnTo>
                  <a:lnTo>
                    <a:pt x="25" y="25"/>
                  </a:lnTo>
                  <a:lnTo>
                    <a:pt x="25" y="19"/>
                  </a:lnTo>
                  <a:lnTo>
                    <a:pt x="28" y="19"/>
                  </a:lnTo>
                  <a:lnTo>
                    <a:pt x="31" y="22"/>
                  </a:lnTo>
                  <a:lnTo>
                    <a:pt x="34" y="19"/>
                  </a:lnTo>
                  <a:lnTo>
                    <a:pt x="36" y="16"/>
                  </a:lnTo>
                  <a:lnTo>
                    <a:pt x="42" y="19"/>
                  </a:lnTo>
                  <a:lnTo>
                    <a:pt x="50" y="22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6" y="19"/>
                  </a:lnTo>
                  <a:lnTo>
                    <a:pt x="59" y="19"/>
                  </a:lnTo>
                  <a:lnTo>
                    <a:pt x="61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3" name="Freeform 355"/>
            <p:cNvSpPr>
              <a:spLocks/>
            </p:cNvSpPr>
            <p:nvPr/>
          </p:nvSpPr>
          <p:spPr bwMode="auto">
            <a:xfrm>
              <a:off x="2723" y="1883"/>
              <a:ext cx="25" cy="7"/>
            </a:xfrm>
            <a:custGeom>
              <a:avLst/>
              <a:gdLst/>
              <a:ahLst/>
              <a:cxnLst>
                <a:cxn ang="0">
                  <a:pos x="20" y="5"/>
                </a:cxn>
                <a:cxn ang="0">
                  <a:pos x="17" y="2"/>
                </a:cxn>
                <a:cxn ang="0">
                  <a:pos x="14" y="0"/>
                </a:cxn>
                <a:cxn ang="0">
                  <a:pos x="11" y="0"/>
                </a:cxn>
                <a:cxn ang="0">
                  <a:pos x="8" y="0"/>
                </a:cxn>
                <a:cxn ang="0">
                  <a:pos x="0" y="0"/>
                </a:cxn>
                <a:cxn ang="0">
                  <a:pos x="20" y="5"/>
                </a:cxn>
              </a:cxnLst>
              <a:rect l="0" t="0" r="r" b="b"/>
              <a:pathLst>
                <a:path w="20" h="5">
                  <a:moveTo>
                    <a:pt x="20" y="5"/>
                  </a:moveTo>
                  <a:lnTo>
                    <a:pt x="17" y="2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0"/>
                  </a:lnTo>
                  <a:lnTo>
                    <a:pt x="20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4" name="Freeform 356"/>
            <p:cNvSpPr>
              <a:spLocks/>
            </p:cNvSpPr>
            <p:nvPr/>
          </p:nvSpPr>
          <p:spPr bwMode="auto">
            <a:xfrm>
              <a:off x="2386" y="1726"/>
              <a:ext cx="195" cy="164"/>
            </a:xfrm>
            <a:custGeom>
              <a:avLst/>
              <a:gdLst/>
              <a:ahLst/>
              <a:cxnLst>
                <a:cxn ang="0">
                  <a:pos x="145" y="100"/>
                </a:cxn>
                <a:cxn ang="0">
                  <a:pos x="145" y="106"/>
                </a:cxn>
                <a:cxn ang="0">
                  <a:pos x="142" y="106"/>
                </a:cxn>
                <a:cxn ang="0">
                  <a:pos x="142" y="109"/>
                </a:cxn>
                <a:cxn ang="0">
                  <a:pos x="131" y="117"/>
                </a:cxn>
                <a:cxn ang="0">
                  <a:pos x="117" y="111"/>
                </a:cxn>
                <a:cxn ang="0">
                  <a:pos x="112" y="111"/>
                </a:cxn>
                <a:cxn ang="0">
                  <a:pos x="100" y="111"/>
                </a:cxn>
                <a:cxn ang="0">
                  <a:pos x="92" y="117"/>
                </a:cxn>
                <a:cxn ang="0">
                  <a:pos x="95" y="125"/>
                </a:cxn>
                <a:cxn ang="0">
                  <a:pos x="78" y="125"/>
                </a:cxn>
                <a:cxn ang="0">
                  <a:pos x="78" y="122"/>
                </a:cxn>
                <a:cxn ang="0">
                  <a:pos x="73" y="125"/>
                </a:cxn>
                <a:cxn ang="0">
                  <a:pos x="42" y="117"/>
                </a:cxn>
                <a:cxn ang="0">
                  <a:pos x="34" y="111"/>
                </a:cxn>
                <a:cxn ang="0">
                  <a:pos x="39" y="106"/>
                </a:cxn>
                <a:cxn ang="0">
                  <a:pos x="42" y="95"/>
                </a:cxn>
                <a:cxn ang="0">
                  <a:pos x="42" y="81"/>
                </a:cxn>
                <a:cxn ang="0">
                  <a:pos x="48" y="89"/>
                </a:cxn>
                <a:cxn ang="0">
                  <a:pos x="42" y="78"/>
                </a:cxn>
                <a:cxn ang="0">
                  <a:pos x="42" y="72"/>
                </a:cxn>
                <a:cxn ang="0">
                  <a:pos x="37" y="70"/>
                </a:cxn>
                <a:cxn ang="0">
                  <a:pos x="31" y="58"/>
                </a:cxn>
                <a:cxn ang="0">
                  <a:pos x="34" y="56"/>
                </a:cxn>
                <a:cxn ang="0">
                  <a:pos x="28" y="53"/>
                </a:cxn>
                <a:cxn ang="0">
                  <a:pos x="20" y="50"/>
                </a:cxn>
                <a:cxn ang="0">
                  <a:pos x="9" y="47"/>
                </a:cxn>
                <a:cxn ang="0">
                  <a:pos x="3" y="45"/>
                </a:cxn>
                <a:cxn ang="0">
                  <a:pos x="6" y="42"/>
                </a:cxn>
                <a:cxn ang="0">
                  <a:pos x="0" y="39"/>
                </a:cxn>
                <a:cxn ang="0">
                  <a:pos x="14" y="33"/>
                </a:cxn>
                <a:cxn ang="0">
                  <a:pos x="23" y="36"/>
                </a:cxn>
                <a:cxn ang="0">
                  <a:pos x="37" y="36"/>
                </a:cxn>
                <a:cxn ang="0">
                  <a:pos x="34" y="22"/>
                </a:cxn>
                <a:cxn ang="0">
                  <a:pos x="39" y="22"/>
                </a:cxn>
                <a:cxn ang="0">
                  <a:pos x="42" y="25"/>
                </a:cxn>
                <a:cxn ang="0">
                  <a:pos x="62" y="25"/>
                </a:cxn>
                <a:cxn ang="0">
                  <a:pos x="56" y="22"/>
                </a:cxn>
                <a:cxn ang="0">
                  <a:pos x="73" y="14"/>
                </a:cxn>
                <a:cxn ang="0">
                  <a:pos x="75" y="6"/>
                </a:cxn>
                <a:cxn ang="0">
                  <a:pos x="84" y="0"/>
                </a:cxn>
                <a:cxn ang="0">
                  <a:pos x="89" y="6"/>
                </a:cxn>
                <a:cxn ang="0">
                  <a:pos x="103" y="14"/>
                </a:cxn>
                <a:cxn ang="0">
                  <a:pos x="109" y="14"/>
                </a:cxn>
                <a:cxn ang="0">
                  <a:pos x="112" y="17"/>
                </a:cxn>
                <a:cxn ang="0">
                  <a:pos x="123" y="22"/>
                </a:cxn>
                <a:cxn ang="0">
                  <a:pos x="128" y="25"/>
                </a:cxn>
                <a:cxn ang="0">
                  <a:pos x="131" y="25"/>
                </a:cxn>
                <a:cxn ang="0">
                  <a:pos x="148" y="31"/>
                </a:cxn>
                <a:cxn ang="0">
                  <a:pos x="145" y="50"/>
                </a:cxn>
                <a:cxn ang="0">
                  <a:pos x="139" y="53"/>
                </a:cxn>
                <a:cxn ang="0">
                  <a:pos x="137" y="56"/>
                </a:cxn>
                <a:cxn ang="0">
                  <a:pos x="128" y="70"/>
                </a:cxn>
                <a:cxn ang="0">
                  <a:pos x="131" y="67"/>
                </a:cxn>
                <a:cxn ang="0">
                  <a:pos x="139" y="75"/>
                </a:cxn>
                <a:cxn ang="0">
                  <a:pos x="139" y="81"/>
                </a:cxn>
                <a:cxn ang="0">
                  <a:pos x="137" y="86"/>
                </a:cxn>
                <a:cxn ang="0">
                  <a:pos x="137" y="92"/>
                </a:cxn>
                <a:cxn ang="0">
                  <a:pos x="137" y="97"/>
                </a:cxn>
                <a:cxn ang="0">
                  <a:pos x="145" y="100"/>
                </a:cxn>
              </a:cxnLst>
              <a:rect l="0" t="0" r="r" b="b"/>
              <a:pathLst>
                <a:path w="148" h="125">
                  <a:moveTo>
                    <a:pt x="145" y="100"/>
                  </a:moveTo>
                  <a:lnTo>
                    <a:pt x="145" y="106"/>
                  </a:lnTo>
                  <a:lnTo>
                    <a:pt x="142" y="106"/>
                  </a:lnTo>
                  <a:lnTo>
                    <a:pt x="142" y="109"/>
                  </a:lnTo>
                  <a:lnTo>
                    <a:pt x="131" y="117"/>
                  </a:lnTo>
                  <a:lnTo>
                    <a:pt x="117" y="111"/>
                  </a:lnTo>
                  <a:lnTo>
                    <a:pt x="112" y="111"/>
                  </a:lnTo>
                  <a:lnTo>
                    <a:pt x="100" y="111"/>
                  </a:lnTo>
                  <a:lnTo>
                    <a:pt x="92" y="117"/>
                  </a:lnTo>
                  <a:lnTo>
                    <a:pt x="95" y="125"/>
                  </a:lnTo>
                  <a:lnTo>
                    <a:pt x="78" y="125"/>
                  </a:lnTo>
                  <a:lnTo>
                    <a:pt x="78" y="122"/>
                  </a:lnTo>
                  <a:lnTo>
                    <a:pt x="73" y="125"/>
                  </a:lnTo>
                  <a:lnTo>
                    <a:pt x="42" y="117"/>
                  </a:lnTo>
                  <a:lnTo>
                    <a:pt x="34" y="111"/>
                  </a:lnTo>
                  <a:lnTo>
                    <a:pt x="39" y="106"/>
                  </a:lnTo>
                  <a:lnTo>
                    <a:pt x="42" y="95"/>
                  </a:lnTo>
                  <a:lnTo>
                    <a:pt x="42" y="81"/>
                  </a:lnTo>
                  <a:lnTo>
                    <a:pt x="48" y="89"/>
                  </a:lnTo>
                  <a:lnTo>
                    <a:pt x="42" y="78"/>
                  </a:lnTo>
                  <a:lnTo>
                    <a:pt x="42" y="72"/>
                  </a:lnTo>
                  <a:lnTo>
                    <a:pt x="37" y="70"/>
                  </a:lnTo>
                  <a:lnTo>
                    <a:pt x="31" y="58"/>
                  </a:lnTo>
                  <a:lnTo>
                    <a:pt x="34" y="56"/>
                  </a:lnTo>
                  <a:lnTo>
                    <a:pt x="28" y="53"/>
                  </a:lnTo>
                  <a:lnTo>
                    <a:pt x="20" y="50"/>
                  </a:lnTo>
                  <a:lnTo>
                    <a:pt x="9" y="47"/>
                  </a:lnTo>
                  <a:lnTo>
                    <a:pt x="3" y="45"/>
                  </a:lnTo>
                  <a:lnTo>
                    <a:pt x="6" y="42"/>
                  </a:lnTo>
                  <a:lnTo>
                    <a:pt x="0" y="39"/>
                  </a:lnTo>
                  <a:lnTo>
                    <a:pt x="14" y="33"/>
                  </a:lnTo>
                  <a:lnTo>
                    <a:pt x="23" y="36"/>
                  </a:lnTo>
                  <a:lnTo>
                    <a:pt x="37" y="36"/>
                  </a:lnTo>
                  <a:lnTo>
                    <a:pt x="34" y="22"/>
                  </a:lnTo>
                  <a:lnTo>
                    <a:pt x="39" y="22"/>
                  </a:lnTo>
                  <a:lnTo>
                    <a:pt x="42" y="25"/>
                  </a:lnTo>
                  <a:lnTo>
                    <a:pt x="62" y="25"/>
                  </a:lnTo>
                  <a:lnTo>
                    <a:pt x="56" y="22"/>
                  </a:lnTo>
                  <a:lnTo>
                    <a:pt x="73" y="14"/>
                  </a:lnTo>
                  <a:lnTo>
                    <a:pt x="75" y="6"/>
                  </a:lnTo>
                  <a:lnTo>
                    <a:pt x="84" y="0"/>
                  </a:lnTo>
                  <a:lnTo>
                    <a:pt x="89" y="6"/>
                  </a:lnTo>
                  <a:lnTo>
                    <a:pt x="103" y="14"/>
                  </a:lnTo>
                  <a:lnTo>
                    <a:pt x="109" y="14"/>
                  </a:lnTo>
                  <a:lnTo>
                    <a:pt x="112" y="17"/>
                  </a:lnTo>
                  <a:lnTo>
                    <a:pt x="123" y="22"/>
                  </a:lnTo>
                  <a:lnTo>
                    <a:pt x="128" y="25"/>
                  </a:lnTo>
                  <a:lnTo>
                    <a:pt x="131" y="25"/>
                  </a:lnTo>
                  <a:lnTo>
                    <a:pt x="148" y="31"/>
                  </a:lnTo>
                  <a:lnTo>
                    <a:pt x="145" y="50"/>
                  </a:lnTo>
                  <a:lnTo>
                    <a:pt x="139" y="53"/>
                  </a:lnTo>
                  <a:lnTo>
                    <a:pt x="137" y="56"/>
                  </a:lnTo>
                  <a:lnTo>
                    <a:pt x="128" y="70"/>
                  </a:lnTo>
                  <a:lnTo>
                    <a:pt x="131" y="67"/>
                  </a:lnTo>
                  <a:lnTo>
                    <a:pt x="139" y="75"/>
                  </a:lnTo>
                  <a:lnTo>
                    <a:pt x="139" y="81"/>
                  </a:lnTo>
                  <a:lnTo>
                    <a:pt x="137" y="86"/>
                  </a:lnTo>
                  <a:lnTo>
                    <a:pt x="137" y="92"/>
                  </a:lnTo>
                  <a:lnTo>
                    <a:pt x="137" y="97"/>
                  </a:lnTo>
                  <a:lnTo>
                    <a:pt x="145" y="100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5" name="Freeform 357"/>
            <p:cNvSpPr>
              <a:spLocks/>
            </p:cNvSpPr>
            <p:nvPr/>
          </p:nvSpPr>
          <p:spPr bwMode="auto">
            <a:xfrm>
              <a:off x="2595" y="1883"/>
              <a:ext cx="14" cy="26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3" y="16"/>
                </a:cxn>
                <a:cxn ang="0">
                  <a:pos x="0" y="8"/>
                </a:cxn>
                <a:cxn ang="0">
                  <a:pos x="8" y="0"/>
                </a:cxn>
                <a:cxn ang="0">
                  <a:pos x="11" y="8"/>
                </a:cxn>
                <a:cxn ang="0">
                  <a:pos x="8" y="19"/>
                </a:cxn>
              </a:cxnLst>
              <a:rect l="0" t="0" r="r" b="b"/>
              <a:pathLst>
                <a:path w="11" h="19">
                  <a:moveTo>
                    <a:pt x="8" y="19"/>
                  </a:moveTo>
                  <a:lnTo>
                    <a:pt x="3" y="16"/>
                  </a:lnTo>
                  <a:lnTo>
                    <a:pt x="0" y="8"/>
                  </a:lnTo>
                  <a:lnTo>
                    <a:pt x="8" y="0"/>
                  </a:lnTo>
                  <a:lnTo>
                    <a:pt x="11" y="8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6" name="Freeform 358"/>
            <p:cNvSpPr>
              <a:spLocks/>
            </p:cNvSpPr>
            <p:nvPr/>
          </p:nvSpPr>
          <p:spPr bwMode="auto">
            <a:xfrm>
              <a:off x="2703" y="1776"/>
              <a:ext cx="104" cy="48"/>
            </a:xfrm>
            <a:custGeom>
              <a:avLst/>
              <a:gdLst/>
              <a:ahLst/>
              <a:cxnLst>
                <a:cxn ang="0">
                  <a:pos x="34" y="36"/>
                </a:cxn>
                <a:cxn ang="0">
                  <a:pos x="17" y="36"/>
                </a:cxn>
                <a:cxn ang="0">
                  <a:pos x="6" y="28"/>
                </a:cxn>
                <a:cxn ang="0">
                  <a:pos x="3" y="25"/>
                </a:cxn>
                <a:cxn ang="0">
                  <a:pos x="0" y="22"/>
                </a:cxn>
                <a:cxn ang="0">
                  <a:pos x="3" y="22"/>
                </a:cxn>
                <a:cxn ang="0">
                  <a:pos x="6" y="11"/>
                </a:cxn>
                <a:cxn ang="0">
                  <a:pos x="9" y="11"/>
                </a:cxn>
                <a:cxn ang="0">
                  <a:pos x="11" y="6"/>
                </a:cxn>
                <a:cxn ang="0">
                  <a:pos x="17" y="8"/>
                </a:cxn>
                <a:cxn ang="0">
                  <a:pos x="31" y="8"/>
                </a:cxn>
                <a:cxn ang="0">
                  <a:pos x="50" y="0"/>
                </a:cxn>
                <a:cxn ang="0">
                  <a:pos x="70" y="0"/>
                </a:cxn>
                <a:cxn ang="0">
                  <a:pos x="78" y="8"/>
                </a:cxn>
                <a:cxn ang="0">
                  <a:pos x="67" y="19"/>
                </a:cxn>
                <a:cxn ang="0">
                  <a:pos x="59" y="31"/>
                </a:cxn>
                <a:cxn ang="0">
                  <a:pos x="50" y="33"/>
                </a:cxn>
                <a:cxn ang="0">
                  <a:pos x="34" y="36"/>
                </a:cxn>
              </a:cxnLst>
              <a:rect l="0" t="0" r="r" b="b"/>
              <a:pathLst>
                <a:path w="78" h="36">
                  <a:moveTo>
                    <a:pt x="34" y="36"/>
                  </a:moveTo>
                  <a:lnTo>
                    <a:pt x="17" y="36"/>
                  </a:lnTo>
                  <a:lnTo>
                    <a:pt x="6" y="28"/>
                  </a:lnTo>
                  <a:lnTo>
                    <a:pt x="3" y="25"/>
                  </a:lnTo>
                  <a:lnTo>
                    <a:pt x="0" y="22"/>
                  </a:lnTo>
                  <a:lnTo>
                    <a:pt x="3" y="22"/>
                  </a:lnTo>
                  <a:lnTo>
                    <a:pt x="6" y="11"/>
                  </a:lnTo>
                  <a:lnTo>
                    <a:pt x="9" y="11"/>
                  </a:lnTo>
                  <a:lnTo>
                    <a:pt x="11" y="6"/>
                  </a:lnTo>
                  <a:lnTo>
                    <a:pt x="17" y="8"/>
                  </a:lnTo>
                  <a:lnTo>
                    <a:pt x="31" y="8"/>
                  </a:lnTo>
                  <a:lnTo>
                    <a:pt x="50" y="0"/>
                  </a:lnTo>
                  <a:lnTo>
                    <a:pt x="70" y="0"/>
                  </a:lnTo>
                  <a:lnTo>
                    <a:pt x="78" y="8"/>
                  </a:lnTo>
                  <a:lnTo>
                    <a:pt x="67" y="19"/>
                  </a:lnTo>
                  <a:lnTo>
                    <a:pt x="59" y="31"/>
                  </a:lnTo>
                  <a:lnTo>
                    <a:pt x="50" y="33"/>
                  </a:lnTo>
                  <a:lnTo>
                    <a:pt x="34" y="36"/>
                  </a:lnTo>
                  <a:close/>
                </a:path>
              </a:pathLst>
            </a:custGeom>
            <a:solidFill>
              <a:srgbClr val="FFFF00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7" name="Freeform 359"/>
            <p:cNvSpPr>
              <a:spLocks/>
            </p:cNvSpPr>
            <p:nvPr/>
          </p:nvSpPr>
          <p:spPr bwMode="auto">
            <a:xfrm>
              <a:off x="2821" y="1273"/>
              <a:ext cx="2047" cy="629"/>
            </a:xfrm>
            <a:custGeom>
              <a:avLst/>
              <a:gdLst/>
              <a:ahLst/>
              <a:cxnLst>
                <a:cxn ang="0">
                  <a:pos x="1345" y="105"/>
                </a:cxn>
                <a:cxn ang="0">
                  <a:pos x="1217" y="83"/>
                </a:cxn>
                <a:cxn ang="0">
                  <a:pos x="1101" y="69"/>
                </a:cxn>
                <a:cxn ang="0">
                  <a:pos x="998" y="61"/>
                </a:cxn>
                <a:cxn ang="0">
                  <a:pos x="973" y="75"/>
                </a:cxn>
                <a:cxn ang="0">
                  <a:pos x="903" y="72"/>
                </a:cxn>
                <a:cxn ang="0">
                  <a:pos x="723" y="44"/>
                </a:cxn>
                <a:cxn ang="0">
                  <a:pos x="714" y="25"/>
                </a:cxn>
                <a:cxn ang="0">
                  <a:pos x="642" y="8"/>
                </a:cxn>
                <a:cxn ang="0">
                  <a:pos x="589" y="16"/>
                </a:cxn>
                <a:cxn ang="0">
                  <a:pos x="487" y="33"/>
                </a:cxn>
                <a:cxn ang="0">
                  <a:pos x="481" y="63"/>
                </a:cxn>
                <a:cxn ang="0">
                  <a:pos x="473" y="66"/>
                </a:cxn>
                <a:cxn ang="0">
                  <a:pos x="411" y="58"/>
                </a:cxn>
                <a:cxn ang="0">
                  <a:pos x="467" y="105"/>
                </a:cxn>
                <a:cxn ang="0">
                  <a:pos x="439" y="133"/>
                </a:cxn>
                <a:cxn ang="0">
                  <a:pos x="431" y="116"/>
                </a:cxn>
                <a:cxn ang="0">
                  <a:pos x="353" y="72"/>
                </a:cxn>
                <a:cxn ang="0">
                  <a:pos x="381" y="113"/>
                </a:cxn>
                <a:cxn ang="0">
                  <a:pos x="292" y="111"/>
                </a:cxn>
                <a:cxn ang="0">
                  <a:pos x="228" y="108"/>
                </a:cxn>
                <a:cxn ang="0">
                  <a:pos x="159" y="108"/>
                </a:cxn>
                <a:cxn ang="0">
                  <a:pos x="128" y="141"/>
                </a:cxn>
                <a:cxn ang="0">
                  <a:pos x="75" y="158"/>
                </a:cxn>
                <a:cxn ang="0">
                  <a:pos x="100" y="138"/>
                </a:cxn>
                <a:cxn ang="0">
                  <a:pos x="36" y="97"/>
                </a:cxn>
                <a:cxn ang="0">
                  <a:pos x="0" y="105"/>
                </a:cxn>
                <a:cxn ang="0">
                  <a:pos x="47" y="180"/>
                </a:cxn>
                <a:cxn ang="0">
                  <a:pos x="22" y="225"/>
                </a:cxn>
                <a:cxn ang="0">
                  <a:pos x="84" y="311"/>
                </a:cxn>
                <a:cxn ang="0">
                  <a:pos x="167" y="361"/>
                </a:cxn>
                <a:cxn ang="0">
                  <a:pos x="172" y="416"/>
                </a:cxn>
                <a:cxn ang="0">
                  <a:pos x="206" y="450"/>
                </a:cxn>
                <a:cxn ang="0">
                  <a:pos x="289" y="450"/>
                </a:cxn>
                <a:cxn ang="0">
                  <a:pos x="275" y="386"/>
                </a:cxn>
                <a:cxn ang="0">
                  <a:pos x="331" y="336"/>
                </a:cxn>
                <a:cxn ang="0">
                  <a:pos x="400" y="305"/>
                </a:cxn>
                <a:cxn ang="0">
                  <a:pos x="525" y="300"/>
                </a:cxn>
                <a:cxn ang="0">
                  <a:pos x="620" y="336"/>
                </a:cxn>
                <a:cxn ang="0">
                  <a:pos x="731" y="372"/>
                </a:cxn>
                <a:cxn ang="0">
                  <a:pos x="842" y="355"/>
                </a:cxn>
                <a:cxn ang="0">
                  <a:pos x="953" y="361"/>
                </a:cxn>
                <a:cxn ang="0">
                  <a:pos x="1081" y="355"/>
                </a:cxn>
                <a:cxn ang="0">
                  <a:pos x="1142" y="330"/>
                </a:cxn>
                <a:cxn ang="0">
                  <a:pos x="1276" y="386"/>
                </a:cxn>
                <a:cxn ang="0">
                  <a:pos x="1284" y="472"/>
                </a:cxn>
                <a:cxn ang="0">
                  <a:pos x="1329" y="450"/>
                </a:cxn>
                <a:cxn ang="0">
                  <a:pos x="1315" y="344"/>
                </a:cxn>
                <a:cxn ang="0">
                  <a:pos x="1248" y="305"/>
                </a:cxn>
                <a:cxn ang="0">
                  <a:pos x="1223" y="244"/>
                </a:cxn>
                <a:cxn ang="0">
                  <a:pos x="1292" y="225"/>
                </a:cxn>
                <a:cxn ang="0">
                  <a:pos x="1351" y="227"/>
                </a:cxn>
                <a:cxn ang="0">
                  <a:pos x="1401" y="200"/>
                </a:cxn>
                <a:cxn ang="0">
                  <a:pos x="1420" y="214"/>
                </a:cxn>
                <a:cxn ang="0">
                  <a:pos x="1445" y="302"/>
                </a:cxn>
                <a:cxn ang="0">
                  <a:pos x="1493" y="300"/>
                </a:cxn>
                <a:cxn ang="0">
                  <a:pos x="1470" y="250"/>
                </a:cxn>
                <a:cxn ang="0">
                  <a:pos x="1470" y="222"/>
                </a:cxn>
                <a:cxn ang="0">
                  <a:pos x="1526" y="194"/>
                </a:cxn>
                <a:cxn ang="0">
                  <a:pos x="1512" y="161"/>
                </a:cxn>
              </a:cxnLst>
              <a:rect l="0" t="0" r="r" b="b"/>
              <a:pathLst>
                <a:path w="1559" h="480">
                  <a:moveTo>
                    <a:pt x="1443" y="102"/>
                  </a:moveTo>
                  <a:lnTo>
                    <a:pt x="1412" y="97"/>
                  </a:lnTo>
                  <a:lnTo>
                    <a:pt x="1384" y="91"/>
                  </a:lnTo>
                  <a:lnTo>
                    <a:pt x="1356" y="91"/>
                  </a:lnTo>
                  <a:lnTo>
                    <a:pt x="1334" y="88"/>
                  </a:lnTo>
                  <a:lnTo>
                    <a:pt x="1343" y="94"/>
                  </a:lnTo>
                  <a:lnTo>
                    <a:pt x="1356" y="102"/>
                  </a:lnTo>
                  <a:lnTo>
                    <a:pt x="1354" y="105"/>
                  </a:lnTo>
                  <a:lnTo>
                    <a:pt x="1345" y="105"/>
                  </a:lnTo>
                  <a:lnTo>
                    <a:pt x="1331" y="100"/>
                  </a:lnTo>
                  <a:lnTo>
                    <a:pt x="1326" y="100"/>
                  </a:lnTo>
                  <a:lnTo>
                    <a:pt x="1312" y="91"/>
                  </a:lnTo>
                  <a:lnTo>
                    <a:pt x="1301" y="97"/>
                  </a:lnTo>
                  <a:lnTo>
                    <a:pt x="1262" y="94"/>
                  </a:lnTo>
                  <a:lnTo>
                    <a:pt x="1262" y="100"/>
                  </a:lnTo>
                  <a:lnTo>
                    <a:pt x="1248" y="94"/>
                  </a:lnTo>
                  <a:lnTo>
                    <a:pt x="1234" y="91"/>
                  </a:lnTo>
                  <a:lnTo>
                    <a:pt x="1217" y="83"/>
                  </a:lnTo>
                  <a:lnTo>
                    <a:pt x="1195" y="77"/>
                  </a:lnTo>
                  <a:lnTo>
                    <a:pt x="1173" y="77"/>
                  </a:lnTo>
                  <a:lnTo>
                    <a:pt x="1148" y="80"/>
                  </a:lnTo>
                  <a:lnTo>
                    <a:pt x="1142" y="77"/>
                  </a:lnTo>
                  <a:lnTo>
                    <a:pt x="1126" y="72"/>
                  </a:lnTo>
                  <a:lnTo>
                    <a:pt x="1117" y="75"/>
                  </a:lnTo>
                  <a:lnTo>
                    <a:pt x="1120" y="72"/>
                  </a:lnTo>
                  <a:lnTo>
                    <a:pt x="1112" y="72"/>
                  </a:lnTo>
                  <a:lnTo>
                    <a:pt x="1101" y="69"/>
                  </a:lnTo>
                  <a:lnTo>
                    <a:pt x="1106" y="66"/>
                  </a:lnTo>
                  <a:lnTo>
                    <a:pt x="1084" y="63"/>
                  </a:lnTo>
                  <a:lnTo>
                    <a:pt x="1073" y="63"/>
                  </a:lnTo>
                  <a:lnTo>
                    <a:pt x="1067" y="63"/>
                  </a:lnTo>
                  <a:lnTo>
                    <a:pt x="1070" y="61"/>
                  </a:lnTo>
                  <a:lnTo>
                    <a:pt x="1037" y="58"/>
                  </a:lnTo>
                  <a:lnTo>
                    <a:pt x="1006" y="55"/>
                  </a:lnTo>
                  <a:lnTo>
                    <a:pt x="1012" y="58"/>
                  </a:lnTo>
                  <a:lnTo>
                    <a:pt x="998" y="61"/>
                  </a:lnTo>
                  <a:lnTo>
                    <a:pt x="1003" y="63"/>
                  </a:lnTo>
                  <a:lnTo>
                    <a:pt x="1009" y="63"/>
                  </a:lnTo>
                  <a:lnTo>
                    <a:pt x="1012" y="66"/>
                  </a:lnTo>
                  <a:lnTo>
                    <a:pt x="1017" y="72"/>
                  </a:lnTo>
                  <a:lnTo>
                    <a:pt x="1001" y="72"/>
                  </a:lnTo>
                  <a:lnTo>
                    <a:pt x="1006" y="75"/>
                  </a:lnTo>
                  <a:lnTo>
                    <a:pt x="1006" y="77"/>
                  </a:lnTo>
                  <a:lnTo>
                    <a:pt x="981" y="69"/>
                  </a:lnTo>
                  <a:lnTo>
                    <a:pt x="973" y="75"/>
                  </a:lnTo>
                  <a:lnTo>
                    <a:pt x="948" y="69"/>
                  </a:lnTo>
                  <a:lnTo>
                    <a:pt x="945" y="66"/>
                  </a:lnTo>
                  <a:lnTo>
                    <a:pt x="951" y="75"/>
                  </a:lnTo>
                  <a:lnTo>
                    <a:pt x="948" y="80"/>
                  </a:lnTo>
                  <a:lnTo>
                    <a:pt x="934" y="77"/>
                  </a:lnTo>
                  <a:lnTo>
                    <a:pt x="915" y="69"/>
                  </a:lnTo>
                  <a:lnTo>
                    <a:pt x="895" y="61"/>
                  </a:lnTo>
                  <a:lnTo>
                    <a:pt x="887" y="63"/>
                  </a:lnTo>
                  <a:lnTo>
                    <a:pt x="903" y="72"/>
                  </a:lnTo>
                  <a:lnTo>
                    <a:pt x="881" y="61"/>
                  </a:lnTo>
                  <a:lnTo>
                    <a:pt x="848" y="58"/>
                  </a:lnTo>
                  <a:lnTo>
                    <a:pt x="812" y="52"/>
                  </a:lnTo>
                  <a:lnTo>
                    <a:pt x="792" y="50"/>
                  </a:lnTo>
                  <a:lnTo>
                    <a:pt x="795" y="47"/>
                  </a:lnTo>
                  <a:lnTo>
                    <a:pt x="781" y="47"/>
                  </a:lnTo>
                  <a:lnTo>
                    <a:pt x="748" y="47"/>
                  </a:lnTo>
                  <a:lnTo>
                    <a:pt x="739" y="44"/>
                  </a:lnTo>
                  <a:lnTo>
                    <a:pt x="723" y="44"/>
                  </a:lnTo>
                  <a:lnTo>
                    <a:pt x="723" y="41"/>
                  </a:lnTo>
                  <a:lnTo>
                    <a:pt x="709" y="44"/>
                  </a:lnTo>
                  <a:lnTo>
                    <a:pt x="723" y="47"/>
                  </a:lnTo>
                  <a:lnTo>
                    <a:pt x="706" y="50"/>
                  </a:lnTo>
                  <a:lnTo>
                    <a:pt x="687" y="52"/>
                  </a:lnTo>
                  <a:lnTo>
                    <a:pt x="689" y="50"/>
                  </a:lnTo>
                  <a:lnTo>
                    <a:pt x="706" y="38"/>
                  </a:lnTo>
                  <a:lnTo>
                    <a:pt x="723" y="25"/>
                  </a:lnTo>
                  <a:lnTo>
                    <a:pt x="714" y="25"/>
                  </a:lnTo>
                  <a:lnTo>
                    <a:pt x="706" y="22"/>
                  </a:lnTo>
                  <a:lnTo>
                    <a:pt x="720" y="22"/>
                  </a:lnTo>
                  <a:lnTo>
                    <a:pt x="709" y="16"/>
                  </a:lnTo>
                  <a:lnTo>
                    <a:pt x="706" y="16"/>
                  </a:lnTo>
                  <a:lnTo>
                    <a:pt x="701" y="16"/>
                  </a:lnTo>
                  <a:lnTo>
                    <a:pt x="687" y="11"/>
                  </a:lnTo>
                  <a:lnTo>
                    <a:pt x="656" y="11"/>
                  </a:lnTo>
                  <a:lnTo>
                    <a:pt x="645" y="13"/>
                  </a:lnTo>
                  <a:lnTo>
                    <a:pt x="642" y="8"/>
                  </a:lnTo>
                  <a:lnTo>
                    <a:pt x="631" y="8"/>
                  </a:lnTo>
                  <a:lnTo>
                    <a:pt x="614" y="8"/>
                  </a:lnTo>
                  <a:lnTo>
                    <a:pt x="628" y="2"/>
                  </a:lnTo>
                  <a:lnTo>
                    <a:pt x="603" y="0"/>
                  </a:lnTo>
                  <a:lnTo>
                    <a:pt x="589" y="8"/>
                  </a:lnTo>
                  <a:lnTo>
                    <a:pt x="595" y="13"/>
                  </a:lnTo>
                  <a:lnTo>
                    <a:pt x="603" y="13"/>
                  </a:lnTo>
                  <a:lnTo>
                    <a:pt x="581" y="16"/>
                  </a:lnTo>
                  <a:lnTo>
                    <a:pt x="589" y="16"/>
                  </a:lnTo>
                  <a:lnTo>
                    <a:pt x="575" y="19"/>
                  </a:lnTo>
                  <a:lnTo>
                    <a:pt x="562" y="19"/>
                  </a:lnTo>
                  <a:lnTo>
                    <a:pt x="534" y="19"/>
                  </a:lnTo>
                  <a:lnTo>
                    <a:pt x="545" y="19"/>
                  </a:lnTo>
                  <a:lnTo>
                    <a:pt x="525" y="25"/>
                  </a:lnTo>
                  <a:lnTo>
                    <a:pt x="503" y="27"/>
                  </a:lnTo>
                  <a:lnTo>
                    <a:pt x="495" y="30"/>
                  </a:lnTo>
                  <a:lnTo>
                    <a:pt x="495" y="36"/>
                  </a:lnTo>
                  <a:lnTo>
                    <a:pt x="487" y="33"/>
                  </a:lnTo>
                  <a:lnTo>
                    <a:pt x="500" y="38"/>
                  </a:lnTo>
                  <a:lnTo>
                    <a:pt x="492" y="38"/>
                  </a:lnTo>
                  <a:lnTo>
                    <a:pt x="503" y="41"/>
                  </a:lnTo>
                  <a:lnTo>
                    <a:pt x="503" y="44"/>
                  </a:lnTo>
                  <a:lnTo>
                    <a:pt x="478" y="44"/>
                  </a:lnTo>
                  <a:lnTo>
                    <a:pt x="453" y="47"/>
                  </a:lnTo>
                  <a:lnTo>
                    <a:pt x="456" y="52"/>
                  </a:lnTo>
                  <a:lnTo>
                    <a:pt x="467" y="61"/>
                  </a:lnTo>
                  <a:lnTo>
                    <a:pt x="481" y="63"/>
                  </a:lnTo>
                  <a:lnTo>
                    <a:pt x="498" y="69"/>
                  </a:lnTo>
                  <a:lnTo>
                    <a:pt x="506" y="80"/>
                  </a:lnTo>
                  <a:lnTo>
                    <a:pt x="509" y="86"/>
                  </a:lnTo>
                  <a:lnTo>
                    <a:pt x="503" y="86"/>
                  </a:lnTo>
                  <a:lnTo>
                    <a:pt x="495" y="77"/>
                  </a:lnTo>
                  <a:lnTo>
                    <a:pt x="495" y="83"/>
                  </a:lnTo>
                  <a:lnTo>
                    <a:pt x="489" y="75"/>
                  </a:lnTo>
                  <a:lnTo>
                    <a:pt x="495" y="69"/>
                  </a:lnTo>
                  <a:lnTo>
                    <a:pt x="473" y="66"/>
                  </a:lnTo>
                  <a:lnTo>
                    <a:pt x="453" y="61"/>
                  </a:lnTo>
                  <a:lnTo>
                    <a:pt x="436" y="63"/>
                  </a:lnTo>
                  <a:lnTo>
                    <a:pt x="445" y="66"/>
                  </a:lnTo>
                  <a:lnTo>
                    <a:pt x="425" y="66"/>
                  </a:lnTo>
                  <a:lnTo>
                    <a:pt x="431" y="72"/>
                  </a:lnTo>
                  <a:lnTo>
                    <a:pt x="453" y="75"/>
                  </a:lnTo>
                  <a:lnTo>
                    <a:pt x="456" y="77"/>
                  </a:lnTo>
                  <a:lnTo>
                    <a:pt x="423" y="72"/>
                  </a:lnTo>
                  <a:lnTo>
                    <a:pt x="411" y="58"/>
                  </a:lnTo>
                  <a:lnTo>
                    <a:pt x="406" y="55"/>
                  </a:lnTo>
                  <a:lnTo>
                    <a:pt x="414" y="63"/>
                  </a:lnTo>
                  <a:lnTo>
                    <a:pt x="403" y="69"/>
                  </a:lnTo>
                  <a:lnTo>
                    <a:pt x="409" y="75"/>
                  </a:lnTo>
                  <a:lnTo>
                    <a:pt x="423" y="83"/>
                  </a:lnTo>
                  <a:lnTo>
                    <a:pt x="420" y="94"/>
                  </a:lnTo>
                  <a:lnTo>
                    <a:pt x="431" y="102"/>
                  </a:lnTo>
                  <a:lnTo>
                    <a:pt x="456" y="100"/>
                  </a:lnTo>
                  <a:lnTo>
                    <a:pt x="467" y="105"/>
                  </a:lnTo>
                  <a:lnTo>
                    <a:pt x="473" y="113"/>
                  </a:lnTo>
                  <a:lnTo>
                    <a:pt x="478" y="119"/>
                  </a:lnTo>
                  <a:lnTo>
                    <a:pt x="492" y="122"/>
                  </a:lnTo>
                  <a:lnTo>
                    <a:pt x="470" y="119"/>
                  </a:lnTo>
                  <a:lnTo>
                    <a:pt x="461" y="108"/>
                  </a:lnTo>
                  <a:lnTo>
                    <a:pt x="456" y="102"/>
                  </a:lnTo>
                  <a:lnTo>
                    <a:pt x="439" y="105"/>
                  </a:lnTo>
                  <a:lnTo>
                    <a:pt x="448" y="119"/>
                  </a:lnTo>
                  <a:lnTo>
                    <a:pt x="439" y="133"/>
                  </a:lnTo>
                  <a:lnTo>
                    <a:pt x="436" y="136"/>
                  </a:lnTo>
                  <a:lnTo>
                    <a:pt x="431" y="136"/>
                  </a:lnTo>
                  <a:lnTo>
                    <a:pt x="403" y="133"/>
                  </a:lnTo>
                  <a:lnTo>
                    <a:pt x="400" y="130"/>
                  </a:lnTo>
                  <a:lnTo>
                    <a:pt x="417" y="130"/>
                  </a:lnTo>
                  <a:lnTo>
                    <a:pt x="414" y="133"/>
                  </a:lnTo>
                  <a:lnTo>
                    <a:pt x="425" y="133"/>
                  </a:lnTo>
                  <a:lnTo>
                    <a:pt x="425" y="130"/>
                  </a:lnTo>
                  <a:lnTo>
                    <a:pt x="431" y="116"/>
                  </a:lnTo>
                  <a:lnTo>
                    <a:pt x="431" y="111"/>
                  </a:lnTo>
                  <a:lnTo>
                    <a:pt x="414" y="100"/>
                  </a:lnTo>
                  <a:lnTo>
                    <a:pt x="409" y="88"/>
                  </a:lnTo>
                  <a:lnTo>
                    <a:pt x="400" y="77"/>
                  </a:lnTo>
                  <a:lnTo>
                    <a:pt x="389" y="72"/>
                  </a:lnTo>
                  <a:lnTo>
                    <a:pt x="389" y="61"/>
                  </a:lnTo>
                  <a:lnTo>
                    <a:pt x="375" y="55"/>
                  </a:lnTo>
                  <a:lnTo>
                    <a:pt x="356" y="55"/>
                  </a:lnTo>
                  <a:lnTo>
                    <a:pt x="353" y="72"/>
                  </a:lnTo>
                  <a:lnTo>
                    <a:pt x="345" y="77"/>
                  </a:lnTo>
                  <a:lnTo>
                    <a:pt x="348" y="80"/>
                  </a:lnTo>
                  <a:lnTo>
                    <a:pt x="353" y="80"/>
                  </a:lnTo>
                  <a:lnTo>
                    <a:pt x="356" y="88"/>
                  </a:lnTo>
                  <a:lnTo>
                    <a:pt x="359" y="94"/>
                  </a:lnTo>
                  <a:lnTo>
                    <a:pt x="373" y="97"/>
                  </a:lnTo>
                  <a:lnTo>
                    <a:pt x="381" y="102"/>
                  </a:lnTo>
                  <a:lnTo>
                    <a:pt x="386" y="105"/>
                  </a:lnTo>
                  <a:lnTo>
                    <a:pt x="381" y="113"/>
                  </a:lnTo>
                  <a:lnTo>
                    <a:pt x="367" y="105"/>
                  </a:lnTo>
                  <a:lnTo>
                    <a:pt x="342" y="100"/>
                  </a:lnTo>
                  <a:lnTo>
                    <a:pt x="320" y="94"/>
                  </a:lnTo>
                  <a:lnTo>
                    <a:pt x="300" y="91"/>
                  </a:lnTo>
                  <a:lnTo>
                    <a:pt x="295" y="94"/>
                  </a:lnTo>
                  <a:lnTo>
                    <a:pt x="306" y="102"/>
                  </a:lnTo>
                  <a:lnTo>
                    <a:pt x="298" y="108"/>
                  </a:lnTo>
                  <a:lnTo>
                    <a:pt x="298" y="111"/>
                  </a:lnTo>
                  <a:lnTo>
                    <a:pt x="292" y="111"/>
                  </a:lnTo>
                  <a:lnTo>
                    <a:pt x="289" y="102"/>
                  </a:lnTo>
                  <a:lnTo>
                    <a:pt x="275" y="105"/>
                  </a:lnTo>
                  <a:lnTo>
                    <a:pt x="264" y="108"/>
                  </a:lnTo>
                  <a:lnTo>
                    <a:pt x="253" y="111"/>
                  </a:lnTo>
                  <a:lnTo>
                    <a:pt x="236" y="111"/>
                  </a:lnTo>
                  <a:lnTo>
                    <a:pt x="242" y="108"/>
                  </a:lnTo>
                  <a:lnTo>
                    <a:pt x="239" y="105"/>
                  </a:lnTo>
                  <a:lnTo>
                    <a:pt x="245" y="102"/>
                  </a:lnTo>
                  <a:lnTo>
                    <a:pt x="228" y="108"/>
                  </a:lnTo>
                  <a:lnTo>
                    <a:pt x="209" y="113"/>
                  </a:lnTo>
                  <a:lnTo>
                    <a:pt x="197" y="116"/>
                  </a:lnTo>
                  <a:lnTo>
                    <a:pt x="197" y="119"/>
                  </a:lnTo>
                  <a:lnTo>
                    <a:pt x="189" y="122"/>
                  </a:lnTo>
                  <a:lnTo>
                    <a:pt x="189" y="130"/>
                  </a:lnTo>
                  <a:lnTo>
                    <a:pt x="172" y="130"/>
                  </a:lnTo>
                  <a:lnTo>
                    <a:pt x="161" y="122"/>
                  </a:lnTo>
                  <a:lnTo>
                    <a:pt x="175" y="116"/>
                  </a:lnTo>
                  <a:lnTo>
                    <a:pt x="159" y="108"/>
                  </a:lnTo>
                  <a:lnTo>
                    <a:pt x="139" y="108"/>
                  </a:lnTo>
                  <a:lnTo>
                    <a:pt x="150" y="111"/>
                  </a:lnTo>
                  <a:lnTo>
                    <a:pt x="156" y="125"/>
                  </a:lnTo>
                  <a:lnTo>
                    <a:pt x="159" y="136"/>
                  </a:lnTo>
                  <a:lnTo>
                    <a:pt x="159" y="141"/>
                  </a:lnTo>
                  <a:lnTo>
                    <a:pt x="153" y="141"/>
                  </a:lnTo>
                  <a:lnTo>
                    <a:pt x="150" y="136"/>
                  </a:lnTo>
                  <a:lnTo>
                    <a:pt x="139" y="133"/>
                  </a:lnTo>
                  <a:lnTo>
                    <a:pt x="128" y="141"/>
                  </a:lnTo>
                  <a:lnTo>
                    <a:pt x="120" y="150"/>
                  </a:lnTo>
                  <a:lnTo>
                    <a:pt x="128" y="158"/>
                  </a:lnTo>
                  <a:lnTo>
                    <a:pt x="106" y="155"/>
                  </a:lnTo>
                  <a:lnTo>
                    <a:pt x="92" y="152"/>
                  </a:lnTo>
                  <a:lnTo>
                    <a:pt x="92" y="158"/>
                  </a:lnTo>
                  <a:lnTo>
                    <a:pt x="103" y="161"/>
                  </a:lnTo>
                  <a:lnTo>
                    <a:pt x="109" y="166"/>
                  </a:lnTo>
                  <a:lnTo>
                    <a:pt x="95" y="169"/>
                  </a:lnTo>
                  <a:lnTo>
                    <a:pt x="75" y="158"/>
                  </a:lnTo>
                  <a:lnTo>
                    <a:pt x="70" y="147"/>
                  </a:lnTo>
                  <a:lnTo>
                    <a:pt x="67" y="144"/>
                  </a:lnTo>
                  <a:lnTo>
                    <a:pt x="70" y="144"/>
                  </a:lnTo>
                  <a:lnTo>
                    <a:pt x="56" y="136"/>
                  </a:lnTo>
                  <a:lnTo>
                    <a:pt x="50" y="133"/>
                  </a:lnTo>
                  <a:lnTo>
                    <a:pt x="36" y="127"/>
                  </a:lnTo>
                  <a:lnTo>
                    <a:pt x="45" y="127"/>
                  </a:lnTo>
                  <a:lnTo>
                    <a:pt x="72" y="133"/>
                  </a:lnTo>
                  <a:lnTo>
                    <a:pt x="100" y="138"/>
                  </a:lnTo>
                  <a:lnTo>
                    <a:pt x="125" y="133"/>
                  </a:lnTo>
                  <a:lnTo>
                    <a:pt x="128" y="125"/>
                  </a:lnTo>
                  <a:lnTo>
                    <a:pt x="117" y="119"/>
                  </a:lnTo>
                  <a:lnTo>
                    <a:pt x="89" y="108"/>
                  </a:lnTo>
                  <a:lnTo>
                    <a:pt x="61" y="100"/>
                  </a:lnTo>
                  <a:lnTo>
                    <a:pt x="45" y="100"/>
                  </a:lnTo>
                  <a:lnTo>
                    <a:pt x="39" y="102"/>
                  </a:lnTo>
                  <a:lnTo>
                    <a:pt x="45" y="97"/>
                  </a:lnTo>
                  <a:lnTo>
                    <a:pt x="36" y="97"/>
                  </a:lnTo>
                  <a:lnTo>
                    <a:pt x="28" y="94"/>
                  </a:lnTo>
                  <a:lnTo>
                    <a:pt x="39" y="94"/>
                  </a:lnTo>
                  <a:lnTo>
                    <a:pt x="25" y="91"/>
                  </a:lnTo>
                  <a:lnTo>
                    <a:pt x="22" y="94"/>
                  </a:lnTo>
                  <a:lnTo>
                    <a:pt x="17" y="91"/>
                  </a:lnTo>
                  <a:lnTo>
                    <a:pt x="17" y="97"/>
                  </a:lnTo>
                  <a:lnTo>
                    <a:pt x="11" y="97"/>
                  </a:lnTo>
                  <a:lnTo>
                    <a:pt x="0" y="102"/>
                  </a:lnTo>
                  <a:lnTo>
                    <a:pt x="0" y="105"/>
                  </a:lnTo>
                  <a:lnTo>
                    <a:pt x="0" y="113"/>
                  </a:lnTo>
                  <a:lnTo>
                    <a:pt x="17" y="122"/>
                  </a:lnTo>
                  <a:lnTo>
                    <a:pt x="8" y="130"/>
                  </a:lnTo>
                  <a:lnTo>
                    <a:pt x="22" y="144"/>
                  </a:lnTo>
                  <a:lnTo>
                    <a:pt x="22" y="155"/>
                  </a:lnTo>
                  <a:lnTo>
                    <a:pt x="28" y="161"/>
                  </a:lnTo>
                  <a:lnTo>
                    <a:pt x="33" y="166"/>
                  </a:lnTo>
                  <a:lnTo>
                    <a:pt x="28" y="169"/>
                  </a:lnTo>
                  <a:lnTo>
                    <a:pt x="47" y="180"/>
                  </a:lnTo>
                  <a:lnTo>
                    <a:pt x="39" y="189"/>
                  </a:lnTo>
                  <a:lnTo>
                    <a:pt x="31" y="197"/>
                  </a:lnTo>
                  <a:lnTo>
                    <a:pt x="22" y="205"/>
                  </a:lnTo>
                  <a:lnTo>
                    <a:pt x="17" y="214"/>
                  </a:lnTo>
                  <a:lnTo>
                    <a:pt x="22" y="214"/>
                  </a:lnTo>
                  <a:lnTo>
                    <a:pt x="22" y="216"/>
                  </a:lnTo>
                  <a:lnTo>
                    <a:pt x="42" y="222"/>
                  </a:lnTo>
                  <a:lnTo>
                    <a:pt x="31" y="219"/>
                  </a:lnTo>
                  <a:lnTo>
                    <a:pt x="22" y="225"/>
                  </a:lnTo>
                  <a:lnTo>
                    <a:pt x="20" y="227"/>
                  </a:lnTo>
                  <a:lnTo>
                    <a:pt x="22" y="241"/>
                  </a:lnTo>
                  <a:lnTo>
                    <a:pt x="17" y="250"/>
                  </a:lnTo>
                  <a:lnTo>
                    <a:pt x="25" y="261"/>
                  </a:lnTo>
                  <a:lnTo>
                    <a:pt x="31" y="275"/>
                  </a:lnTo>
                  <a:lnTo>
                    <a:pt x="50" y="277"/>
                  </a:lnTo>
                  <a:lnTo>
                    <a:pt x="67" y="280"/>
                  </a:lnTo>
                  <a:lnTo>
                    <a:pt x="70" y="297"/>
                  </a:lnTo>
                  <a:lnTo>
                    <a:pt x="84" y="311"/>
                  </a:lnTo>
                  <a:lnTo>
                    <a:pt x="81" y="314"/>
                  </a:lnTo>
                  <a:lnTo>
                    <a:pt x="84" y="327"/>
                  </a:lnTo>
                  <a:lnTo>
                    <a:pt x="92" y="325"/>
                  </a:lnTo>
                  <a:lnTo>
                    <a:pt x="111" y="327"/>
                  </a:lnTo>
                  <a:lnTo>
                    <a:pt x="111" y="330"/>
                  </a:lnTo>
                  <a:lnTo>
                    <a:pt x="128" y="344"/>
                  </a:lnTo>
                  <a:lnTo>
                    <a:pt x="142" y="358"/>
                  </a:lnTo>
                  <a:lnTo>
                    <a:pt x="150" y="355"/>
                  </a:lnTo>
                  <a:lnTo>
                    <a:pt x="167" y="361"/>
                  </a:lnTo>
                  <a:lnTo>
                    <a:pt x="184" y="366"/>
                  </a:lnTo>
                  <a:lnTo>
                    <a:pt x="192" y="386"/>
                  </a:lnTo>
                  <a:lnTo>
                    <a:pt x="184" y="391"/>
                  </a:lnTo>
                  <a:lnTo>
                    <a:pt x="178" y="400"/>
                  </a:lnTo>
                  <a:lnTo>
                    <a:pt x="181" y="402"/>
                  </a:lnTo>
                  <a:lnTo>
                    <a:pt x="172" y="408"/>
                  </a:lnTo>
                  <a:lnTo>
                    <a:pt x="167" y="408"/>
                  </a:lnTo>
                  <a:lnTo>
                    <a:pt x="175" y="416"/>
                  </a:lnTo>
                  <a:lnTo>
                    <a:pt x="172" y="416"/>
                  </a:lnTo>
                  <a:lnTo>
                    <a:pt x="170" y="422"/>
                  </a:lnTo>
                  <a:lnTo>
                    <a:pt x="170" y="419"/>
                  </a:lnTo>
                  <a:lnTo>
                    <a:pt x="167" y="427"/>
                  </a:lnTo>
                  <a:lnTo>
                    <a:pt x="159" y="427"/>
                  </a:lnTo>
                  <a:lnTo>
                    <a:pt x="156" y="430"/>
                  </a:lnTo>
                  <a:lnTo>
                    <a:pt x="172" y="439"/>
                  </a:lnTo>
                  <a:lnTo>
                    <a:pt x="189" y="450"/>
                  </a:lnTo>
                  <a:lnTo>
                    <a:pt x="192" y="447"/>
                  </a:lnTo>
                  <a:lnTo>
                    <a:pt x="206" y="450"/>
                  </a:lnTo>
                  <a:lnTo>
                    <a:pt x="217" y="450"/>
                  </a:lnTo>
                  <a:lnTo>
                    <a:pt x="236" y="455"/>
                  </a:lnTo>
                  <a:lnTo>
                    <a:pt x="253" y="464"/>
                  </a:lnTo>
                  <a:lnTo>
                    <a:pt x="273" y="472"/>
                  </a:lnTo>
                  <a:lnTo>
                    <a:pt x="289" y="478"/>
                  </a:lnTo>
                  <a:lnTo>
                    <a:pt x="309" y="480"/>
                  </a:lnTo>
                  <a:lnTo>
                    <a:pt x="300" y="469"/>
                  </a:lnTo>
                  <a:lnTo>
                    <a:pt x="289" y="458"/>
                  </a:lnTo>
                  <a:lnTo>
                    <a:pt x="289" y="450"/>
                  </a:lnTo>
                  <a:lnTo>
                    <a:pt x="286" y="453"/>
                  </a:lnTo>
                  <a:lnTo>
                    <a:pt x="281" y="441"/>
                  </a:lnTo>
                  <a:lnTo>
                    <a:pt x="275" y="439"/>
                  </a:lnTo>
                  <a:lnTo>
                    <a:pt x="281" y="425"/>
                  </a:lnTo>
                  <a:lnTo>
                    <a:pt x="295" y="419"/>
                  </a:lnTo>
                  <a:lnTo>
                    <a:pt x="300" y="414"/>
                  </a:lnTo>
                  <a:lnTo>
                    <a:pt x="300" y="411"/>
                  </a:lnTo>
                  <a:lnTo>
                    <a:pt x="289" y="397"/>
                  </a:lnTo>
                  <a:lnTo>
                    <a:pt x="275" y="386"/>
                  </a:lnTo>
                  <a:lnTo>
                    <a:pt x="261" y="375"/>
                  </a:lnTo>
                  <a:lnTo>
                    <a:pt x="264" y="358"/>
                  </a:lnTo>
                  <a:lnTo>
                    <a:pt x="267" y="344"/>
                  </a:lnTo>
                  <a:lnTo>
                    <a:pt x="281" y="350"/>
                  </a:lnTo>
                  <a:lnTo>
                    <a:pt x="281" y="344"/>
                  </a:lnTo>
                  <a:lnTo>
                    <a:pt x="292" y="336"/>
                  </a:lnTo>
                  <a:lnTo>
                    <a:pt x="300" y="330"/>
                  </a:lnTo>
                  <a:lnTo>
                    <a:pt x="317" y="330"/>
                  </a:lnTo>
                  <a:lnTo>
                    <a:pt x="331" y="336"/>
                  </a:lnTo>
                  <a:lnTo>
                    <a:pt x="348" y="344"/>
                  </a:lnTo>
                  <a:lnTo>
                    <a:pt x="364" y="344"/>
                  </a:lnTo>
                  <a:lnTo>
                    <a:pt x="386" y="341"/>
                  </a:lnTo>
                  <a:lnTo>
                    <a:pt x="409" y="347"/>
                  </a:lnTo>
                  <a:lnTo>
                    <a:pt x="411" y="341"/>
                  </a:lnTo>
                  <a:lnTo>
                    <a:pt x="398" y="327"/>
                  </a:lnTo>
                  <a:lnTo>
                    <a:pt x="403" y="311"/>
                  </a:lnTo>
                  <a:lnTo>
                    <a:pt x="414" y="311"/>
                  </a:lnTo>
                  <a:lnTo>
                    <a:pt x="400" y="305"/>
                  </a:lnTo>
                  <a:lnTo>
                    <a:pt x="417" y="302"/>
                  </a:lnTo>
                  <a:lnTo>
                    <a:pt x="431" y="300"/>
                  </a:lnTo>
                  <a:lnTo>
                    <a:pt x="445" y="297"/>
                  </a:lnTo>
                  <a:lnTo>
                    <a:pt x="459" y="291"/>
                  </a:lnTo>
                  <a:lnTo>
                    <a:pt x="473" y="289"/>
                  </a:lnTo>
                  <a:lnTo>
                    <a:pt x="487" y="286"/>
                  </a:lnTo>
                  <a:lnTo>
                    <a:pt x="495" y="283"/>
                  </a:lnTo>
                  <a:lnTo>
                    <a:pt x="503" y="291"/>
                  </a:lnTo>
                  <a:lnTo>
                    <a:pt x="525" y="300"/>
                  </a:lnTo>
                  <a:lnTo>
                    <a:pt x="534" y="305"/>
                  </a:lnTo>
                  <a:lnTo>
                    <a:pt x="545" y="305"/>
                  </a:lnTo>
                  <a:lnTo>
                    <a:pt x="559" y="300"/>
                  </a:lnTo>
                  <a:lnTo>
                    <a:pt x="573" y="294"/>
                  </a:lnTo>
                  <a:lnTo>
                    <a:pt x="575" y="297"/>
                  </a:lnTo>
                  <a:lnTo>
                    <a:pt x="573" y="305"/>
                  </a:lnTo>
                  <a:lnTo>
                    <a:pt x="589" y="314"/>
                  </a:lnTo>
                  <a:lnTo>
                    <a:pt x="606" y="325"/>
                  </a:lnTo>
                  <a:lnTo>
                    <a:pt x="620" y="336"/>
                  </a:lnTo>
                  <a:lnTo>
                    <a:pt x="637" y="347"/>
                  </a:lnTo>
                  <a:lnTo>
                    <a:pt x="639" y="344"/>
                  </a:lnTo>
                  <a:lnTo>
                    <a:pt x="648" y="347"/>
                  </a:lnTo>
                  <a:lnTo>
                    <a:pt x="662" y="344"/>
                  </a:lnTo>
                  <a:lnTo>
                    <a:pt x="678" y="352"/>
                  </a:lnTo>
                  <a:lnTo>
                    <a:pt x="695" y="364"/>
                  </a:lnTo>
                  <a:lnTo>
                    <a:pt x="709" y="361"/>
                  </a:lnTo>
                  <a:lnTo>
                    <a:pt x="723" y="375"/>
                  </a:lnTo>
                  <a:lnTo>
                    <a:pt x="731" y="372"/>
                  </a:lnTo>
                  <a:lnTo>
                    <a:pt x="737" y="369"/>
                  </a:lnTo>
                  <a:lnTo>
                    <a:pt x="748" y="364"/>
                  </a:lnTo>
                  <a:lnTo>
                    <a:pt x="759" y="355"/>
                  </a:lnTo>
                  <a:lnTo>
                    <a:pt x="770" y="350"/>
                  </a:lnTo>
                  <a:lnTo>
                    <a:pt x="795" y="352"/>
                  </a:lnTo>
                  <a:lnTo>
                    <a:pt x="798" y="358"/>
                  </a:lnTo>
                  <a:lnTo>
                    <a:pt x="817" y="361"/>
                  </a:lnTo>
                  <a:lnTo>
                    <a:pt x="834" y="364"/>
                  </a:lnTo>
                  <a:lnTo>
                    <a:pt x="842" y="355"/>
                  </a:lnTo>
                  <a:lnTo>
                    <a:pt x="831" y="347"/>
                  </a:lnTo>
                  <a:lnTo>
                    <a:pt x="834" y="330"/>
                  </a:lnTo>
                  <a:lnTo>
                    <a:pt x="853" y="336"/>
                  </a:lnTo>
                  <a:lnTo>
                    <a:pt x="873" y="341"/>
                  </a:lnTo>
                  <a:lnTo>
                    <a:pt x="881" y="350"/>
                  </a:lnTo>
                  <a:lnTo>
                    <a:pt x="901" y="358"/>
                  </a:lnTo>
                  <a:lnTo>
                    <a:pt x="920" y="352"/>
                  </a:lnTo>
                  <a:lnTo>
                    <a:pt x="937" y="358"/>
                  </a:lnTo>
                  <a:lnTo>
                    <a:pt x="953" y="361"/>
                  </a:lnTo>
                  <a:lnTo>
                    <a:pt x="959" y="366"/>
                  </a:lnTo>
                  <a:lnTo>
                    <a:pt x="984" y="372"/>
                  </a:lnTo>
                  <a:lnTo>
                    <a:pt x="998" y="369"/>
                  </a:lnTo>
                  <a:lnTo>
                    <a:pt x="1012" y="366"/>
                  </a:lnTo>
                  <a:lnTo>
                    <a:pt x="1023" y="358"/>
                  </a:lnTo>
                  <a:lnTo>
                    <a:pt x="1045" y="361"/>
                  </a:lnTo>
                  <a:lnTo>
                    <a:pt x="1056" y="364"/>
                  </a:lnTo>
                  <a:lnTo>
                    <a:pt x="1073" y="366"/>
                  </a:lnTo>
                  <a:lnTo>
                    <a:pt x="1081" y="355"/>
                  </a:lnTo>
                  <a:lnTo>
                    <a:pt x="1078" y="347"/>
                  </a:lnTo>
                  <a:lnTo>
                    <a:pt x="1078" y="327"/>
                  </a:lnTo>
                  <a:lnTo>
                    <a:pt x="1070" y="322"/>
                  </a:lnTo>
                  <a:lnTo>
                    <a:pt x="1065" y="322"/>
                  </a:lnTo>
                  <a:lnTo>
                    <a:pt x="1073" y="314"/>
                  </a:lnTo>
                  <a:lnTo>
                    <a:pt x="1087" y="314"/>
                  </a:lnTo>
                  <a:lnTo>
                    <a:pt x="1101" y="311"/>
                  </a:lnTo>
                  <a:lnTo>
                    <a:pt x="1131" y="322"/>
                  </a:lnTo>
                  <a:lnTo>
                    <a:pt x="1142" y="330"/>
                  </a:lnTo>
                  <a:lnTo>
                    <a:pt x="1156" y="341"/>
                  </a:lnTo>
                  <a:lnTo>
                    <a:pt x="1167" y="352"/>
                  </a:lnTo>
                  <a:lnTo>
                    <a:pt x="1179" y="361"/>
                  </a:lnTo>
                  <a:lnTo>
                    <a:pt x="1192" y="366"/>
                  </a:lnTo>
                  <a:lnTo>
                    <a:pt x="1212" y="372"/>
                  </a:lnTo>
                  <a:lnTo>
                    <a:pt x="1226" y="377"/>
                  </a:lnTo>
                  <a:lnTo>
                    <a:pt x="1240" y="394"/>
                  </a:lnTo>
                  <a:lnTo>
                    <a:pt x="1256" y="391"/>
                  </a:lnTo>
                  <a:lnTo>
                    <a:pt x="1276" y="386"/>
                  </a:lnTo>
                  <a:lnTo>
                    <a:pt x="1284" y="397"/>
                  </a:lnTo>
                  <a:lnTo>
                    <a:pt x="1284" y="414"/>
                  </a:lnTo>
                  <a:lnTo>
                    <a:pt x="1287" y="433"/>
                  </a:lnTo>
                  <a:lnTo>
                    <a:pt x="1273" y="430"/>
                  </a:lnTo>
                  <a:lnTo>
                    <a:pt x="1270" y="436"/>
                  </a:lnTo>
                  <a:lnTo>
                    <a:pt x="1279" y="450"/>
                  </a:lnTo>
                  <a:lnTo>
                    <a:pt x="1287" y="464"/>
                  </a:lnTo>
                  <a:lnTo>
                    <a:pt x="1281" y="466"/>
                  </a:lnTo>
                  <a:lnTo>
                    <a:pt x="1284" y="472"/>
                  </a:lnTo>
                  <a:lnTo>
                    <a:pt x="1287" y="472"/>
                  </a:lnTo>
                  <a:lnTo>
                    <a:pt x="1284" y="469"/>
                  </a:lnTo>
                  <a:lnTo>
                    <a:pt x="1287" y="469"/>
                  </a:lnTo>
                  <a:lnTo>
                    <a:pt x="1292" y="458"/>
                  </a:lnTo>
                  <a:lnTo>
                    <a:pt x="1295" y="458"/>
                  </a:lnTo>
                  <a:lnTo>
                    <a:pt x="1301" y="464"/>
                  </a:lnTo>
                  <a:lnTo>
                    <a:pt x="1309" y="466"/>
                  </a:lnTo>
                  <a:lnTo>
                    <a:pt x="1323" y="461"/>
                  </a:lnTo>
                  <a:lnTo>
                    <a:pt x="1329" y="450"/>
                  </a:lnTo>
                  <a:lnTo>
                    <a:pt x="1331" y="439"/>
                  </a:lnTo>
                  <a:lnTo>
                    <a:pt x="1334" y="425"/>
                  </a:lnTo>
                  <a:lnTo>
                    <a:pt x="1334" y="414"/>
                  </a:lnTo>
                  <a:lnTo>
                    <a:pt x="1337" y="400"/>
                  </a:lnTo>
                  <a:lnTo>
                    <a:pt x="1337" y="386"/>
                  </a:lnTo>
                  <a:lnTo>
                    <a:pt x="1331" y="372"/>
                  </a:lnTo>
                  <a:lnTo>
                    <a:pt x="1326" y="361"/>
                  </a:lnTo>
                  <a:lnTo>
                    <a:pt x="1318" y="352"/>
                  </a:lnTo>
                  <a:lnTo>
                    <a:pt x="1315" y="344"/>
                  </a:lnTo>
                  <a:lnTo>
                    <a:pt x="1312" y="333"/>
                  </a:lnTo>
                  <a:lnTo>
                    <a:pt x="1304" y="325"/>
                  </a:lnTo>
                  <a:lnTo>
                    <a:pt x="1290" y="316"/>
                  </a:lnTo>
                  <a:lnTo>
                    <a:pt x="1298" y="316"/>
                  </a:lnTo>
                  <a:lnTo>
                    <a:pt x="1267" y="300"/>
                  </a:lnTo>
                  <a:lnTo>
                    <a:pt x="1254" y="300"/>
                  </a:lnTo>
                  <a:lnTo>
                    <a:pt x="1259" y="305"/>
                  </a:lnTo>
                  <a:lnTo>
                    <a:pt x="1248" y="311"/>
                  </a:lnTo>
                  <a:lnTo>
                    <a:pt x="1248" y="305"/>
                  </a:lnTo>
                  <a:lnTo>
                    <a:pt x="1242" y="302"/>
                  </a:lnTo>
                  <a:lnTo>
                    <a:pt x="1240" y="305"/>
                  </a:lnTo>
                  <a:lnTo>
                    <a:pt x="1231" y="297"/>
                  </a:lnTo>
                  <a:lnTo>
                    <a:pt x="1212" y="294"/>
                  </a:lnTo>
                  <a:lnTo>
                    <a:pt x="1215" y="280"/>
                  </a:lnTo>
                  <a:lnTo>
                    <a:pt x="1220" y="269"/>
                  </a:lnTo>
                  <a:lnTo>
                    <a:pt x="1223" y="261"/>
                  </a:lnTo>
                  <a:lnTo>
                    <a:pt x="1226" y="252"/>
                  </a:lnTo>
                  <a:lnTo>
                    <a:pt x="1223" y="244"/>
                  </a:lnTo>
                  <a:lnTo>
                    <a:pt x="1229" y="233"/>
                  </a:lnTo>
                  <a:lnTo>
                    <a:pt x="1242" y="230"/>
                  </a:lnTo>
                  <a:lnTo>
                    <a:pt x="1256" y="227"/>
                  </a:lnTo>
                  <a:lnTo>
                    <a:pt x="1259" y="227"/>
                  </a:lnTo>
                  <a:lnTo>
                    <a:pt x="1265" y="230"/>
                  </a:lnTo>
                  <a:lnTo>
                    <a:pt x="1267" y="227"/>
                  </a:lnTo>
                  <a:lnTo>
                    <a:pt x="1295" y="230"/>
                  </a:lnTo>
                  <a:lnTo>
                    <a:pt x="1295" y="227"/>
                  </a:lnTo>
                  <a:lnTo>
                    <a:pt x="1292" y="225"/>
                  </a:lnTo>
                  <a:lnTo>
                    <a:pt x="1315" y="227"/>
                  </a:lnTo>
                  <a:lnTo>
                    <a:pt x="1329" y="230"/>
                  </a:lnTo>
                  <a:lnTo>
                    <a:pt x="1323" y="233"/>
                  </a:lnTo>
                  <a:lnTo>
                    <a:pt x="1329" y="236"/>
                  </a:lnTo>
                  <a:lnTo>
                    <a:pt x="1340" y="236"/>
                  </a:lnTo>
                  <a:lnTo>
                    <a:pt x="1348" y="230"/>
                  </a:lnTo>
                  <a:lnTo>
                    <a:pt x="1365" y="233"/>
                  </a:lnTo>
                  <a:lnTo>
                    <a:pt x="1362" y="230"/>
                  </a:lnTo>
                  <a:lnTo>
                    <a:pt x="1351" y="227"/>
                  </a:lnTo>
                  <a:lnTo>
                    <a:pt x="1345" y="225"/>
                  </a:lnTo>
                  <a:lnTo>
                    <a:pt x="1345" y="211"/>
                  </a:lnTo>
                  <a:lnTo>
                    <a:pt x="1345" y="197"/>
                  </a:lnTo>
                  <a:lnTo>
                    <a:pt x="1368" y="197"/>
                  </a:lnTo>
                  <a:lnTo>
                    <a:pt x="1373" y="194"/>
                  </a:lnTo>
                  <a:lnTo>
                    <a:pt x="1384" y="208"/>
                  </a:lnTo>
                  <a:lnTo>
                    <a:pt x="1387" y="205"/>
                  </a:lnTo>
                  <a:lnTo>
                    <a:pt x="1395" y="214"/>
                  </a:lnTo>
                  <a:lnTo>
                    <a:pt x="1401" y="200"/>
                  </a:lnTo>
                  <a:lnTo>
                    <a:pt x="1406" y="200"/>
                  </a:lnTo>
                  <a:lnTo>
                    <a:pt x="1395" y="189"/>
                  </a:lnTo>
                  <a:lnTo>
                    <a:pt x="1398" y="186"/>
                  </a:lnTo>
                  <a:lnTo>
                    <a:pt x="1418" y="186"/>
                  </a:lnTo>
                  <a:lnTo>
                    <a:pt x="1420" y="189"/>
                  </a:lnTo>
                  <a:lnTo>
                    <a:pt x="1409" y="189"/>
                  </a:lnTo>
                  <a:lnTo>
                    <a:pt x="1418" y="197"/>
                  </a:lnTo>
                  <a:lnTo>
                    <a:pt x="1426" y="208"/>
                  </a:lnTo>
                  <a:lnTo>
                    <a:pt x="1420" y="214"/>
                  </a:lnTo>
                  <a:lnTo>
                    <a:pt x="1418" y="222"/>
                  </a:lnTo>
                  <a:lnTo>
                    <a:pt x="1415" y="233"/>
                  </a:lnTo>
                  <a:lnTo>
                    <a:pt x="1415" y="247"/>
                  </a:lnTo>
                  <a:lnTo>
                    <a:pt x="1404" y="250"/>
                  </a:lnTo>
                  <a:lnTo>
                    <a:pt x="1409" y="255"/>
                  </a:lnTo>
                  <a:lnTo>
                    <a:pt x="1409" y="264"/>
                  </a:lnTo>
                  <a:lnTo>
                    <a:pt x="1420" y="275"/>
                  </a:lnTo>
                  <a:lnTo>
                    <a:pt x="1429" y="289"/>
                  </a:lnTo>
                  <a:lnTo>
                    <a:pt x="1445" y="302"/>
                  </a:lnTo>
                  <a:lnTo>
                    <a:pt x="1462" y="316"/>
                  </a:lnTo>
                  <a:lnTo>
                    <a:pt x="1481" y="330"/>
                  </a:lnTo>
                  <a:lnTo>
                    <a:pt x="1498" y="347"/>
                  </a:lnTo>
                  <a:lnTo>
                    <a:pt x="1501" y="336"/>
                  </a:lnTo>
                  <a:lnTo>
                    <a:pt x="1493" y="319"/>
                  </a:lnTo>
                  <a:lnTo>
                    <a:pt x="1495" y="316"/>
                  </a:lnTo>
                  <a:lnTo>
                    <a:pt x="1504" y="316"/>
                  </a:lnTo>
                  <a:lnTo>
                    <a:pt x="1504" y="314"/>
                  </a:lnTo>
                  <a:lnTo>
                    <a:pt x="1493" y="300"/>
                  </a:lnTo>
                  <a:lnTo>
                    <a:pt x="1506" y="294"/>
                  </a:lnTo>
                  <a:lnTo>
                    <a:pt x="1487" y="280"/>
                  </a:lnTo>
                  <a:lnTo>
                    <a:pt x="1487" y="272"/>
                  </a:lnTo>
                  <a:lnTo>
                    <a:pt x="1490" y="269"/>
                  </a:lnTo>
                  <a:lnTo>
                    <a:pt x="1487" y="272"/>
                  </a:lnTo>
                  <a:lnTo>
                    <a:pt x="1495" y="275"/>
                  </a:lnTo>
                  <a:lnTo>
                    <a:pt x="1487" y="266"/>
                  </a:lnTo>
                  <a:lnTo>
                    <a:pt x="1481" y="264"/>
                  </a:lnTo>
                  <a:lnTo>
                    <a:pt x="1470" y="250"/>
                  </a:lnTo>
                  <a:lnTo>
                    <a:pt x="1462" y="250"/>
                  </a:lnTo>
                  <a:lnTo>
                    <a:pt x="1454" y="247"/>
                  </a:lnTo>
                  <a:lnTo>
                    <a:pt x="1448" y="233"/>
                  </a:lnTo>
                  <a:lnTo>
                    <a:pt x="1440" y="222"/>
                  </a:lnTo>
                  <a:lnTo>
                    <a:pt x="1448" y="219"/>
                  </a:lnTo>
                  <a:lnTo>
                    <a:pt x="1456" y="222"/>
                  </a:lnTo>
                  <a:lnTo>
                    <a:pt x="1454" y="219"/>
                  </a:lnTo>
                  <a:lnTo>
                    <a:pt x="1459" y="214"/>
                  </a:lnTo>
                  <a:lnTo>
                    <a:pt x="1470" y="222"/>
                  </a:lnTo>
                  <a:lnTo>
                    <a:pt x="1470" y="216"/>
                  </a:lnTo>
                  <a:lnTo>
                    <a:pt x="1490" y="214"/>
                  </a:lnTo>
                  <a:lnTo>
                    <a:pt x="1509" y="219"/>
                  </a:lnTo>
                  <a:lnTo>
                    <a:pt x="1509" y="216"/>
                  </a:lnTo>
                  <a:lnTo>
                    <a:pt x="1512" y="208"/>
                  </a:lnTo>
                  <a:lnTo>
                    <a:pt x="1515" y="205"/>
                  </a:lnTo>
                  <a:lnTo>
                    <a:pt x="1515" y="202"/>
                  </a:lnTo>
                  <a:lnTo>
                    <a:pt x="1515" y="200"/>
                  </a:lnTo>
                  <a:lnTo>
                    <a:pt x="1526" y="194"/>
                  </a:lnTo>
                  <a:lnTo>
                    <a:pt x="1537" y="186"/>
                  </a:lnTo>
                  <a:lnTo>
                    <a:pt x="1532" y="183"/>
                  </a:lnTo>
                  <a:lnTo>
                    <a:pt x="1534" y="183"/>
                  </a:lnTo>
                  <a:lnTo>
                    <a:pt x="1559" y="189"/>
                  </a:lnTo>
                  <a:lnTo>
                    <a:pt x="1559" y="186"/>
                  </a:lnTo>
                  <a:lnTo>
                    <a:pt x="1548" y="180"/>
                  </a:lnTo>
                  <a:lnTo>
                    <a:pt x="1537" y="175"/>
                  </a:lnTo>
                  <a:lnTo>
                    <a:pt x="1532" y="172"/>
                  </a:lnTo>
                  <a:lnTo>
                    <a:pt x="1512" y="161"/>
                  </a:lnTo>
                  <a:lnTo>
                    <a:pt x="1512" y="163"/>
                  </a:lnTo>
                  <a:lnTo>
                    <a:pt x="1501" y="158"/>
                  </a:lnTo>
                  <a:lnTo>
                    <a:pt x="1506" y="158"/>
                  </a:lnTo>
                  <a:lnTo>
                    <a:pt x="1518" y="155"/>
                  </a:lnTo>
                  <a:lnTo>
                    <a:pt x="1501" y="141"/>
                  </a:lnTo>
                  <a:lnTo>
                    <a:pt x="1481" y="130"/>
                  </a:lnTo>
                  <a:lnTo>
                    <a:pt x="1462" y="116"/>
                  </a:lnTo>
                  <a:lnTo>
                    <a:pt x="1443" y="102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8" name="Freeform 360"/>
            <p:cNvSpPr>
              <a:spLocks/>
            </p:cNvSpPr>
            <p:nvPr/>
          </p:nvSpPr>
          <p:spPr bwMode="auto">
            <a:xfrm>
              <a:off x="113" y="1408"/>
              <a:ext cx="149" cy="82"/>
            </a:xfrm>
            <a:custGeom>
              <a:avLst/>
              <a:gdLst/>
              <a:ahLst/>
              <a:cxnLst>
                <a:cxn ang="0">
                  <a:pos x="114" y="36"/>
                </a:cxn>
                <a:cxn ang="0">
                  <a:pos x="111" y="34"/>
                </a:cxn>
                <a:cxn ang="0">
                  <a:pos x="106" y="25"/>
                </a:cxn>
                <a:cxn ang="0">
                  <a:pos x="100" y="25"/>
                </a:cxn>
                <a:cxn ang="0">
                  <a:pos x="100" y="28"/>
                </a:cxn>
                <a:cxn ang="0">
                  <a:pos x="97" y="25"/>
                </a:cxn>
                <a:cxn ang="0">
                  <a:pos x="86" y="25"/>
                </a:cxn>
                <a:cxn ang="0">
                  <a:pos x="78" y="31"/>
                </a:cxn>
                <a:cxn ang="0">
                  <a:pos x="78" y="34"/>
                </a:cxn>
                <a:cxn ang="0">
                  <a:pos x="72" y="34"/>
                </a:cxn>
                <a:cxn ang="0">
                  <a:pos x="78" y="28"/>
                </a:cxn>
                <a:cxn ang="0">
                  <a:pos x="86" y="23"/>
                </a:cxn>
                <a:cxn ang="0">
                  <a:pos x="86" y="14"/>
                </a:cxn>
                <a:cxn ang="0">
                  <a:pos x="75" y="6"/>
                </a:cxn>
                <a:cxn ang="0">
                  <a:pos x="75" y="9"/>
                </a:cxn>
                <a:cxn ang="0">
                  <a:pos x="69" y="0"/>
                </a:cxn>
                <a:cxn ang="0">
                  <a:pos x="53" y="14"/>
                </a:cxn>
                <a:cxn ang="0">
                  <a:pos x="36" y="25"/>
                </a:cxn>
                <a:cxn ang="0">
                  <a:pos x="19" y="36"/>
                </a:cxn>
                <a:cxn ang="0">
                  <a:pos x="0" y="48"/>
                </a:cxn>
                <a:cxn ang="0">
                  <a:pos x="11" y="42"/>
                </a:cxn>
                <a:cxn ang="0">
                  <a:pos x="17" y="36"/>
                </a:cxn>
                <a:cxn ang="0">
                  <a:pos x="22" y="36"/>
                </a:cxn>
                <a:cxn ang="0">
                  <a:pos x="28" y="34"/>
                </a:cxn>
                <a:cxn ang="0">
                  <a:pos x="28" y="36"/>
                </a:cxn>
                <a:cxn ang="0">
                  <a:pos x="31" y="36"/>
                </a:cxn>
                <a:cxn ang="0">
                  <a:pos x="19" y="39"/>
                </a:cxn>
                <a:cxn ang="0">
                  <a:pos x="19" y="45"/>
                </a:cxn>
                <a:cxn ang="0">
                  <a:pos x="39" y="45"/>
                </a:cxn>
                <a:cxn ang="0">
                  <a:pos x="33" y="53"/>
                </a:cxn>
                <a:cxn ang="0">
                  <a:pos x="42" y="59"/>
                </a:cxn>
                <a:cxn ang="0">
                  <a:pos x="50" y="59"/>
                </a:cxn>
                <a:cxn ang="0">
                  <a:pos x="47" y="61"/>
                </a:cxn>
                <a:cxn ang="0">
                  <a:pos x="53" y="59"/>
                </a:cxn>
                <a:cxn ang="0">
                  <a:pos x="58" y="59"/>
                </a:cxn>
                <a:cxn ang="0">
                  <a:pos x="58" y="56"/>
                </a:cxn>
                <a:cxn ang="0">
                  <a:pos x="72" y="48"/>
                </a:cxn>
                <a:cxn ang="0">
                  <a:pos x="78" y="45"/>
                </a:cxn>
                <a:cxn ang="0">
                  <a:pos x="78" y="42"/>
                </a:cxn>
                <a:cxn ang="0">
                  <a:pos x="81" y="45"/>
                </a:cxn>
                <a:cxn ang="0">
                  <a:pos x="86" y="45"/>
                </a:cxn>
                <a:cxn ang="0">
                  <a:pos x="92" y="42"/>
                </a:cxn>
                <a:cxn ang="0">
                  <a:pos x="100" y="42"/>
                </a:cxn>
                <a:cxn ang="0">
                  <a:pos x="114" y="36"/>
                </a:cxn>
              </a:cxnLst>
              <a:rect l="0" t="0" r="r" b="b"/>
              <a:pathLst>
                <a:path w="114" h="61">
                  <a:moveTo>
                    <a:pt x="114" y="36"/>
                  </a:moveTo>
                  <a:lnTo>
                    <a:pt x="111" y="34"/>
                  </a:lnTo>
                  <a:lnTo>
                    <a:pt x="106" y="25"/>
                  </a:lnTo>
                  <a:lnTo>
                    <a:pt x="100" y="25"/>
                  </a:lnTo>
                  <a:lnTo>
                    <a:pt x="100" y="28"/>
                  </a:lnTo>
                  <a:lnTo>
                    <a:pt x="97" y="25"/>
                  </a:lnTo>
                  <a:lnTo>
                    <a:pt x="86" y="25"/>
                  </a:lnTo>
                  <a:lnTo>
                    <a:pt x="78" y="31"/>
                  </a:lnTo>
                  <a:lnTo>
                    <a:pt x="78" y="34"/>
                  </a:lnTo>
                  <a:lnTo>
                    <a:pt x="72" y="34"/>
                  </a:lnTo>
                  <a:lnTo>
                    <a:pt x="78" y="28"/>
                  </a:lnTo>
                  <a:lnTo>
                    <a:pt x="86" y="23"/>
                  </a:lnTo>
                  <a:lnTo>
                    <a:pt x="86" y="14"/>
                  </a:lnTo>
                  <a:lnTo>
                    <a:pt x="75" y="6"/>
                  </a:lnTo>
                  <a:lnTo>
                    <a:pt x="75" y="9"/>
                  </a:lnTo>
                  <a:lnTo>
                    <a:pt x="69" y="0"/>
                  </a:lnTo>
                  <a:lnTo>
                    <a:pt x="53" y="14"/>
                  </a:lnTo>
                  <a:lnTo>
                    <a:pt x="36" y="25"/>
                  </a:lnTo>
                  <a:lnTo>
                    <a:pt x="19" y="36"/>
                  </a:lnTo>
                  <a:lnTo>
                    <a:pt x="0" y="48"/>
                  </a:lnTo>
                  <a:lnTo>
                    <a:pt x="11" y="42"/>
                  </a:lnTo>
                  <a:lnTo>
                    <a:pt x="17" y="36"/>
                  </a:lnTo>
                  <a:lnTo>
                    <a:pt x="22" y="36"/>
                  </a:lnTo>
                  <a:lnTo>
                    <a:pt x="28" y="34"/>
                  </a:lnTo>
                  <a:lnTo>
                    <a:pt x="28" y="36"/>
                  </a:lnTo>
                  <a:lnTo>
                    <a:pt x="31" y="36"/>
                  </a:lnTo>
                  <a:lnTo>
                    <a:pt x="19" y="39"/>
                  </a:lnTo>
                  <a:lnTo>
                    <a:pt x="19" y="45"/>
                  </a:lnTo>
                  <a:lnTo>
                    <a:pt x="39" y="45"/>
                  </a:lnTo>
                  <a:lnTo>
                    <a:pt x="33" y="53"/>
                  </a:lnTo>
                  <a:lnTo>
                    <a:pt x="42" y="59"/>
                  </a:lnTo>
                  <a:lnTo>
                    <a:pt x="50" y="59"/>
                  </a:lnTo>
                  <a:lnTo>
                    <a:pt x="47" y="61"/>
                  </a:lnTo>
                  <a:lnTo>
                    <a:pt x="53" y="59"/>
                  </a:lnTo>
                  <a:lnTo>
                    <a:pt x="58" y="59"/>
                  </a:lnTo>
                  <a:lnTo>
                    <a:pt x="58" y="56"/>
                  </a:lnTo>
                  <a:lnTo>
                    <a:pt x="72" y="48"/>
                  </a:lnTo>
                  <a:lnTo>
                    <a:pt x="78" y="45"/>
                  </a:lnTo>
                  <a:lnTo>
                    <a:pt x="78" y="42"/>
                  </a:lnTo>
                  <a:lnTo>
                    <a:pt x="81" y="45"/>
                  </a:lnTo>
                  <a:lnTo>
                    <a:pt x="86" y="45"/>
                  </a:lnTo>
                  <a:lnTo>
                    <a:pt x="92" y="42"/>
                  </a:lnTo>
                  <a:lnTo>
                    <a:pt x="100" y="42"/>
                  </a:lnTo>
                  <a:lnTo>
                    <a:pt x="114" y="3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89" name="Freeform 361"/>
            <p:cNvSpPr>
              <a:spLocks/>
            </p:cNvSpPr>
            <p:nvPr/>
          </p:nvSpPr>
          <p:spPr bwMode="auto">
            <a:xfrm>
              <a:off x="4517" y="1664"/>
              <a:ext cx="144" cy="160"/>
            </a:xfrm>
            <a:custGeom>
              <a:avLst/>
              <a:gdLst/>
              <a:ahLst/>
              <a:cxnLst>
                <a:cxn ang="0">
                  <a:pos x="98" y="83"/>
                </a:cxn>
                <a:cxn ang="0">
                  <a:pos x="84" y="69"/>
                </a:cxn>
                <a:cxn ang="0">
                  <a:pos x="67" y="58"/>
                </a:cxn>
                <a:cxn ang="0">
                  <a:pos x="53" y="44"/>
                </a:cxn>
                <a:cxn ang="0">
                  <a:pos x="37" y="33"/>
                </a:cxn>
                <a:cxn ang="0">
                  <a:pos x="34" y="28"/>
                </a:cxn>
                <a:cxn ang="0">
                  <a:pos x="20" y="14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2" y="11"/>
                </a:cxn>
                <a:cxn ang="0">
                  <a:pos x="12" y="17"/>
                </a:cxn>
                <a:cxn ang="0">
                  <a:pos x="6" y="17"/>
                </a:cxn>
                <a:cxn ang="0">
                  <a:pos x="20" y="28"/>
                </a:cxn>
                <a:cxn ang="0">
                  <a:pos x="31" y="42"/>
                </a:cxn>
                <a:cxn ang="0">
                  <a:pos x="42" y="53"/>
                </a:cxn>
                <a:cxn ang="0">
                  <a:pos x="53" y="67"/>
                </a:cxn>
                <a:cxn ang="0">
                  <a:pos x="62" y="80"/>
                </a:cxn>
                <a:cxn ang="0">
                  <a:pos x="73" y="94"/>
                </a:cxn>
                <a:cxn ang="0">
                  <a:pos x="84" y="105"/>
                </a:cxn>
                <a:cxn ang="0">
                  <a:pos x="92" y="122"/>
                </a:cxn>
                <a:cxn ang="0">
                  <a:pos x="95" y="122"/>
                </a:cxn>
                <a:cxn ang="0">
                  <a:pos x="95" y="111"/>
                </a:cxn>
                <a:cxn ang="0">
                  <a:pos x="106" y="117"/>
                </a:cxn>
                <a:cxn ang="0">
                  <a:pos x="109" y="122"/>
                </a:cxn>
                <a:cxn ang="0">
                  <a:pos x="101" y="111"/>
                </a:cxn>
                <a:cxn ang="0">
                  <a:pos x="78" y="92"/>
                </a:cxn>
                <a:cxn ang="0">
                  <a:pos x="73" y="75"/>
                </a:cxn>
                <a:cxn ang="0">
                  <a:pos x="78" y="72"/>
                </a:cxn>
                <a:cxn ang="0">
                  <a:pos x="92" y="78"/>
                </a:cxn>
                <a:cxn ang="0">
                  <a:pos x="98" y="83"/>
                </a:cxn>
              </a:cxnLst>
              <a:rect l="0" t="0" r="r" b="b"/>
              <a:pathLst>
                <a:path w="109" h="122">
                  <a:moveTo>
                    <a:pt x="98" y="83"/>
                  </a:moveTo>
                  <a:lnTo>
                    <a:pt x="84" y="69"/>
                  </a:lnTo>
                  <a:lnTo>
                    <a:pt x="67" y="58"/>
                  </a:lnTo>
                  <a:lnTo>
                    <a:pt x="53" y="44"/>
                  </a:lnTo>
                  <a:lnTo>
                    <a:pt x="37" y="33"/>
                  </a:lnTo>
                  <a:lnTo>
                    <a:pt x="34" y="28"/>
                  </a:lnTo>
                  <a:lnTo>
                    <a:pt x="20" y="14"/>
                  </a:lnTo>
                  <a:lnTo>
                    <a:pt x="3" y="0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2" y="17"/>
                  </a:lnTo>
                  <a:lnTo>
                    <a:pt x="6" y="17"/>
                  </a:lnTo>
                  <a:lnTo>
                    <a:pt x="20" y="28"/>
                  </a:lnTo>
                  <a:lnTo>
                    <a:pt x="31" y="42"/>
                  </a:lnTo>
                  <a:lnTo>
                    <a:pt x="42" y="53"/>
                  </a:lnTo>
                  <a:lnTo>
                    <a:pt x="53" y="67"/>
                  </a:lnTo>
                  <a:lnTo>
                    <a:pt x="62" y="80"/>
                  </a:lnTo>
                  <a:lnTo>
                    <a:pt x="73" y="94"/>
                  </a:lnTo>
                  <a:lnTo>
                    <a:pt x="84" y="105"/>
                  </a:lnTo>
                  <a:lnTo>
                    <a:pt x="92" y="122"/>
                  </a:lnTo>
                  <a:lnTo>
                    <a:pt x="95" y="122"/>
                  </a:lnTo>
                  <a:lnTo>
                    <a:pt x="95" y="111"/>
                  </a:lnTo>
                  <a:lnTo>
                    <a:pt x="106" y="117"/>
                  </a:lnTo>
                  <a:lnTo>
                    <a:pt x="109" y="122"/>
                  </a:lnTo>
                  <a:lnTo>
                    <a:pt x="101" y="111"/>
                  </a:lnTo>
                  <a:lnTo>
                    <a:pt x="78" y="92"/>
                  </a:lnTo>
                  <a:lnTo>
                    <a:pt x="73" y="75"/>
                  </a:lnTo>
                  <a:lnTo>
                    <a:pt x="78" y="72"/>
                  </a:lnTo>
                  <a:lnTo>
                    <a:pt x="92" y="78"/>
                  </a:lnTo>
                  <a:lnTo>
                    <a:pt x="98" y="8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0" name="Freeform 362"/>
            <p:cNvSpPr>
              <a:spLocks/>
            </p:cNvSpPr>
            <p:nvPr/>
          </p:nvSpPr>
          <p:spPr bwMode="auto">
            <a:xfrm>
              <a:off x="3091" y="1284"/>
              <a:ext cx="150" cy="57"/>
            </a:xfrm>
            <a:custGeom>
              <a:avLst/>
              <a:gdLst/>
              <a:ahLst/>
              <a:cxnLst>
                <a:cxn ang="0">
                  <a:pos x="114" y="3"/>
                </a:cxn>
                <a:cxn ang="0">
                  <a:pos x="105" y="8"/>
                </a:cxn>
                <a:cxn ang="0">
                  <a:pos x="80" y="14"/>
                </a:cxn>
                <a:cxn ang="0">
                  <a:pos x="55" y="19"/>
                </a:cxn>
                <a:cxn ang="0">
                  <a:pos x="50" y="22"/>
                </a:cxn>
                <a:cxn ang="0">
                  <a:pos x="53" y="25"/>
                </a:cxn>
                <a:cxn ang="0">
                  <a:pos x="50" y="25"/>
                </a:cxn>
                <a:cxn ang="0">
                  <a:pos x="44" y="28"/>
                </a:cxn>
                <a:cxn ang="0">
                  <a:pos x="47" y="28"/>
                </a:cxn>
                <a:cxn ang="0">
                  <a:pos x="36" y="28"/>
                </a:cxn>
                <a:cxn ang="0">
                  <a:pos x="39" y="30"/>
                </a:cxn>
                <a:cxn ang="0">
                  <a:pos x="36" y="33"/>
                </a:cxn>
                <a:cxn ang="0">
                  <a:pos x="39" y="36"/>
                </a:cxn>
                <a:cxn ang="0">
                  <a:pos x="28" y="36"/>
                </a:cxn>
                <a:cxn ang="0">
                  <a:pos x="39" y="39"/>
                </a:cxn>
                <a:cxn ang="0">
                  <a:pos x="30" y="39"/>
                </a:cxn>
                <a:cxn ang="0">
                  <a:pos x="33" y="42"/>
                </a:cxn>
                <a:cxn ang="0">
                  <a:pos x="8" y="39"/>
                </a:cxn>
                <a:cxn ang="0">
                  <a:pos x="11" y="36"/>
                </a:cxn>
                <a:cxn ang="0">
                  <a:pos x="0" y="36"/>
                </a:cxn>
                <a:cxn ang="0">
                  <a:pos x="11" y="30"/>
                </a:cxn>
                <a:cxn ang="0">
                  <a:pos x="16" y="30"/>
                </a:cxn>
                <a:cxn ang="0">
                  <a:pos x="11" y="30"/>
                </a:cxn>
                <a:cxn ang="0">
                  <a:pos x="14" y="28"/>
                </a:cxn>
                <a:cxn ang="0">
                  <a:pos x="19" y="25"/>
                </a:cxn>
                <a:cxn ang="0">
                  <a:pos x="16" y="22"/>
                </a:cxn>
                <a:cxn ang="0">
                  <a:pos x="11" y="22"/>
                </a:cxn>
                <a:cxn ang="0">
                  <a:pos x="19" y="19"/>
                </a:cxn>
                <a:cxn ang="0">
                  <a:pos x="25" y="17"/>
                </a:cxn>
                <a:cxn ang="0">
                  <a:pos x="44" y="11"/>
                </a:cxn>
                <a:cxn ang="0">
                  <a:pos x="47" y="8"/>
                </a:cxn>
                <a:cxn ang="0">
                  <a:pos x="86" y="3"/>
                </a:cxn>
                <a:cxn ang="0">
                  <a:pos x="103" y="0"/>
                </a:cxn>
                <a:cxn ang="0">
                  <a:pos x="114" y="3"/>
                </a:cxn>
              </a:cxnLst>
              <a:rect l="0" t="0" r="r" b="b"/>
              <a:pathLst>
                <a:path w="114" h="42">
                  <a:moveTo>
                    <a:pt x="114" y="3"/>
                  </a:moveTo>
                  <a:lnTo>
                    <a:pt x="105" y="8"/>
                  </a:lnTo>
                  <a:lnTo>
                    <a:pt x="80" y="14"/>
                  </a:lnTo>
                  <a:lnTo>
                    <a:pt x="55" y="19"/>
                  </a:lnTo>
                  <a:lnTo>
                    <a:pt x="50" y="22"/>
                  </a:lnTo>
                  <a:lnTo>
                    <a:pt x="53" y="25"/>
                  </a:lnTo>
                  <a:lnTo>
                    <a:pt x="50" y="25"/>
                  </a:lnTo>
                  <a:lnTo>
                    <a:pt x="44" y="28"/>
                  </a:lnTo>
                  <a:lnTo>
                    <a:pt x="47" y="28"/>
                  </a:lnTo>
                  <a:lnTo>
                    <a:pt x="36" y="28"/>
                  </a:lnTo>
                  <a:lnTo>
                    <a:pt x="39" y="30"/>
                  </a:lnTo>
                  <a:lnTo>
                    <a:pt x="36" y="33"/>
                  </a:lnTo>
                  <a:lnTo>
                    <a:pt x="39" y="36"/>
                  </a:lnTo>
                  <a:lnTo>
                    <a:pt x="28" y="36"/>
                  </a:lnTo>
                  <a:lnTo>
                    <a:pt x="39" y="39"/>
                  </a:lnTo>
                  <a:lnTo>
                    <a:pt x="30" y="39"/>
                  </a:lnTo>
                  <a:lnTo>
                    <a:pt x="33" y="42"/>
                  </a:lnTo>
                  <a:lnTo>
                    <a:pt x="8" y="39"/>
                  </a:lnTo>
                  <a:lnTo>
                    <a:pt x="11" y="36"/>
                  </a:lnTo>
                  <a:lnTo>
                    <a:pt x="0" y="36"/>
                  </a:lnTo>
                  <a:lnTo>
                    <a:pt x="11" y="30"/>
                  </a:lnTo>
                  <a:lnTo>
                    <a:pt x="16" y="30"/>
                  </a:lnTo>
                  <a:lnTo>
                    <a:pt x="11" y="30"/>
                  </a:lnTo>
                  <a:lnTo>
                    <a:pt x="14" y="28"/>
                  </a:lnTo>
                  <a:lnTo>
                    <a:pt x="19" y="25"/>
                  </a:lnTo>
                  <a:lnTo>
                    <a:pt x="16" y="22"/>
                  </a:lnTo>
                  <a:lnTo>
                    <a:pt x="11" y="22"/>
                  </a:lnTo>
                  <a:lnTo>
                    <a:pt x="19" y="19"/>
                  </a:lnTo>
                  <a:lnTo>
                    <a:pt x="25" y="17"/>
                  </a:lnTo>
                  <a:lnTo>
                    <a:pt x="44" y="11"/>
                  </a:lnTo>
                  <a:lnTo>
                    <a:pt x="47" y="8"/>
                  </a:lnTo>
                  <a:lnTo>
                    <a:pt x="86" y="3"/>
                  </a:lnTo>
                  <a:lnTo>
                    <a:pt x="103" y="0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1" name="Freeform 363"/>
            <p:cNvSpPr>
              <a:spLocks/>
            </p:cNvSpPr>
            <p:nvPr/>
          </p:nvSpPr>
          <p:spPr bwMode="auto">
            <a:xfrm>
              <a:off x="3080" y="1340"/>
              <a:ext cx="88" cy="42"/>
            </a:xfrm>
            <a:custGeom>
              <a:avLst/>
              <a:gdLst/>
              <a:ahLst/>
              <a:cxnLst>
                <a:cxn ang="0">
                  <a:pos x="67" y="30"/>
                </a:cxn>
                <a:cxn ang="0">
                  <a:pos x="42" y="22"/>
                </a:cxn>
                <a:cxn ang="0">
                  <a:pos x="37" y="8"/>
                </a:cxn>
                <a:cxn ang="0">
                  <a:pos x="37" y="5"/>
                </a:cxn>
                <a:cxn ang="0">
                  <a:pos x="39" y="0"/>
                </a:cxn>
                <a:cxn ang="0">
                  <a:pos x="14" y="0"/>
                </a:cxn>
                <a:cxn ang="0">
                  <a:pos x="12" y="5"/>
                </a:cxn>
                <a:cxn ang="0">
                  <a:pos x="6" y="8"/>
                </a:cxn>
                <a:cxn ang="0">
                  <a:pos x="12" y="11"/>
                </a:cxn>
                <a:cxn ang="0">
                  <a:pos x="6" y="16"/>
                </a:cxn>
                <a:cxn ang="0">
                  <a:pos x="0" y="16"/>
                </a:cxn>
                <a:cxn ang="0">
                  <a:pos x="9" y="22"/>
                </a:cxn>
                <a:cxn ang="0">
                  <a:pos x="17" y="22"/>
                </a:cxn>
                <a:cxn ang="0">
                  <a:pos x="20" y="22"/>
                </a:cxn>
                <a:cxn ang="0">
                  <a:pos x="25" y="22"/>
                </a:cxn>
                <a:cxn ang="0">
                  <a:pos x="31" y="27"/>
                </a:cxn>
                <a:cxn ang="0">
                  <a:pos x="28" y="27"/>
                </a:cxn>
                <a:cxn ang="0">
                  <a:pos x="37" y="30"/>
                </a:cxn>
                <a:cxn ang="0">
                  <a:pos x="45" y="30"/>
                </a:cxn>
                <a:cxn ang="0">
                  <a:pos x="53" y="33"/>
                </a:cxn>
                <a:cxn ang="0">
                  <a:pos x="62" y="33"/>
                </a:cxn>
                <a:cxn ang="0">
                  <a:pos x="67" y="30"/>
                </a:cxn>
              </a:cxnLst>
              <a:rect l="0" t="0" r="r" b="b"/>
              <a:pathLst>
                <a:path w="67" h="33">
                  <a:moveTo>
                    <a:pt x="67" y="30"/>
                  </a:moveTo>
                  <a:lnTo>
                    <a:pt x="42" y="22"/>
                  </a:lnTo>
                  <a:lnTo>
                    <a:pt x="37" y="8"/>
                  </a:lnTo>
                  <a:lnTo>
                    <a:pt x="37" y="5"/>
                  </a:lnTo>
                  <a:lnTo>
                    <a:pt x="39" y="0"/>
                  </a:lnTo>
                  <a:lnTo>
                    <a:pt x="14" y="0"/>
                  </a:lnTo>
                  <a:lnTo>
                    <a:pt x="12" y="5"/>
                  </a:lnTo>
                  <a:lnTo>
                    <a:pt x="6" y="8"/>
                  </a:lnTo>
                  <a:lnTo>
                    <a:pt x="12" y="11"/>
                  </a:lnTo>
                  <a:lnTo>
                    <a:pt x="6" y="16"/>
                  </a:lnTo>
                  <a:lnTo>
                    <a:pt x="0" y="16"/>
                  </a:lnTo>
                  <a:lnTo>
                    <a:pt x="9" y="22"/>
                  </a:lnTo>
                  <a:lnTo>
                    <a:pt x="17" y="22"/>
                  </a:lnTo>
                  <a:lnTo>
                    <a:pt x="20" y="22"/>
                  </a:lnTo>
                  <a:lnTo>
                    <a:pt x="25" y="22"/>
                  </a:lnTo>
                  <a:lnTo>
                    <a:pt x="31" y="27"/>
                  </a:lnTo>
                  <a:lnTo>
                    <a:pt x="28" y="27"/>
                  </a:lnTo>
                  <a:lnTo>
                    <a:pt x="37" y="30"/>
                  </a:lnTo>
                  <a:lnTo>
                    <a:pt x="45" y="30"/>
                  </a:lnTo>
                  <a:lnTo>
                    <a:pt x="53" y="33"/>
                  </a:lnTo>
                  <a:lnTo>
                    <a:pt x="62" y="33"/>
                  </a:lnTo>
                  <a:lnTo>
                    <a:pt x="67" y="3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2" name="Freeform 364"/>
            <p:cNvSpPr>
              <a:spLocks/>
            </p:cNvSpPr>
            <p:nvPr/>
          </p:nvSpPr>
          <p:spPr bwMode="auto">
            <a:xfrm>
              <a:off x="4033" y="1295"/>
              <a:ext cx="102" cy="22"/>
            </a:xfrm>
            <a:custGeom>
              <a:avLst/>
              <a:gdLst/>
              <a:ahLst/>
              <a:cxnLst>
                <a:cxn ang="0">
                  <a:pos x="78" y="9"/>
                </a:cxn>
                <a:cxn ang="0">
                  <a:pos x="28" y="0"/>
                </a:cxn>
                <a:cxn ang="0">
                  <a:pos x="33" y="3"/>
                </a:cxn>
                <a:cxn ang="0">
                  <a:pos x="28" y="3"/>
                </a:cxn>
                <a:cxn ang="0">
                  <a:pos x="33" y="6"/>
                </a:cxn>
                <a:cxn ang="0">
                  <a:pos x="8" y="0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9"/>
                </a:cxn>
                <a:cxn ang="0">
                  <a:pos x="8" y="11"/>
                </a:cxn>
                <a:cxn ang="0">
                  <a:pos x="36" y="17"/>
                </a:cxn>
                <a:cxn ang="0">
                  <a:pos x="39" y="14"/>
                </a:cxn>
                <a:cxn ang="0">
                  <a:pos x="61" y="14"/>
                </a:cxn>
                <a:cxn ang="0">
                  <a:pos x="72" y="14"/>
                </a:cxn>
                <a:cxn ang="0">
                  <a:pos x="67" y="14"/>
                </a:cxn>
                <a:cxn ang="0">
                  <a:pos x="75" y="11"/>
                </a:cxn>
                <a:cxn ang="0">
                  <a:pos x="78" y="9"/>
                </a:cxn>
              </a:cxnLst>
              <a:rect l="0" t="0" r="r" b="b"/>
              <a:pathLst>
                <a:path w="78" h="17">
                  <a:moveTo>
                    <a:pt x="78" y="9"/>
                  </a:moveTo>
                  <a:lnTo>
                    <a:pt x="28" y="0"/>
                  </a:lnTo>
                  <a:lnTo>
                    <a:pt x="33" y="3"/>
                  </a:lnTo>
                  <a:lnTo>
                    <a:pt x="28" y="3"/>
                  </a:lnTo>
                  <a:lnTo>
                    <a:pt x="33" y="6"/>
                  </a:lnTo>
                  <a:lnTo>
                    <a:pt x="8" y="0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9"/>
                  </a:lnTo>
                  <a:lnTo>
                    <a:pt x="8" y="11"/>
                  </a:lnTo>
                  <a:lnTo>
                    <a:pt x="36" y="17"/>
                  </a:lnTo>
                  <a:lnTo>
                    <a:pt x="39" y="14"/>
                  </a:lnTo>
                  <a:lnTo>
                    <a:pt x="61" y="14"/>
                  </a:lnTo>
                  <a:lnTo>
                    <a:pt x="72" y="14"/>
                  </a:lnTo>
                  <a:lnTo>
                    <a:pt x="67" y="14"/>
                  </a:lnTo>
                  <a:lnTo>
                    <a:pt x="75" y="11"/>
                  </a:lnTo>
                  <a:lnTo>
                    <a:pt x="78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3" name="Freeform 365"/>
            <p:cNvSpPr>
              <a:spLocks/>
            </p:cNvSpPr>
            <p:nvPr/>
          </p:nvSpPr>
          <p:spPr bwMode="auto">
            <a:xfrm>
              <a:off x="3471" y="1241"/>
              <a:ext cx="76" cy="17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33" y="0"/>
                </a:cxn>
                <a:cxn ang="0">
                  <a:pos x="28" y="2"/>
                </a:cxn>
                <a:cxn ang="0">
                  <a:pos x="22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5" y="5"/>
                </a:cxn>
                <a:cxn ang="0">
                  <a:pos x="17" y="11"/>
                </a:cxn>
                <a:cxn ang="0">
                  <a:pos x="58" y="13"/>
                </a:cxn>
                <a:cxn ang="0">
                  <a:pos x="53" y="8"/>
                </a:cxn>
                <a:cxn ang="0">
                  <a:pos x="50" y="2"/>
                </a:cxn>
              </a:cxnLst>
              <a:rect l="0" t="0" r="r" b="b"/>
              <a:pathLst>
                <a:path w="58" h="13">
                  <a:moveTo>
                    <a:pt x="50" y="2"/>
                  </a:moveTo>
                  <a:lnTo>
                    <a:pt x="33" y="0"/>
                  </a:lnTo>
                  <a:lnTo>
                    <a:pt x="28" y="2"/>
                  </a:lnTo>
                  <a:lnTo>
                    <a:pt x="22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5" y="5"/>
                  </a:lnTo>
                  <a:lnTo>
                    <a:pt x="17" y="11"/>
                  </a:lnTo>
                  <a:lnTo>
                    <a:pt x="58" y="13"/>
                  </a:lnTo>
                  <a:lnTo>
                    <a:pt x="53" y="8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4" name="Freeform 366"/>
            <p:cNvSpPr>
              <a:spLocks/>
            </p:cNvSpPr>
            <p:nvPr/>
          </p:nvSpPr>
          <p:spPr bwMode="auto">
            <a:xfrm>
              <a:off x="3559" y="1247"/>
              <a:ext cx="57" cy="23"/>
            </a:xfrm>
            <a:custGeom>
              <a:avLst/>
              <a:gdLst/>
              <a:ahLst/>
              <a:cxnLst>
                <a:cxn ang="0">
                  <a:pos x="44" y="11"/>
                </a:cxn>
                <a:cxn ang="0">
                  <a:pos x="19" y="3"/>
                </a:cxn>
                <a:cxn ang="0">
                  <a:pos x="13" y="8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8" y="3"/>
                </a:cxn>
                <a:cxn ang="0">
                  <a:pos x="0" y="3"/>
                </a:cxn>
                <a:cxn ang="0">
                  <a:pos x="0" y="6"/>
                </a:cxn>
                <a:cxn ang="0">
                  <a:pos x="5" y="8"/>
                </a:cxn>
                <a:cxn ang="0">
                  <a:pos x="0" y="11"/>
                </a:cxn>
                <a:cxn ang="0">
                  <a:pos x="2" y="17"/>
                </a:cxn>
                <a:cxn ang="0">
                  <a:pos x="44" y="11"/>
                </a:cxn>
              </a:cxnLst>
              <a:rect l="0" t="0" r="r" b="b"/>
              <a:pathLst>
                <a:path w="44" h="17">
                  <a:moveTo>
                    <a:pt x="44" y="11"/>
                  </a:moveTo>
                  <a:lnTo>
                    <a:pt x="19" y="3"/>
                  </a:lnTo>
                  <a:lnTo>
                    <a:pt x="13" y="8"/>
                  </a:lnTo>
                  <a:lnTo>
                    <a:pt x="11" y="3"/>
                  </a:lnTo>
                  <a:lnTo>
                    <a:pt x="5" y="0"/>
                  </a:lnTo>
                  <a:lnTo>
                    <a:pt x="8" y="3"/>
                  </a:lnTo>
                  <a:lnTo>
                    <a:pt x="0" y="3"/>
                  </a:lnTo>
                  <a:lnTo>
                    <a:pt x="0" y="6"/>
                  </a:lnTo>
                  <a:lnTo>
                    <a:pt x="5" y="8"/>
                  </a:lnTo>
                  <a:lnTo>
                    <a:pt x="0" y="11"/>
                  </a:lnTo>
                  <a:lnTo>
                    <a:pt x="2" y="17"/>
                  </a:lnTo>
                  <a:lnTo>
                    <a:pt x="44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5" name="Freeform 367"/>
            <p:cNvSpPr>
              <a:spLocks/>
            </p:cNvSpPr>
            <p:nvPr/>
          </p:nvSpPr>
          <p:spPr bwMode="auto">
            <a:xfrm>
              <a:off x="3434" y="1226"/>
              <a:ext cx="62" cy="16"/>
            </a:xfrm>
            <a:custGeom>
              <a:avLst/>
              <a:gdLst/>
              <a:ahLst/>
              <a:cxnLst>
                <a:cxn ang="0">
                  <a:pos x="47" y="6"/>
                </a:cxn>
                <a:cxn ang="0">
                  <a:pos x="28" y="0"/>
                </a:cxn>
                <a:cxn ang="0">
                  <a:pos x="3" y="3"/>
                </a:cxn>
                <a:cxn ang="0">
                  <a:pos x="8" y="6"/>
                </a:cxn>
                <a:cxn ang="0">
                  <a:pos x="0" y="9"/>
                </a:cxn>
                <a:cxn ang="0">
                  <a:pos x="14" y="9"/>
                </a:cxn>
                <a:cxn ang="0">
                  <a:pos x="11" y="12"/>
                </a:cxn>
                <a:cxn ang="0">
                  <a:pos x="47" y="9"/>
                </a:cxn>
                <a:cxn ang="0">
                  <a:pos x="42" y="6"/>
                </a:cxn>
                <a:cxn ang="0">
                  <a:pos x="47" y="6"/>
                </a:cxn>
              </a:cxnLst>
              <a:rect l="0" t="0" r="r" b="b"/>
              <a:pathLst>
                <a:path w="47" h="12">
                  <a:moveTo>
                    <a:pt x="47" y="6"/>
                  </a:moveTo>
                  <a:lnTo>
                    <a:pt x="28" y="0"/>
                  </a:lnTo>
                  <a:lnTo>
                    <a:pt x="3" y="3"/>
                  </a:lnTo>
                  <a:lnTo>
                    <a:pt x="8" y="6"/>
                  </a:lnTo>
                  <a:lnTo>
                    <a:pt x="0" y="9"/>
                  </a:lnTo>
                  <a:lnTo>
                    <a:pt x="14" y="9"/>
                  </a:lnTo>
                  <a:lnTo>
                    <a:pt x="11" y="12"/>
                  </a:lnTo>
                  <a:lnTo>
                    <a:pt x="47" y="9"/>
                  </a:lnTo>
                  <a:lnTo>
                    <a:pt x="42" y="6"/>
                  </a:lnTo>
                  <a:lnTo>
                    <a:pt x="47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6" name="Freeform 368"/>
            <p:cNvSpPr>
              <a:spLocks/>
            </p:cNvSpPr>
            <p:nvPr/>
          </p:nvSpPr>
          <p:spPr bwMode="auto">
            <a:xfrm>
              <a:off x="4142" y="1306"/>
              <a:ext cx="65" cy="9"/>
            </a:xfrm>
            <a:custGeom>
              <a:avLst/>
              <a:gdLst/>
              <a:ahLst/>
              <a:cxnLst>
                <a:cxn ang="0">
                  <a:pos x="50" y="2"/>
                </a:cxn>
                <a:cxn ang="0">
                  <a:pos x="11" y="0"/>
                </a:cxn>
                <a:cxn ang="0">
                  <a:pos x="0" y="0"/>
                </a:cxn>
                <a:cxn ang="0">
                  <a:pos x="6" y="2"/>
                </a:cxn>
                <a:cxn ang="0">
                  <a:pos x="47" y="8"/>
                </a:cxn>
                <a:cxn ang="0">
                  <a:pos x="50" y="2"/>
                </a:cxn>
              </a:cxnLst>
              <a:rect l="0" t="0" r="r" b="b"/>
              <a:pathLst>
                <a:path w="50" h="8">
                  <a:moveTo>
                    <a:pt x="50" y="2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6" y="2"/>
                  </a:lnTo>
                  <a:lnTo>
                    <a:pt x="47" y="8"/>
                  </a:lnTo>
                  <a:lnTo>
                    <a:pt x="50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7" name="Freeform 369"/>
            <p:cNvSpPr>
              <a:spLocks/>
            </p:cNvSpPr>
            <p:nvPr/>
          </p:nvSpPr>
          <p:spPr bwMode="auto">
            <a:xfrm>
              <a:off x="4117" y="1331"/>
              <a:ext cx="47" cy="9"/>
            </a:xfrm>
            <a:custGeom>
              <a:avLst/>
              <a:gdLst/>
              <a:ahLst/>
              <a:cxnLst>
                <a:cxn ang="0">
                  <a:pos x="36" y="6"/>
                </a:cxn>
                <a:cxn ang="0">
                  <a:pos x="0" y="6"/>
                </a:cxn>
                <a:cxn ang="0">
                  <a:pos x="11" y="0"/>
                </a:cxn>
                <a:cxn ang="0">
                  <a:pos x="33" y="6"/>
                </a:cxn>
                <a:cxn ang="0">
                  <a:pos x="36" y="6"/>
                </a:cxn>
              </a:cxnLst>
              <a:rect l="0" t="0" r="r" b="b"/>
              <a:pathLst>
                <a:path w="36" h="6">
                  <a:moveTo>
                    <a:pt x="36" y="6"/>
                  </a:moveTo>
                  <a:lnTo>
                    <a:pt x="0" y="6"/>
                  </a:lnTo>
                  <a:lnTo>
                    <a:pt x="11" y="0"/>
                  </a:lnTo>
                  <a:lnTo>
                    <a:pt x="33" y="6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8" name="Freeform 370"/>
            <p:cNvSpPr>
              <a:spLocks/>
            </p:cNvSpPr>
            <p:nvPr/>
          </p:nvSpPr>
          <p:spPr bwMode="auto">
            <a:xfrm>
              <a:off x="3062" y="1401"/>
              <a:ext cx="29" cy="11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5" y="0"/>
                </a:cxn>
                <a:cxn ang="0">
                  <a:pos x="22" y="5"/>
                </a:cxn>
              </a:cxnLst>
              <a:rect l="0" t="0" r="r" b="b"/>
              <a:pathLst>
                <a:path w="22" h="8">
                  <a:moveTo>
                    <a:pt x="22" y="5"/>
                  </a:moveTo>
                  <a:lnTo>
                    <a:pt x="5" y="8"/>
                  </a:lnTo>
                  <a:lnTo>
                    <a:pt x="0" y="3"/>
                  </a:lnTo>
                  <a:lnTo>
                    <a:pt x="5" y="0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899" name="Freeform 371"/>
            <p:cNvSpPr>
              <a:spLocks/>
            </p:cNvSpPr>
            <p:nvPr/>
          </p:nvSpPr>
          <p:spPr bwMode="auto">
            <a:xfrm>
              <a:off x="259" y="1368"/>
              <a:ext cx="36" cy="7"/>
            </a:xfrm>
            <a:custGeom>
              <a:avLst/>
              <a:gdLst/>
              <a:ahLst/>
              <a:cxnLst>
                <a:cxn ang="0">
                  <a:pos x="25" y="3"/>
                </a:cxn>
                <a:cxn ang="0">
                  <a:pos x="0" y="5"/>
                </a:cxn>
                <a:cxn ang="0">
                  <a:pos x="14" y="0"/>
                </a:cxn>
                <a:cxn ang="0">
                  <a:pos x="28" y="3"/>
                </a:cxn>
                <a:cxn ang="0">
                  <a:pos x="25" y="3"/>
                </a:cxn>
              </a:cxnLst>
              <a:rect l="0" t="0" r="r" b="b"/>
              <a:pathLst>
                <a:path w="28" h="5">
                  <a:moveTo>
                    <a:pt x="25" y="3"/>
                  </a:moveTo>
                  <a:lnTo>
                    <a:pt x="0" y="5"/>
                  </a:lnTo>
                  <a:lnTo>
                    <a:pt x="14" y="0"/>
                  </a:lnTo>
                  <a:lnTo>
                    <a:pt x="28" y="3"/>
                  </a:lnTo>
                  <a:lnTo>
                    <a:pt x="25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0" name="Freeform 372"/>
            <p:cNvSpPr>
              <a:spLocks/>
            </p:cNvSpPr>
            <p:nvPr/>
          </p:nvSpPr>
          <p:spPr bwMode="auto">
            <a:xfrm>
              <a:off x="2960" y="1229"/>
              <a:ext cx="48" cy="13"/>
            </a:xfrm>
            <a:custGeom>
              <a:avLst/>
              <a:gdLst/>
              <a:ahLst/>
              <a:cxnLst>
                <a:cxn ang="0">
                  <a:pos x="36" y="3"/>
                </a:cxn>
                <a:cxn ang="0">
                  <a:pos x="14" y="6"/>
                </a:cxn>
                <a:cxn ang="0">
                  <a:pos x="8" y="9"/>
                </a:cxn>
                <a:cxn ang="0">
                  <a:pos x="0" y="9"/>
                </a:cxn>
                <a:cxn ang="0">
                  <a:pos x="8" y="6"/>
                </a:cxn>
                <a:cxn ang="0">
                  <a:pos x="19" y="3"/>
                </a:cxn>
                <a:cxn ang="0">
                  <a:pos x="30" y="0"/>
                </a:cxn>
                <a:cxn ang="0">
                  <a:pos x="36" y="3"/>
                </a:cxn>
              </a:cxnLst>
              <a:rect l="0" t="0" r="r" b="b"/>
              <a:pathLst>
                <a:path w="36" h="9">
                  <a:moveTo>
                    <a:pt x="36" y="3"/>
                  </a:moveTo>
                  <a:lnTo>
                    <a:pt x="14" y="6"/>
                  </a:lnTo>
                  <a:lnTo>
                    <a:pt x="8" y="9"/>
                  </a:lnTo>
                  <a:lnTo>
                    <a:pt x="0" y="9"/>
                  </a:lnTo>
                  <a:lnTo>
                    <a:pt x="8" y="6"/>
                  </a:lnTo>
                  <a:lnTo>
                    <a:pt x="19" y="3"/>
                  </a:lnTo>
                  <a:lnTo>
                    <a:pt x="30" y="0"/>
                  </a:lnTo>
                  <a:lnTo>
                    <a:pt x="36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1" name="Freeform 373"/>
            <p:cNvSpPr>
              <a:spLocks/>
            </p:cNvSpPr>
            <p:nvPr/>
          </p:nvSpPr>
          <p:spPr bwMode="auto">
            <a:xfrm>
              <a:off x="4736" y="1832"/>
              <a:ext cx="15" cy="2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3" y="5"/>
                </a:cxn>
                <a:cxn ang="0">
                  <a:pos x="0" y="16"/>
                </a:cxn>
                <a:cxn ang="0">
                  <a:pos x="6" y="11"/>
                </a:cxn>
                <a:cxn ang="0">
                  <a:pos x="11" y="2"/>
                </a:cxn>
                <a:cxn ang="0">
                  <a:pos x="11" y="0"/>
                </a:cxn>
              </a:cxnLst>
              <a:rect l="0" t="0" r="r" b="b"/>
              <a:pathLst>
                <a:path w="11" h="16">
                  <a:moveTo>
                    <a:pt x="11" y="0"/>
                  </a:moveTo>
                  <a:lnTo>
                    <a:pt x="3" y="5"/>
                  </a:lnTo>
                  <a:lnTo>
                    <a:pt x="0" y="16"/>
                  </a:lnTo>
                  <a:lnTo>
                    <a:pt x="6" y="11"/>
                  </a:lnTo>
                  <a:lnTo>
                    <a:pt x="11" y="2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2" name="Freeform 374"/>
            <p:cNvSpPr>
              <a:spLocks/>
            </p:cNvSpPr>
            <p:nvPr/>
          </p:nvSpPr>
          <p:spPr bwMode="auto">
            <a:xfrm>
              <a:off x="4643" y="1368"/>
              <a:ext cx="18" cy="11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8" y="8"/>
                </a:cxn>
                <a:cxn ang="0">
                  <a:pos x="14" y="8"/>
                </a:cxn>
                <a:cxn ang="0">
                  <a:pos x="3" y="0"/>
                </a:cxn>
              </a:cxnLst>
              <a:rect l="0" t="0" r="r" b="b"/>
              <a:pathLst>
                <a:path w="14" h="8">
                  <a:moveTo>
                    <a:pt x="3" y="0"/>
                  </a:moveTo>
                  <a:lnTo>
                    <a:pt x="0" y="3"/>
                  </a:lnTo>
                  <a:lnTo>
                    <a:pt x="8" y="8"/>
                  </a:lnTo>
                  <a:lnTo>
                    <a:pt x="14" y="8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3" name="Freeform 375"/>
            <p:cNvSpPr>
              <a:spLocks/>
            </p:cNvSpPr>
            <p:nvPr/>
          </p:nvSpPr>
          <p:spPr bwMode="auto">
            <a:xfrm>
              <a:off x="3182" y="1387"/>
              <a:ext cx="30" cy="7"/>
            </a:xfrm>
            <a:custGeom>
              <a:avLst/>
              <a:gdLst/>
              <a:ahLst/>
              <a:cxnLst>
                <a:cxn ang="0">
                  <a:pos x="23" y="5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14" y="5"/>
                </a:cxn>
                <a:cxn ang="0">
                  <a:pos x="23" y="5"/>
                </a:cxn>
              </a:cxnLst>
              <a:rect l="0" t="0" r="r" b="b"/>
              <a:pathLst>
                <a:path w="23" h="5">
                  <a:moveTo>
                    <a:pt x="23" y="5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14" y="5"/>
                  </a:lnTo>
                  <a:lnTo>
                    <a:pt x="23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4" name="Freeform 376"/>
            <p:cNvSpPr>
              <a:spLocks/>
            </p:cNvSpPr>
            <p:nvPr/>
          </p:nvSpPr>
          <p:spPr bwMode="auto">
            <a:xfrm>
              <a:off x="2770" y="1590"/>
              <a:ext cx="14" cy="8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6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11" y="0"/>
                </a:cxn>
              </a:cxnLst>
              <a:rect l="0" t="0" r="r" b="b"/>
              <a:pathLst>
                <a:path w="11" h="6">
                  <a:moveTo>
                    <a:pt x="11" y="0"/>
                  </a:moveTo>
                  <a:lnTo>
                    <a:pt x="0" y="6"/>
                  </a:lnTo>
                  <a:lnTo>
                    <a:pt x="0" y="0"/>
                  </a:lnTo>
                  <a:lnTo>
                    <a:pt x="9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5" name="Freeform 377"/>
            <p:cNvSpPr>
              <a:spLocks/>
            </p:cNvSpPr>
            <p:nvPr/>
          </p:nvSpPr>
          <p:spPr bwMode="auto">
            <a:xfrm>
              <a:off x="4736" y="1576"/>
              <a:ext cx="12" cy="13"/>
            </a:xfrm>
            <a:custGeom>
              <a:avLst/>
              <a:gdLst/>
              <a:ahLst/>
              <a:cxnLst>
                <a:cxn ang="0">
                  <a:pos x="9" y="3"/>
                </a:cxn>
                <a:cxn ang="0">
                  <a:pos x="3" y="9"/>
                </a:cxn>
                <a:cxn ang="0">
                  <a:pos x="0" y="6"/>
                </a:cxn>
                <a:cxn ang="0">
                  <a:pos x="3" y="0"/>
                </a:cxn>
                <a:cxn ang="0">
                  <a:pos x="9" y="3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3" y="9"/>
                  </a:lnTo>
                  <a:lnTo>
                    <a:pt x="0" y="6"/>
                  </a:lnTo>
                  <a:lnTo>
                    <a:pt x="3" y="0"/>
                  </a:lnTo>
                  <a:lnTo>
                    <a:pt x="9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6" name="Freeform 378"/>
            <p:cNvSpPr>
              <a:spLocks/>
            </p:cNvSpPr>
            <p:nvPr/>
          </p:nvSpPr>
          <p:spPr bwMode="auto">
            <a:xfrm>
              <a:off x="4544" y="1394"/>
              <a:ext cx="22" cy="3"/>
            </a:xfrm>
            <a:custGeom>
              <a:avLst/>
              <a:gdLst/>
              <a:ahLst/>
              <a:cxnLst>
                <a:cxn ang="0">
                  <a:pos x="17" y="3"/>
                </a:cxn>
                <a:cxn ang="0">
                  <a:pos x="14" y="3"/>
                </a:cxn>
                <a:cxn ang="0">
                  <a:pos x="0" y="0"/>
                </a:cxn>
                <a:cxn ang="0">
                  <a:pos x="14" y="0"/>
                </a:cxn>
                <a:cxn ang="0">
                  <a:pos x="17" y="3"/>
                </a:cxn>
              </a:cxnLst>
              <a:rect l="0" t="0" r="r" b="b"/>
              <a:pathLst>
                <a:path w="17" h="3">
                  <a:moveTo>
                    <a:pt x="17" y="3"/>
                  </a:moveTo>
                  <a:lnTo>
                    <a:pt x="14" y="3"/>
                  </a:lnTo>
                  <a:lnTo>
                    <a:pt x="0" y="0"/>
                  </a:lnTo>
                  <a:lnTo>
                    <a:pt x="14" y="0"/>
                  </a:lnTo>
                  <a:lnTo>
                    <a:pt x="17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7" name="Freeform 379"/>
            <p:cNvSpPr>
              <a:spLocks/>
            </p:cNvSpPr>
            <p:nvPr/>
          </p:nvSpPr>
          <p:spPr bwMode="auto">
            <a:xfrm>
              <a:off x="3292" y="1335"/>
              <a:ext cx="21" cy="7"/>
            </a:xfrm>
            <a:custGeom>
              <a:avLst/>
              <a:gdLst/>
              <a:ahLst/>
              <a:cxnLst>
                <a:cxn ang="0">
                  <a:pos x="16" y="5"/>
                </a:cxn>
                <a:cxn ang="0">
                  <a:pos x="0" y="5"/>
                </a:cxn>
                <a:cxn ang="0">
                  <a:pos x="2" y="0"/>
                </a:cxn>
                <a:cxn ang="0">
                  <a:pos x="8" y="3"/>
                </a:cxn>
                <a:cxn ang="0">
                  <a:pos x="16" y="5"/>
                </a:cxn>
              </a:cxnLst>
              <a:rect l="0" t="0" r="r" b="b"/>
              <a:pathLst>
                <a:path w="16" h="5">
                  <a:moveTo>
                    <a:pt x="16" y="5"/>
                  </a:moveTo>
                  <a:lnTo>
                    <a:pt x="0" y="5"/>
                  </a:lnTo>
                  <a:lnTo>
                    <a:pt x="2" y="0"/>
                  </a:lnTo>
                  <a:lnTo>
                    <a:pt x="8" y="3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8" name="Freeform 380"/>
            <p:cNvSpPr>
              <a:spLocks/>
            </p:cNvSpPr>
            <p:nvPr/>
          </p:nvSpPr>
          <p:spPr bwMode="auto">
            <a:xfrm>
              <a:off x="3087" y="1234"/>
              <a:ext cx="33" cy="3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14" y="3"/>
                </a:cxn>
                <a:cxn ang="0">
                  <a:pos x="25" y="0"/>
                </a:cxn>
              </a:cxnLst>
              <a:rect l="0" t="0" r="r" b="b"/>
              <a:pathLst>
                <a:path w="25" h="3">
                  <a:moveTo>
                    <a:pt x="25" y="0"/>
                  </a:moveTo>
                  <a:lnTo>
                    <a:pt x="0" y="0"/>
                  </a:lnTo>
                  <a:lnTo>
                    <a:pt x="14" y="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09" name="Freeform 381"/>
            <p:cNvSpPr>
              <a:spLocks/>
            </p:cNvSpPr>
            <p:nvPr/>
          </p:nvSpPr>
          <p:spPr bwMode="auto">
            <a:xfrm>
              <a:off x="3120" y="1229"/>
              <a:ext cx="29" cy="1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22" y="0"/>
                </a:cxn>
              </a:cxnLst>
              <a:rect l="0" t="0" r="r" b="b"/>
              <a:pathLst>
                <a:path w="22">
                  <a:moveTo>
                    <a:pt x="22" y="0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0" name="Freeform 382"/>
            <p:cNvSpPr>
              <a:spLocks/>
            </p:cNvSpPr>
            <p:nvPr/>
          </p:nvSpPr>
          <p:spPr bwMode="auto">
            <a:xfrm>
              <a:off x="3767" y="1320"/>
              <a:ext cx="21" cy="5"/>
            </a:xfrm>
            <a:custGeom>
              <a:avLst/>
              <a:gdLst/>
              <a:ahLst/>
              <a:cxnLst>
                <a:cxn ang="0">
                  <a:pos x="14" y="0"/>
                </a:cxn>
                <a:cxn ang="0">
                  <a:pos x="0" y="2"/>
                </a:cxn>
                <a:cxn ang="0">
                  <a:pos x="17" y="2"/>
                </a:cxn>
                <a:cxn ang="0">
                  <a:pos x="14" y="0"/>
                </a:cxn>
              </a:cxnLst>
              <a:rect l="0" t="0" r="r" b="b"/>
              <a:pathLst>
                <a:path w="17" h="2">
                  <a:moveTo>
                    <a:pt x="14" y="0"/>
                  </a:moveTo>
                  <a:lnTo>
                    <a:pt x="0" y="2"/>
                  </a:lnTo>
                  <a:lnTo>
                    <a:pt x="17" y="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1" name="Freeform 383"/>
            <p:cNvSpPr>
              <a:spLocks/>
            </p:cNvSpPr>
            <p:nvPr/>
          </p:nvSpPr>
          <p:spPr bwMode="auto">
            <a:xfrm>
              <a:off x="4781" y="1733"/>
              <a:ext cx="2" cy="1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11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2" h="11">
                  <a:moveTo>
                    <a:pt x="2" y="2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2" name="Freeform 384"/>
            <p:cNvSpPr>
              <a:spLocks/>
            </p:cNvSpPr>
            <p:nvPr/>
          </p:nvSpPr>
          <p:spPr bwMode="auto">
            <a:xfrm>
              <a:off x="4722" y="1854"/>
              <a:ext cx="8" cy="1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9"/>
                </a:cxn>
                <a:cxn ang="0">
                  <a:pos x="0" y="3"/>
                </a:cxn>
                <a:cxn ang="0">
                  <a:pos x="6" y="0"/>
                </a:cxn>
              </a:cxnLst>
              <a:rect l="0" t="0" r="r" b="b"/>
              <a:pathLst>
                <a:path w="6" h="9">
                  <a:moveTo>
                    <a:pt x="6" y="0"/>
                  </a:moveTo>
                  <a:lnTo>
                    <a:pt x="0" y="9"/>
                  </a:lnTo>
                  <a:lnTo>
                    <a:pt x="0" y="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3" name="Freeform 385"/>
            <p:cNvSpPr>
              <a:spLocks/>
            </p:cNvSpPr>
            <p:nvPr/>
          </p:nvSpPr>
          <p:spPr bwMode="auto">
            <a:xfrm>
              <a:off x="4102" y="1325"/>
              <a:ext cx="11" cy="8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4" name="Freeform 386"/>
            <p:cNvSpPr>
              <a:spLocks/>
            </p:cNvSpPr>
            <p:nvPr/>
          </p:nvSpPr>
          <p:spPr bwMode="auto">
            <a:xfrm>
              <a:off x="2945" y="1234"/>
              <a:ext cx="34" cy="0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25" y="0"/>
                </a:cxn>
              </a:cxnLst>
              <a:rect l="0" t="0" r="r" b="b"/>
              <a:pathLst>
                <a:path w="25">
                  <a:moveTo>
                    <a:pt x="25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5" name="Freeform 387"/>
            <p:cNvSpPr>
              <a:spLocks/>
            </p:cNvSpPr>
            <p:nvPr/>
          </p:nvSpPr>
          <p:spPr bwMode="auto">
            <a:xfrm>
              <a:off x="3387" y="1354"/>
              <a:ext cx="14" cy="2"/>
            </a:xfrm>
            <a:custGeom>
              <a:avLst/>
              <a:gdLst/>
              <a:ahLst/>
              <a:cxnLst>
                <a:cxn ang="0">
                  <a:pos x="11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1" y="0"/>
                </a:cxn>
              </a:cxnLst>
              <a:rect l="0" t="0" r="r" b="b"/>
              <a:pathLst>
                <a:path w="11" h="2">
                  <a:moveTo>
                    <a:pt x="11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6" name="Freeform 388"/>
            <p:cNvSpPr>
              <a:spLocks/>
            </p:cNvSpPr>
            <p:nvPr/>
          </p:nvSpPr>
          <p:spPr bwMode="auto">
            <a:xfrm>
              <a:off x="3069" y="1237"/>
              <a:ext cx="22" cy="5"/>
            </a:xfrm>
            <a:custGeom>
              <a:avLst/>
              <a:gdLst/>
              <a:ahLst/>
              <a:cxnLst>
                <a:cxn ang="0">
                  <a:pos x="17" y="0"/>
                </a:cxn>
                <a:cxn ang="0">
                  <a:pos x="0" y="0"/>
                </a:cxn>
                <a:cxn ang="0">
                  <a:pos x="8" y="3"/>
                </a:cxn>
                <a:cxn ang="0">
                  <a:pos x="17" y="0"/>
                </a:cxn>
              </a:cxnLst>
              <a:rect l="0" t="0" r="r" b="b"/>
              <a:pathLst>
                <a:path w="17" h="3">
                  <a:moveTo>
                    <a:pt x="17" y="0"/>
                  </a:moveTo>
                  <a:lnTo>
                    <a:pt x="0" y="0"/>
                  </a:lnTo>
                  <a:lnTo>
                    <a:pt x="8" y="3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7" name="Freeform 389"/>
            <p:cNvSpPr>
              <a:spLocks/>
            </p:cNvSpPr>
            <p:nvPr/>
          </p:nvSpPr>
          <p:spPr bwMode="auto">
            <a:xfrm>
              <a:off x="4839" y="1650"/>
              <a:ext cx="26" cy="10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0" y="0"/>
                </a:cxn>
                <a:cxn ang="0">
                  <a:pos x="17" y="5"/>
                </a:cxn>
                <a:cxn ang="0">
                  <a:pos x="20" y="8"/>
                </a:cxn>
              </a:cxnLst>
              <a:rect l="0" t="0" r="r" b="b"/>
              <a:pathLst>
                <a:path w="20" h="8">
                  <a:moveTo>
                    <a:pt x="20" y="8"/>
                  </a:moveTo>
                  <a:lnTo>
                    <a:pt x="0" y="0"/>
                  </a:lnTo>
                  <a:lnTo>
                    <a:pt x="17" y="5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8" name="Freeform 390"/>
            <p:cNvSpPr>
              <a:spLocks/>
            </p:cNvSpPr>
            <p:nvPr/>
          </p:nvSpPr>
          <p:spPr bwMode="auto">
            <a:xfrm>
              <a:off x="4015" y="1300"/>
              <a:ext cx="10" cy="8"/>
            </a:xfrm>
            <a:custGeom>
              <a:avLst/>
              <a:gdLst/>
              <a:ahLst/>
              <a:cxnLst>
                <a:cxn ang="0">
                  <a:pos x="8" y="3"/>
                </a:cxn>
                <a:cxn ang="0">
                  <a:pos x="0" y="0"/>
                </a:cxn>
                <a:cxn ang="0">
                  <a:pos x="8" y="6"/>
                </a:cxn>
                <a:cxn ang="0">
                  <a:pos x="8" y="3"/>
                </a:cxn>
              </a:cxnLst>
              <a:rect l="0" t="0" r="r" b="b"/>
              <a:pathLst>
                <a:path w="8" h="6">
                  <a:moveTo>
                    <a:pt x="8" y="3"/>
                  </a:moveTo>
                  <a:lnTo>
                    <a:pt x="0" y="0"/>
                  </a:lnTo>
                  <a:lnTo>
                    <a:pt x="8" y="6"/>
                  </a:lnTo>
                  <a:lnTo>
                    <a:pt x="8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19" name="Freeform 391"/>
            <p:cNvSpPr>
              <a:spLocks/>
            </p:cNvSpPr>
            <p:nvPr/>
          </p:nvSpPr>
          <p:spPr bwMode="auto">
            <a:xfrm>
              <a:off x="2770" y="1584"/>
              <a:ext cx="12" cy="1"/>
            </a:xfrm>
            <a:custGeom>
              <a:avLst/>
              <a:gdLst/>
              <a:ahLst/>
              <a:cxnLst>
                <a:cxn ang="0">
                  <a:pos x="9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9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0" name="Freeform 392"/>
            <p:cNvSpPr>
              <a:spLocks/>
            </p:cNvSpPr>
            <p:nvPr/>
          </p:nvSpPr>
          <p:spPr bwMode="auto">
            <a:xfrm>
              <a:off x="2653" y="1862"/>
              <a:ext cx="1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1" name="Freeform 393"/>
            <p:cNvSpPr>
              <a:spLocks/>
            </p:cNvSpPr>
            <p:nvPr/>
          </p:nvSpPr>
          <p:spPr bwMode="auto">
            <a:xfrm>
              <a:off x="2736" y="1777"/>
              <a:ext cx="86" cy="3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2" y="3"/>
                </a:cxn>
                <a:cxn ang="0">
                  <a:pos x="19" y="6"/>
                </a:cxn>
                <a:cxn ang="0">
                  <a:pos x="16" y="6"/>
                </a:cxn>
                <a:cxn ang="0">
                  <a:pos x="16" y="9"/>
                </a:cxn>
                <a:cxn ang="0">
                  <a:pos x="14" y="11"/>
                </a:cxn>
                <a:cxn ang="0">
                  <a:pos x="5" y="11"/>
                </a:cxn>
                <a:cxn ang="0">
                  <a:pos x="3" y="11"/>
                </a:cxn>
                <a:cxn ang="0">
                  <a:pos x="0" y="11"/>
                </a:cxn>
                <a:cxn ang="0">
                  <a:pos x="5" y="23"/>
                </a:cxn>
                <a:cxn ang="0">
                  <a:pos x="11" y="25"/>
                </a:cxn>
                <a:cxn ang="0">
                  <a:pos x="25" y="25"/>
                </a:cxn>
                <a:cxn ang="0">
                  <a:pos x="44" y="17"/>
                </a:cxn>
                <a:cxn ang="0">
                  <a:pos x="64" y="17"/>
                </a:cxn>
                <a:cxn ang="0">
                  <a:pos x="66" y="9"/>
                </a:cxn>
                <a:cxn ang="0">
                  <a:pos x="50" y="3"/>
                </a:cxn>
                <a:cxn ang="0">
                  <a:pos x="39" y="3"/>
                </a:cxn>
                <a:cxn ang="0">
                  <a:pos x="36" y="0"/>
                </a:cxn>
                <a:cxn ang="0">
                  <a:pos x="25" y="0"/>
                </a:cxn>
              </a:cxnLst>
              <a:rect l="0" t="0" r="r" b="b"/>
              <a:pathLst>
                <a:path w="66" h="25">
                  <a:moveTo>
                    <a:pt x="25" y="0"/>
                  </a:moveTo>
                  <a:lnTo>
                    <a:pt x="22" y="3"/>
                  </a:lnTo>
                  <a:lnTo>
                    <a:pt x="19" y="6"/>
                  </a:lnTo>
                  <a:lnTo>
                    <a:pt x="16" y="6"/>
                  </a:lnTo>
                  <a:lnTo>
                    <a:pt x="16" y="9"/>
                  </a:lnTo>
                  <a:lnTo>
                    <a:pt x="14" y="11"/>
                  </a:lnTo>
                  <a:lnTo>
                    <a:pt x="5" y="11"/>
                  </a:lnTo>
                  <a:lnTo>
                    <a:pt x="3" y="11"/>
                  </a:lnTo>
                  <a:lnTo>
                    <a:pt x="0" y="11"/>
                  </a:lnTo>
                  <a:lnTo>
                    <a:pt x="5" y="23"/>
                  </a:lnTo>
                  <a:lnTo>
                    <a:pt x="11" y="25"/>
                  </a:lnTo>
                  <a:lnTo>
                    <a:pt x="25" y="25"/>
                  </a:lnTo>
                  <a:lnTo>
                    <a:pt x="44" y="17"/>
                  </a:lnTo>
                  <a:lnTo>
                    <a:pt x="64" y="17"/>
                  </a:lnTo>
                  <a:lnTo>
                    <a:pt x="66" y="9"/>
                  </a:lnTo>
                  <a:lnTo>
                    <a:pt x="50" y="3"/>
                  </a:lnTo>
                  <a:lnTo>
                    <a:pt x="39" y="3"/>
                  </a:lnTo>
                  <a:lnTo>
                    <a:pt x="36" y="0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2" name="Freeform 394"/>
            <p:cNvSpPr>
              <a:spLocks/>
            </p:cNvSpPr>
            <p:nvPr/>
          </p:nvSpPr>
          <p:spPr bwMode="auto">
            <a:xfrm>
              <a:off x="2667" y="1805"/>
              <a:ext cx="45" cy="32"/>
            </a:xfrm>
            <a:custGeom>
              <a:avLst/>
              <a:gdLst/>
              <a:ahLst/>
              <a:cxnLst>
                <a:cxn ang="0">
                  <a:pos x="6" y="20"/>
                </a:cxn>
                <a:cxn ang="0">
                  <a:pos x="12" y="20"/>
                </a:cxn>
                <a:cxn ang="0">
                  <a:pos x="14" y="20"/>
                </a:cxn>
                <a:cxn ang="0">
                  <a:pos x="17" y="20"/>
                </a:cxn>
                <a:cxn ang="0">
                  <a:pos x="20" y="22"/>
                </a:cxn>
                <a:cxn ang="0">
                  <a:pos x="23" y="20"/>
                </a:cxn>
                <a:cxn ang="0">
                  <a:pos x="20" y="20"/>
                </a:cxn>
                <a:cxn ang="0">
                  <a:pos x="20" y="17"/>
                </a:cxn>
                <a:cxn ang="0">
                  <a:pos x="25" y="17"/>
                </a:cxn>
                <a:cxn ang="0">
                  <a:pos x="25" y="14"/>
                </a:cxn>
                <a:cxn ang="0">
                  <a:pos x="25" y="11"/>
                </a:cxn>
                <a:cxn ang="0">
                  <a:pos x="23" y="9"/>
                </a:cxn>
                <a:cxn ang="0">
                  <a:pos x="28" y="9"/>
                </a:cxn>
                <a:cxn ang="0">
                  <a:pos x="31" y="6"/>
                </a:cxn>
                <a:cxn ang="0">
                  <a:pos x="34" y="6"/>
                </a:cxn>
                <a:cxn ang="0">
                  <a:pos x="31" y="3"/>
                </a:cxn>
                <a:cxn ang="0">
                  <a:pos x="28" y="0"/>
                </a:cxn>
                <a:cxn ang="0">
                  <a:pos x="6" y="6"/>
                </a:cxn>
                <a:cxn ang="0">
                  <a:pos x="3" y="6"/>
                </a:cxn>
                <a:cxn ang="0">
                  <a:pos x="0" y="11"/>
                </a:cxn>
                <a:cxn ang="0">
                  <a:pos x="3" y="20"/>
                </a:cxn>
                <a:cxn ang="0">
                  <a:pos x="6" y="20"/>
                </a:cxn>
              </a:cxnLst>
              <a:rect l="0" t="0" r="r" b="b"/>
              <a:pathLst>
                <a:path w="34" h="22">
                  <a:moveTo>
                    <a:pt x="6" y="20"/>
                  </a:moveTo>
                  <a:lnTo>
                    <a:pt x="12" y="20"/>
                  </a:lnTo>
                  <a:lnTo>
                    <a:pt x="14" y="20"/>
                  </a:lnTo>
                  <a:lnTo>
                    <a:pt x="17" y="20"/>
                  </a:lnTo>
                  <a:lnTo>
                    <a:pt x="20" y="22"/>
                  </a:lnTo>
                  <a:lnTo>
                    <a:pt x="23" y="20"/>
                  </a:lnTo>
                  <a:lnTo>
                    <a:pt x="20" y="20"/>
                  </a:lnTo>
                  <a:lnTo>
                    <a:pt x="20" y="17"/>
                  </a:lnTo>
                  <a:lnTo>
                    <a:pt x="25" y="17"/>
                  </a:lnTo>
                  <a:lnTo>
                    <a:pt x="25" y="14"/>
                  </a:lnTo>
                  <a:lnTo>
                    <a:pt x="25" y="11"/>
                  </a:lnTo>
                  <a:lnTo>
                    <a:pt x="23" y="9"/>
                  </a:lnTo>
                  <a:lnTo>
                    <a:pt x="28" y="9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1" y="3"/>
                  </a:lnTo>
                  <a:lnTo>
                    <a:pt x="28" y="0"/>
                  </a:lnTo>
                  <a:lnTo>
                    <a:pt x="6" y="6"/>
                  </a:lnTo>
                  <a:lnTo>
                    <a:pt x="3" y="6"/>
                  </a:lnTo>
                  <a:lnTo>
                    <a:pt x="0" y="11"/>
                  </a:lnTo>
                  <a:lnTo>
                    <a:pt x="3" y="20"/>
                  </a:lnTo>
                  <a:lnTo>
                    <a:pt x="6" y="2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3" name="Freeform 395"/>
            <p:cNvSpPr>
              <a:spLocks/>
            </p:cNvSpPr>
            <p:nvPr/>
          </p:nvSpPr>
          <p:spPr bwMode="auto">
            <a:xfrm>
              <a:off x="2617" y="1408"/>
              <a:ext cx="156" cy="239"/>
            </a:xfrm>
            <a:custGeom>
              <a:avLst/>
              <a:gdLst/>
              <a:ahLst/>
              <a:cxnLst>
                <a:cxn ang="0">
                  <a:pos x="83" y="70"/>
                </a:cxn>
                <a:cxn ang="0">
                  <a:pos x="69" y="78"/>
                </a:cxn>
                <a:cxn ang="0">
                  <a:pos x="61" y="84"/>
                </a:cxn>
                <a:cxn ang="0">
                  <a:pos x="58" y="95"/>
                </a:cxn>
                <a:cxn ang="0">
                  <a:pos x="72" y="114"/>
                </a:cxn>
                <a:cxn ang="0">
                  <a:pos x="69" y="128"/>
                </a:cxn>
                <a:cxn ang="0">
                  <a:pos x="63" y="125"/>
                </a:cxn>
                <a:cxn ang="0">
                  <a:pos x="75" y="128"/>
                </a:cxn>
                <a:cxn ang="0">
                  <a:pos x="66" y="131"/>
                </a:cxn>
                <a:cxn ang="0">
                  <a:pos x="55" y="137"/>
                </a:cxn>
                <a:cxn ang="0">
                  <a:pos x="58" y="145"/>
                </a:cxn>
                <a:cxn ang="0">
                  <a:pos x="58" y="148"/>
                </a:cxn>
                <a:cxn ang="0">
                  <a:pos x="52" y="170"/>
                </a:cxn>
                <a:cxn ang="0">
                  <a:pos x="33" y="181"/>
                </a:cxn>
                <a:cxn ang="0">
                  <a:pos x="19" y="170"/>
                </a:cxn>
                <a:cxn ang="0">
                  <a:pos x="5" y="148"/>
                </a:cxn>
                <a:cxn ang="0">
                  <a:pos x="2" y="142"/>
                </a:cxn>
                <a:cxn ang="0">
                  <a:pos x="2" y="131"/>
                </a:cxn>
                <a:cxn ang="0">
                  <a:pos x="8" y="109"/>
                </a:cxn>
                <a:cxn ang="0">
                  <a:pos x="13" y="100"/>
                </a:cxn>
                <a:cxn ang="0">
                  <a:pos x="5" y="81"/>
                </a:cxn>
                <a:cxn ang="0">
                  <a:pos x="13" y="64"/>
                </a:cxn>
                <a:cxn ang="0">
                  <a:pos x="16" y="56"/>
                </a:cxn>
                <a:cxn ang="0">
                  <a:pos x="22" y="36"/>
                </a:cxn>
                <a:cxn ang="0">
                  <a:pos x="36" y="28"/>
                </a:cxn>
                <a:cxn ang="0">
                  <a:pos x="55" y="11"/>
                </a:cxn>
                <a:cxn ang="0">
                  <a:pos x="72" y="6"/>
                </a:cxn>
                <a:cxn ang="0">
                  <a:pos x="77" y="0"/>
                </a:cxn>
                <a:cxn ang="0">
                  <a:pos x="113" y="28"/>
                </a:cxn>
                <a:cxn ang="0">
                  <a:pos x="105" y="39"/>
                </a:cxn>
                <a:cxn ang="0">
                  <a:pos x="100" y="45"/>
                </a:cxn>
                <a:cxn ang="0">
                  <a:pos x="94" y="48"/>
                </a:cxn>
                <a:cxn ang="0">
                  <a:pos x="94" y="61"/>
                </a:cxn>
              </a:cxnLst>
              <a:rect l="0" t="0" r="r" b="b"/>
              <a:pathLst>
                <a:path w="119" h="181">
                  <a:moveTo>
                    <a:pt x="94" y="61"/>
                  </a:moveTo>
                  <a:lnTo>
                    <a:pt x="83" y="70"/>
                  </a:lnTo>
                  <a:lnTo>
                    <a:pt x="75" y="75"/>
                  </a:lnTo>
                  <a:lnTo>
                    <a:pt x="69" y="78"/>
                  </a:lnTo>
                  <a:lnTo>
                    <a:pt x="63" y="78"/>
                  </a:lnTo>
                  <a:lnTo>
                    <a:pt x="61" y="84"/>
                  </a:lnTo>
                  <a:lnTo>
                    <a:pt x="58" y="87"/>
                  </a:lnTo>
                  <a:lnTo>
                    <a:pt x="58" y="95"/>
                  </a:lnTo>
                  <a:lnTo>
                    <a:pt x="61" y="109"/>
                  </a:lnTo>
                  <a:lnTo>
                    <a:pt x="72" y="114"/>
                  </a:lnTo>
                  <a:lnTo>
                    <a:pt x="77" y="120"/>
                  </a:lnTo>
                  <a:lnTo>
                    <a:pt x="69" y="128"/>
                  </a:lnTo>
                  <a:lnTo>
                    <a:pt x="63" y="123"/>
                  </a:lnTo>
                  <a:lnTo>
                    <a:pt x="63" y="125"/>
                  </a:lnTo>
                  <a:lnTo>
                    <a:pt x="50" y="125"/>
                  </a:lnTo>
                  <a:lnTo>
                    <a:pt x="75" y="128"/>
                  </a:lnTo>
                  <a:lnTo>
                    <a:pt x="69" y="134"/>
                  </a:lnTo>
                  <a:lnTo>
                    <a:pt x="66" y="131"/>
                  </a:lnTo>
                  <a:lnTo>
                    <a:pt x="61" y="137"/>
                  </a:lnTo>
                  <a:lnTo>
                    <a:pt x="55" y="137"/>
                  </a:lnTo>
                  <a:lnTo>
                    <a:pt x="58" y="139"/>
                  </a:lnTo>
                  <a:lnTo>
                    <a:pt x="58" y="145"/>
                  </a:lnTo>
                  <a:lnTo>
                    <a:pt x="58" y="150"/>
                  </a:lnTo>
                  <a:lnTo>
                    <a:pt x="58" y="148"/>
                  </a:lnTo>
                  <a:lnTo>
                    <a:pt x="55" y="159"/>
                  </a:lnTo>
                  <a:lnTo>
                    <a:pt x="52" y="170"/>
                  </a:lnTo>
                  <a:lnTo>
                    <a:pt x="36" y="175"/>
                  </a:lnTo>
                  <a:lnTo>
                    <a:pt x="33" y="181"/>
                  </a:lnTo>
                  <a:lnTo>
                    <a:pt x="22" y="181"/>
                  </a:lnTo>
                  <a:lnTo>
                    <a:pt x="19" y="170"/>
                  </a:lnTo>
                  <a:lnTo>
                    <a:pt x="16" y="162"/>
                  </a:lnTo>
                  <a:lnTo>
                    <a:pt x="5" y="148"/>
                  </a:lnTo>
                  <a:lnTo>
                    <a:pt x="5" y="142"/>
                  </a:lnTo>
                  <a:lnTo>
                    <a:pt x="2" y="142"/>
                  </a:lnTo>
                  <a:lnTo>
                    <a:pt x="0" y="134"/>
                  </a:lnTo>
                  <a:lnTo>
                    <a:pt x="2" y="131"/>
                  </a:lnTo>
                  <a:lnTo>
                    <a:pt x="8" y="120"/>
                  </a:lnTo>
                  <a:lnTo>
                    <a:pt x="8" y="109"/>
                  </a:lnTo>
                  <a:lnTo>
                    <a:pt x="8" y="103"/>
                  </a:lnTo>
                  <a:lnTo>
                    <a:pt x="13" y="100"/>
                  </a:lnTo>
                  <a:lnTo>
                    <a:pt x="5" y="95"/>
                  </a:lnTo>
                  <a:lnTo>
                    <a:pt x="5" y="81"/>
                  </a:lnTo>
                  <a:lnTo>
                    <a:pt x="5" y="70"/>
                  </a:lnTo>
                  <a:lnTo>
                    <a:pt x="13" y="64"/>
                  </a:lnTo>
                  <a:lnTo>
                    <a:pt x="22" y="61"/>
                  </a:lnTo>
                  <a:lnTo>
                    <a:pt x="16" y="56"/>
                  </a:lnTo>
                  <a:lnTo>
                    <a:pt x="25" y="42"/>
                  </a:lnTo>
                  <a:lnTo>
                    <a:pt x="22" y="36"/>
                  </a:lnTo>
                  <a:lnTo>
                    <a:pt x="33" y="34"/>
                  </a:lnTo>
                  <a:lnTo>
                    <a:pt x="36" y="28"/>
                  </a:lnTo>
                  <a:lnTo>
                    <a:pt x="41" y="14"/>
                  </a:lnTo>
                  <a:lnTo>
                    <a:pt x="55" y="11"/>
                  </a:lnTo>
                  <a:lnTo>
                    <a:pt x="55" y="6"/>
                  </a:lnTo>
                  <a:lnTo>
                    <a:pt x="72" y="6"/>
                  </a:lnTo>
                  <a:lnTo>
                    <a:pt x="72" y="0"/>
                  </a:lnTo>
                  <a:lnTo>
                    <a:pt x="77" y="0"/>
                  </a:lnTo>
                  <a:lnTo>
                    <a:pt x="105" y="11"/>
                  </a:lnTo>
                  <a:lnTo>
                    <a:pt x="113" y="28"/>
                  </a:lnTo>
                  <a:lnTo>
                    <a:pt x="119" y="42"/>
                  </a:lnTo>
                  <a:lnTo>
                    <a:pt x="105" y="39"/>
                  </a:lnTo>
                  <a:lnTo>
                    <a:pt x="102" y="42"/>
                  </a:lnTo>
                  <a:lnTo>
                    <a:pt x="100" y="45"/>
                  </a:lnTo>
                  <a:lnTo>
                    <a:pt x="97" y="45"/>
                  </a:lnTo>
                  <a:lnTo>
                    <a:pt x="94" y="48"/>
                  </a:lnTo>
                  <a:lnTo>
                    <a:pt x="91" y="53"/>
                  </a:lnTo>
                  <a:lnTo>
                    <a:pt x="94" y="6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4" name="Freeform 396"/>
            <p:cNvSpPr>
              <a:spLocks/>
            </p:cNvSpPr>
            <p:nvPr/>
          </p:nvSpPr>
          <p:spPr bwMode="auto">
            <a:xfrm>
              <a:off x="2715" y="1602"/>
              <a:ext cx="8" cy="1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2"/>
                </a:cxn>
                <a:cxn ang="0">
                  <a:pos x="2" y="11"/>
                </a:cxn>
                <a:cxn ang="0">
                  <a:pos x="0" y="5"/>
                </a:cxn>
                <a:cxn ang="0">
                  <a:pos x="5" y="0"/>
                </a:cxn>
              </a:cxnLst>
              <a:rect l="0" t="0" r="r" b="b"/>
              <a:pathLst>
                <a:path w="5" h="11">
                  <a:moveTo>
                    <a:pt x="5" y="0"/>
                  </a:moveTo>
                  <a:lnTo>
                    <a:pt x="5" y="2"/>
                  </a:lnTo>
                  <a:lnTo>
                    <a:pt x="2" y="11"/>
                  </a:lnTo>
                  <a:lnTo>
                    <a:pt x="0" y="5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5" name="Freeform 397"/>
            <p:cNvSpPr>
              <a:spLocks/>
            </p:cNvSpPr>
            <p:nvPr/>
          </p:nvSpPr>
          <p:spPr bwMode="auto">
            <a:xfrm>
              <a:off x="2554" y="1791"/>
              <a:ext cx="65" cy="33"/>
            </a:xfrm>
            <a:custGeom>
              <a:avLst/>
              <a:gdLst/>
              <a:ahLst/>
              <a:cxnLst>
                <a:cxn ang="0">
                  <a:pos x="48" y="14"/>
                </a:cxn>
                <a:cxn ang="0">
                  <a:pos x="45" y="20"/>
                </a:cxn>
                <a:cxn ang="0">
                  <a:pos x="36" y="20"/>
                </a:cxn>
                <a:cxn ang="0">
                  <a:pos x="31" y="25"/>
                </a:cxn>
                <a:cxn ang="0">
                  <a:pos x="25" y="20"/>
                </a:cxn>
                <a:cxn ang="0">
                  <a:pos x="17" y="25"/>
                </a:cxn>
                <a:cxn ang="0">
                  <a:pos x="11" y="25"/>
                </a:cxn>
                <a:cxn ang="0">
                  <a:pos x="3" y="17"/>
                </a:cxn>
                <a:cxn ang="0">
                  <a:pos x="0" y="20"/>
                </a:cxn>
                <a:cxn ang="0">
                  <a:pos x="9" y="6"/>
                </a:cxn>
                <a:cxn ang="0">
                  <a:pos x="11" y="3"/>
                </a:cxn>
                <a:cxn ang="0">
                  <a:pos x="17" y="0"/>
                </a:cxn>
                <a:cxn ang="0">
                  <a:pos x="28" y="0"/>
                </a:cxn>
                <a:cxn ang="0">
                  <a:pos x="39" y="3"/>
                </a:cxn>
                <a:cxn ang="0">
                  <a:pos x="39" y="6"/>
                </a:cxn>
                <a:cxn ang="0">
                  <a:pos x="39" y="8"/>
                </a:cxn>
                <a:cxn ang="0">
                  <a:pos x="50" y="11"/>
                </a:cxn>
                <a:cxn ang="0">
                  <a:pos x="48" y="14"/>
                </a:cxn>
              </a:cxnLst>
              <a:rect l="0" t="0" r="r" b="b"/>
              <a:pathLst>
                <a:path w="50" h="25">
                  <a:moveTo>
                    <a:pt x="48" y="14"/>
                  </a:moveTo>
                  <a:lnTo>
                    <a:pt x="45" y="20"/>
                  </a:lnTo>
                  <a:lnTo>
                    <a:pt x="36" y="20"/>
                  </a:lnTo>
                  <a:lnTo>
                    <a:pt x="31" y="25"/>
                  </a:lnTo>
                  <a:lnTo>
                    <a:pt x="25" y="20"/>
                  </a:lnTo>
                  <a:lnTo>
                    <a:pt x="17" y="25"/>
                  </a:lnTo>
                  <a:lnTo>
                    <a:pt x="11" y="25"/>
                  </a:lnTo>
                  <a:lnTo>
                    <a:pt x="3" y="17"/>
                  </a:lnTo>
                  <a:lnTo>
                    <a:pt x="0" y="20"/>
                  </a:lnTo>
                  <a:lnTo>
                    <a:pt x="9" y="6"/>
                  </a:lnTo>
                  <a:lnTo>
                    <a:pt x="11" y="3"/>
                  </a:lnTo>
                  <a:lnTo>
                    <a:pt x="17" y="0"/>
                  </a:lnTo>
                  <a:lnTo>
                    <a:pt x="28" y="0"/>
                  </a:lnTo>
                  <a:lnTo>
                    <a:pt x="39" y="3"/>
                  </a:lnTo>
                  <a:lnTo>
                    <a:pt x="39" y="6"/>
                  </a:lnTo>
                  <a:lnTo>
                    <a:pt x="39" y="8"/>
                  </a:lnTo>
                  <a:lnTo>
                    <a:pt x="50" y="11"/>
                  </a:lnTo>
                  <a:lnTo>
                    <a:pt x="48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6" name="Freeform 398"/>
            <p:cNvSpPr>
              <a:spLocks/>
            </p:cNvSpPr>
            <p:nvPr/>
          </p:nvSpPr>
          <p:spPr bwMode="auto">
            <a:xfrm>
              <a:off x="2748" y="1821"/>
              <a:ext cx="68" cy="83"/>
            </a:xfrm>
            <a:custGeom>
              <a:avLst/>
              <a:gdLst/>
              <a:ahLst/>
              <a:cxnLst>
                <a:cxn ang="0">
                  <a:pos x="8" y="14"/>
                </a:cxn>
                <a:cxn ang="0">
                  <a:pos x="5" y="14"/>
                </a:cxn>
                <a:cxn ang="0">
                  <a:pos x="5" y="17"/>
                </a:cxn>
                <a:cxn ang="0">
                  <a:pos x="8" y="17"/>
                </a:cxn>
                <a:cxn ang="0">
                  <a:pos x="8" y="20"/>
                </a:cxn>
                <a:cxn ang="0">
                  <a:pos x="8" y="23"/>
                </a:cxn>
                <a:cxn ang="0">
                  <a:pos x="5" y="25"/>
                </a:cxn>
                <a:cxn ang="0">
                  <a:pos x="8" y="28"/>
                </a:cxn>
                <a:cxn ang="0">
                  <a:pos x="13" y="31"/>
                </a:cxn>
                <a:cxn ang="0">
                  <a:pos x="8" y="34"/>
                </a:cxn>
                <a:cxn ang="0">
                  <a:pos x="11" y="34"/>
                </a:cxn>
                <a:cxn ang="0">
                  <a:pos x="11" y="39"/>
                </a:cxn>
                <a:cxn ang="0">
                  <a:pos x="5" y="39"/>
                </a:cxn>
                <a:cxn ang="0">
                  <a:pos x="8" y="42"/>
                </a:cxn>
                <a:cxn ang="0">
                  <a:pos x="5" y="45"/>
                </a:cxn>
                <a:cxn ang="0">
                  <a:pos x="5" y="42"/>
                </a:cxn>
                <a:cxn ang="0">
                  <a:pos x="2" y="45"/>
                </a:cxn>
                <a:cxn ang="0">
                  <a:pos x="0" y="48"/>
                </a:cxn>
                <a:cxn ang="0">
                  <a:pos x="2" y="50"/>
                </a:cxn>
                <a:cxn ang="0">
                  <a:pos x="0" y="53"/>
                </a:cxn>
                <a:cxn ang="0">
                  <a:pos x="8" y="59"/>
                </a:cxn>
                <a:cxn ang="0">
                  <a:pos x="11" y="62"/>
                </a:cxn>
                <a:cxn ang="0">
                  <a:pos x="13" y="53"/>
                </a:cxn>
                <a:cxn ang="0">
                  <a:pos x="22" y="56"/>
                </a:cxn>
                <a:cxn ang="0">
                  <a:pos x="25" y="62"/>
                </a:cxn>
                <a:cxn ang="0">
                  <a:pos x="27" y="62"/>
                </a:cxn>
                <a:cxn ang="0">
                  <a:pos x="30" y="59"/>
                </a:cxn>
                <a:cxn ang="0">
                  <a:pos x="36" y="59"/>
                </a:cxn>
                <a:cxn ang="0">
                  <a:pos x="36" y="56"/>
                </a:cxn>
                <a:cxn ang="0">
                  <a:pos x="38" y="59"/>
                </a:cxn>
                <a:cxn ang="0">
                  <a:pos x="41" y="59"/>
                </a:cxn>
                <a:cxn ang="0">
                  <a:pos x="41" y="56"/>
                </a:cxn>
                <a:cxn ang="0">
                  <a:pos x="47" y="56"/>
                </a:cxn>
                <a:cxn ang="0">
                  <a:pos x="50" y="59"/>
                </a:cxn>
                <a:cxn ang="0">
                  <a:pos x="47" y="53"/>
                </a:cxn>
                <a:cxn ang="0">
                  <a:pos x="52" y="45"/>
                </a:cxn>
                <a:cxn ang="0">
                  <a:pos x="47" y="37"/>
                </a:cxn>
                <a:cxn ang="0">
                  <a:pos x="47" y="28"/>
                </a:cxn>
                <a:cxn ang="0">
                  <a:pos x="47" y="23"/>
                </a:cxn>
                <a:cxn ang="0">
                  <a:pos x="44" y="23"/>
                </a:cxn>
                <a:cxn ang="0">
                  <a:pos x="38" y="23"/>
                </a:cxn>
                <a:cxn ang="0">
                  <a:pos x="33" y="17"/>
                </a:cxn>
                <a:cxn ang="0">
                  <a:pos x="16" y="0"/>
                </a:cxn>
                <a:cxn ang="0">
                  <a:pos x="0" y="3"/>
                </a:cxn>
                <a:cxn ang="0">
                  <a:pos x="2" y="9"/>
                </a:cxn>
                <a:cxn ang="0">
                  <a:pos x="5" y="9"/>
                </a:cxn>
                <a:cxn ang="0">
                  <a:pos x="2" y="11"/>
                </a:cxn>
                <a:cxn ang="0">
                  <a:pos x="5" y="11"/>
                </a:cxn>
                <a:cxn ang="0">
                  <a:pos x="8" y="14"/>
                </a:cxn>
              </a:cxnLst>
              <a:rect l="0" t="0" r="r" b="b"/>
              <a:pathLst>
                <a:path w="52" h="62">
                  <a:moveTo>
                    <a:pt x="8" y="14"/>
                  </a:moveTo>
                  <a:lnTo>
                    <a:pt x="5" y="14"/>
                  </a:lnTo>
                  <a:lnTo>
                    <a:pt x="5" y="17"/>
                  </a:lnTo>
                  <a:lnTo>
                    <a:pt x="8" y="17"/>
                  </a:lnTo>
                  <a:lnTo>
                    <a:pt x="8" y="20"/>
                  </a:lnTo>
                  <a:lnTo>
                    <a:pt x="8" y="23"/>
                  </a:lnTo>
                  <a:lnTo>
                    <a:pt x="5" y="25"/>
                  </a:lnTo>
                  <a:lnTo>
                    <a:pt x="8" y="28"/>
                  </a:lnTo>
                  <a:lnTo>
                    <a:pt x="13" y="31"/>
                  </a:lnTo>
                  <a:lnTo>
                    <a:pt x="8" y="34"/>
                  </a:lnTo>
                  <a:lnTo>
                    <a:pt x="11" y="34"/>
                  </a:lnTo>
                  <a:lnTo>
                    <a:pt x="11" y="39"/>
                  </a:lnTo>
                  <a:lnTo>
                    <a:pt x="5" y="39"/>
                  </a:lnTo>
                  <a:lnTo>
                    <a:pt x="8" y="42"/>
                  </a:lnTo>
                  <a:lnTo>
                    <a:pt x="5" y="45"/>
                  </a:lnTo>
                  <a:lnTo>
                    <a:pt x="5" y="42"/>
                  </a:lnTo>
                  <a:lnTo>
                    <a:pt x="2" y="45"/>
                  </a:lnTo>
                  <a:lnTo>
                    <a:pt x="0" y="48"/>
                  </a:lnTo>
                  <a:lnTo>
                    <a:pt x="2" y="50"/>
                  </a:lnTo>
                  <a:lnTo>
                    <a:pt x="0" y="53"/>
                  </a:lnTo>
                  <a:lnTo>
                    <a:pt x="8" y="59"/>
                  </a:lnTo>
                  <a:lnTo>
                    <a:pt x="11" y="62"/>
                  </a:lnTo>
                  <a:lnTo>
                    <a:pt x="13" y="53"/>
                  </a:lnTo>
                  <a:lnTo>
                    <a:pt x="22" y="56"/>
                  </a:lnTo>
                  <a:lnTo>
                    <a:pt x="25" y="62"/>
                  </a:lnTo>
                  <a:lnTo>
                    <a:pt x="27" y="62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36" y="56"/>
                  </a:lnTo>
                  <a:lnTo>
                    <a:pt x="38" y="59"/>
                  </a:lnTo>
                  <a:lnTo>
                    <a:pt x="41" y="59"/>
                  </a:lnTo>
                  <a:lnTo>
                    <a:pt x="41" y="56"/>
                  </a:lnTo>
                  <a:lnTo>
                    <a:pt x="47" y="56"/>
                  </a:lnTo>
                  <a:lnTo>
                    <a:pt x="50" y="59"/>
                  </a:lnTo>
                  <a:lnTo>
                    <a:pt x="47" y="53"/>
                  </a:lnTo>
                  <a:lnTo>
                    <a:pt x="52" y="45"/>
                  </a:lnTo>
                  <a:lnTo>
                    <a:pt x="47" y="37"/>
                  </a:lnTo>
                  <a:lnTo>
                    <a:pt x="47" y="28"/>
                  </a:lnTo>
                  <a:lnTo>
                    <a:pt x="47" y="23"/>
                  </a:lnTo>
                  <a:lnTo>
                    <a:pt x="44" y="23"/>
                  </a:lnTo>
                  <a:lnTo>
                    <a:pt x="38" y="23"/>
                  </a:lnTo>
                  <a:lnTo>
                    <a:pt x="33" y="17"/>
                  </a:lnTo>
                  <a:lnTo>
                    <a:pt x="16" y="0"/>
                  </a:lnTo>
                  <a:lnTo>
                    <a:pt x="0" y="3"/>
                  </a:lnTo>
                  <a:lnTo>
                    <a:pt x="2" y="9"/>
                  </a:lnTo>
                  <a:lnTo>
                    <a:pt x="5" y="9"/>
                  </a:lnTo>
                  <a:lnTo>
                    <a:pt x="2" y="11"/>
                  </a:lnTo>
                  <a:lnTo>
                    <a:pt x="5" y="11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7" name="Freeform 399"/>
            <p:cNvSpPr>
              <a:spLocks/>
            </p:cNvSpPr>
            <p:nvPr/>
          </p:nvSpPr>
          <p:spPr bwMode="auto">
            <a:xfrm>
              <a:off x="525" y="1360"/>
              <a:ext cx="1116" cy="544"/>
            </a:xfrm>
            <a:custGeom>
              <a:avLst/>
              <a:gdLst/>
              <a:ahLst/>
              <a:cxnLst>
                <a:cxn ang="0">
                  <a:pos x="650" y="67"/>
                </a:cxn>
                <a:cxn ang="0">
                  <a:pos x="698" y="34"/>
                </a:cxn>
                <a:cxn ang="0">
                  <a:pos x="631" y="59"/>
                </a:cxn>
                <a:cxn ang="0">
                  <a:pos x="606" y="34"/>
                </a:cxn>
                <a:cxn ang="0">
                  <a:pos x="603" y="3"/>
                </a:cxn>
                <a:cxn ang="0">
                  <a:pos x="573" y="17"/>
                </a:cxn>
                <a:cxn ang="0">
                  <a:pos x="570" y="39"/>
                </a:cxn>
                <a:cxn ang="0">
                  <a:pos x="534" y="61"/>
                </a:cxn>
                <a:cxn ang="0">
                  <a:pos x="542" y="45"/>
                </a:cxn>
                <a:cxn ang="0">
                  <a:pos x="497" y="53"/>
                </a:cxn>
                <a:cxn ang="0">
                  <a:pos x="450" y="45"/>
                </a:cxn>
                <a:cxn ang="0">
                  <a:pos x="422" y="61"/>
                </a:cxn>
                <a:cxn ang="0">
                  <a:pos x="378" y="45"/>
                </a:cxn>
                <a:cxn ang="0">
                  <a:pos x="300" y="22"/>
                </a:cxn>
                <a:cxn ang="0">
                  <a:pos x="253" y="28"/>
                </a:cxn>
                <a:cxn ang="0">
                  <a:pos x="178" y="39"/>
                </a:cxn>
                <a:cxn ang="0">
                  <a:pos x="50" y="103"/>
                </a:cxn>
                <a:cxn ang="0">
                  <a:pos x="28" y="167"/>
                </a:cxn>
                <a:cxn ang="0">
                  <a:pos x="47" y="223"/>
                </a:cxn>
                <a:cxn ang="0">
                  <a:pos x="39" y="228"/>
                </a:cxn>
                <a:cxn ang="0">
                  <a:pos x="47" y="245"/>
                </a:cxn>
                <a:cxn ang="0">
                  <a:pos x="58" y="253"/>
                </a:cxn>
                <a:cxn ang="0">
                  <a:pos x="36" y="273"/>
                </a:cxn>
                <a:cxn ang="0">
                  <a:pos x="44" y="284"/>
                </a:cxn>
                <a:cxn ang="0">
                  <a:pos x="50" y="289"/>
                </a:cxn>
                <a:cxn ang="0">
                  <a:pos x="61" y="300"/>
                </a:cxn>
                <a:cxn ang="0">
                  <a:pos x="86" y="309"/>
                </a:cxn>
                <a:cxn ang="0">
                  <a:pos x="245" y="309"/>
                </a:cxn>
                <a:cxn ang="0">
                  <a:pos x="386" y="303"/>
                </a:cxn>
                <a:cxn ang="0">
                  <a:pos x="470" y="334"/>
                </a:cxn>
                <a:cxn ang="0">
                  <a:pos x="497" y="387"/>
                </a:cxn>
                <a:cxn ang="0">
                  <a:pos x="534" y="389"/>
                </a:cxn>
                <a:cxn ang="0">
                  <a:pos x="650" y="353"/>
                </a:cxn>
                <a:cxn ang="0">
                  <a:pos x="686" y="367"/>
                </a:cxn>
                <a:cxn ang="0">
                  <a:pos x="717" y="364"/>
                </a:cxn>
                <a:cxn ang="0">
                  <a:pos x="700" y="387"/>
                </a:cxn>
                <a:cxn ang="0">
                  <a:pos x="756" y="361"/>
                </a:cxn>
                <a:cxn ang="0">
                  <a:pos x="725" y="328"/>
                </a:cxn>
                <a:cxn ang="0">
                  <a:pos x="737" y="311"/>
                </a:cxn>
                <a:cxn ang="0">
                  <a:pos x="656" y="331"/>
                </a:cxn>
                <a:cxn ang="0">
                  <a:pos x="764" y="292"/>
                </a:cxn>
                <a:cxn ang="0">
                  <a:pos x="848" y="256"/>
                </a:cxn>
                <a:cxn ang="0">
                  <a:pos x="817" y="242"/>
                </a:cxn>
                <a:cxn ang="0">
                  <a:pos x="825" y="223"/>
                </a:cxn>
                <a:cxn ang="0">
                  <a:pos x="809" y="223"/>
                </a:cxn>
                <a:cxn ang="0">
                  <a:pos x="800" y="203"/>
                </a:cxn>
                <a:cxn ang="0">
                  <a:pos x="809" y="189"/>
                </a:cxn>
                <a:cxn ang="0">
                  <a:pos x="795" y="178"/>
                </a:cxn>
                <a:cxn ang="0">
                  <a:pos x="792" y="153"/>
                </a:cxn>
                <a:cxn ang="0">
                  <a:pos x="773" y="173"/>
                </a:cxn>
                <a:cxn ang="0">
                  <a:pos x="742" y="181"/>
                </a:cxn>
                <a:cxn ang="0">
                  <a:pos x="742" y="164"/>
                </a:cxn>
                <a:cxn ang="0">
                  <a:pos x="731" y="136"/>
                </a:cxn>
                <a:cxn ang="0">
                  <a:pos x="698" y="123"/>
                </a:cxn>
                <a:cxn ang="0">
                  <a:pos x="656" y="159"/>
                </a:cxn>
                <a:cxn ang="0">
                  <a:pos x="600" y="239"/>
                </a:cxn>
                <a:cxn ang="0">
                  <a:pos x="567" y="275"/>
                </a:cxn>
                <a:cxn ang="0">
                  <a:pos x="556" y="220"/>
                </a:cxn>
                <a:cxn ang="0">
                  <a:pos x="475" y="198"/>
                </a:cxn>
                <a:cxn ang="0">
                  <a:pos x="470" y="167"/>
                </a:cxn>
                <a:cxn ang="0">
                  <a:pos x="534" y="120"/>
                </a:cxn>
                <a:cxn ang="0">
                  <a:pos x="545" y="103"/>
                </a:cxn>
                <a:cxn ang="0">
                  <a:pos x="606" y="84"/>
                </a:cxn>
              </a:cxnLst>
              <a:rect l="0" t="0" r="r" b="b"/>
              <a:pathLst>
                <a:path w="850" h="414">
                  <a:moveTo>
                    <a:pt x="628" y="72"/>
                  </a:moveTo>
                  <a:lnTo>
                    <a:pt x="623" y="67"/>
                  </a:lnTo>
                  <a:lnTo>
                    <a:pt x="636" y="70"/>
                  </a:lnTo>
                  <a:lnTo>
                    <a:pt x="642" y="72"/>
                  </a:lnTo>
                  <a:lnTo>
                    <a:pt x="648" y="70"/>
                  </a:lnTo>
                  <a:lnTo>
                    <a:pt x="645" y="64"/>
                  </a:lnTo>
                  <a:lnTo>
                    <a:pt x="648" y="64"/>
                  </a:lnTo>
                  <a:lnTo>
                    <a:pt x="650" y="67"/>
                  </a:lnTo>
                  <a:lnTo>
                    <a:pt x="656" y="70"/>
                  </a:lnTo>
                  <a:lnTo>
                    <a:pt x="678" y="61"/>
                  </a:lnTo>
                  <a:lnTo>
                    <a:pt x="684" y="53"/>
                  </a:lnTo>
                  <a:lnTo>
                    <a:pt x="684" y="47"/>
                  </a:lnTo>
                  <a:lnTo>
                    <a:pt x="684" y="45"/>
                  </a:lnTo>
                  <a:lnTo>
                    <a:pt x="695" y="39"/>
                  </a:lnTo>
                  <a:lnTo>
                    <a:pt x="689" y="39"/>
                  </a:lnTo>
                  <a:lnTo>
                    <a:pt x="698" y="34"/>
                  </a:lnTo>
                  <a:lnTo>
                    <a:pt x="684" y="31"/>
                  </a:lnTo>
                  <a:lnTo>
                    <a:pt x="695" y="28"/>
                  </a:lnTo>
                  <a:lnTo>
                    <a:pt x="664" y="28"/>
                  </a:lnTo>
                  <a:lnTo>
                    <a:pt x="661" y="34"/>
                  </a:lnTo>
                  <a:lnTo>
                    <a:pt x="664" y="36"/>
                  </a:lnTo>
                  <a:lnTo>
                    <a:pt x="661" y="39"/>
                  </a:lnTo>
                  <a:lnTo>
                    <a:pt x="653" y="39"/>
                  </a:lnTo>
                  <a:lnTo>
                    <a:pt x="631" y="59"/>
                  </a:lnTo>
                  <a:lnTo>
                    <a:pt x="623" y="59"/>
                  </a:lnTo>
                  <a:lnTo>
                    <a:pt x="620" y="47"/>
                  </a:lnTo>
                  <a:lnTo>
                    <a:pt x="625" y="47"/>
                  </a:lnTo>
                  <a:lnTo>
                    <a:pt x="631" y="36"/>
                  </a:lnTo>
                  <a:lnTo>
                    <a:pt x="623" y="34"/>
                  </a:lnTo>
                  <a:lnTo>
                    <a:pt x="603" y="47"/>
                  </a:lnTo>
                  <a:lnTo>
                    <a:pt x="609" y="36"/>
                  </a:lnTo>
                  <a:lnTo>
                    <a:pt x="606" y="34"/>
                  </a:lnTo>
                  <a:lnTo>
                    <a:pt x="614" y="31"/>
                  </a:lnTo>
                  <a:lnTo>
                    <a:pt x="609" y="28"/>
                  </a:lnTo>
                  <a:lnTo>
                    <a:pt x="598" y="28"/>
                  </a:lnTo>
                  <a:lnTo>
                    <a:pt x="606" y="22"/>
                  </a:lnTo>
                  <a:lnTo>
                    <a:pt x="611" y="22"/>
                  </a:lnTo>
                  <a:lnTo>
                    <a:pt x="606" y="14"/>
                  </a:lnTo>
                  <a:lnTo>
                    <a:pt x="609" y="6"/>
                  </a:lnTo>
                  <a:lnTo>
                    <a:pt x="603" y="3"/>
                  </a:lnTo>
                  <a:lnTo>
                    <a:pt x="600" y="3"/>
                  </a:lnTo>
                  <a:lnTo>
                    <a:pt x="603" y="0"/>
                  </a:lnTo>
                  <a:lnTo>
                    <a:pt x="595" y="3"/>
                  </a:lnTo>
                  <a:lnTo>
                    <a:pt x="600" y="3"/>
                  </a:lnTo>
                  <a:lnTo>
                    <a:pt x="586" y="6"/>
                  </a:lnTo>
                  <a:lnTo>
                    <a:pt x="586" y="9"/>
                  </a:lnTo>
                  <a:lnTo>
                    <a:pt x="578" y="9"/>
                  </a:lnTo>
                  <a:lnTo>
                    <a:pt x="573" y="17"/>
                  </a:lnTo>
                  <a:lnTo>
                    <a:pt x="575" y="17"/>
                  </a:lnTo>
                  <a:lnTo>
                    <a:pt x="567" y="20"/>
                  </a:lnTo>
                  <a:lnTo>
                    <a:pt x="564" y="25"/>
                  </a:lnTo>
                  <a:lnTo>
                    <a:pt x="586" y="31"/>
                  </a:lnTo>
                  <a:lnTo>
                    <a:pt x="581" y="34"/>
                  </a:lnTo>
                  <a:lnTo>
                    <a:pt x="581" y="31"/>
                  </a:lnTo>
                  <a:lnTo>
                    <a:pt x="575" y="36"/>
                  </a:lnTo>
                  <a:lnTo>
                    <a:pt x="570" y="39"/>
                  </a:lnTo>
                  <a:lnTo>
                    <a:pt x="578" y="36"/>
                  </a:lnTo>
                  <a:lnTo>
                    <a:pt x="575" y="42"/>
                  </a:lnTo>
                  <a:lnTo>
                    <a:pt x="556" y="47"/>
                  </a:lnTo>
                  <a:lnTo>
                    <a:pt x="548" y="59"/>
                  </a:lnTo>
                  <a:lnTo>
                    <a:pt x="542" y="64"/>
                  </a:lnTo>
                  <a:lnTo>
                    <a:pt x="534" y="64"/>
                  </a:lnTo>
                  <a:lnTo>
                    <a:pt x="536" y="64"/>
                  </a:lnTo>
                  <a:lnTo>
                    <a:pt x="534" y="61"/>
                  </a:lnTo>
                  <a:lnTo>
                    <a:pt x="536" y="61"/>
                  </a:lnTo>
                  <a:lnTo>
                    <a:pt x="542" y="61"/>
                  </a:lnTo>
                  <a:lnTo>
                    <a:pt x="539" y="59"/>
                  </a:lnTo>
                  <a:lnTo>
                    <a:pt x="542" y="56"/>
                  </a:lnTo>
                  <a:lnTo>
                    <a:pt x="536" y="59"/>
                  </a:lnTo>
                  <a:lnTo>
                    <a:pt x="550" y="45"/>
                  </a:lnTo>
                  <a:lnTo>
                    <a:pt x="542" y="47"/>
                  </a:lnTo>
                  <a:lnTo>
                    <a:pt x="542" y="45"/>
                  </a:lnTo>
                  <a:lnTo>
                    <a:pt x="534" y="45"/>
                  </a:lnTo>
                  <a:lnTo>
                    <a:pt x="525" y="47"/>
                  </a:lnTo>
                  <a:lnTo>
                    <a:pt x="528" y="50"/>
                  </a:lnTo>
                  <a:lnTo>
                    <a:pt x="534" y="53"/>
                  </a:lnTo>
                  <a:lnTo>
                    <a:pt x="523" y="53"/>
                  </a:lnTo>
                  <a:lnTo>
                    <a:pt x="520" y="47"/>
                  </a:lnTo>
                  <a:lnTo>
                    <a:pt x="517" y="53"/>
                  </a:lnTo>
                  <a:lnTo>
                    <a:pt x="497" y="53"/>
                  </a:lnTo>
                  <a:lnTo>
                    <a:pt x="478" y="50"/>
                  </a:lnTo>
                  <a:lnTo>
                    <a:pt x="472" y="47"/>
                  </a:lnTo>
                  <a:lnTo>
                    <a:pt x="464" y="47"/>
                  </a:lnTo>
                  <a:lnTo>
                    <a:pt x="461" y="42"/>
                  </a:lnTo>
                  <a:lnTo>
                    <a:pt x="459" y="36"/>
                  </a:lnTo>
                  <a:lnTo>
                    <a:pt x="428" y="45"/>
                  </a:lnTo>
                  <a:lnTo>
                    <a:pt x="434" y="47"/>
                  </a:lnTo>
                  <a:lnTo>
                    <a:pt x="450" y="45"/>
                  </a:lnTo>
                  <a:lnTo>
                    <a:pt x="459" y="42"/>
                  </a:lnTo>
                  <a:lnTo>
                    <a:pt x="439" y="47"/>
                  </a:lnTo>
                  <a:lnTo>
                    <a:pt x="431" y="50"/>
                  </a:lnTo>
                  <a:lnTo>
                    <a:pt x="425" y="64"/>
                  </a:lnTo>
                  <a:lnTo>
                    <a:pt x="422" y="61"/>
                  </a:lnTo>
                  <a:lnTo>
                    <a:pt x="420" y="70"/>
                  </a:lnTo>
                  <a:lnTo>
                    <a:pt x="414" y="61"/>
                  </a:lnTo>
                  <a:lnTo>
                    <a:pt x="422" y="61"/>
                  </a:lnTo>
                  <a:lnTo>
                    <a:pt x="420" y="53"/>
                  </a:lnTo>
                  <a:lnTo>
                    <a:pt x="414" y="56"/>
                  </a:lnTo>
                  <a:lnTo>
                    <a:pt x="414" y="53"/>
                  </a:lnTo>
                  <a:lnTo>
                    <a:pt x="409" y="50"/>
                  </a:lnTo>
                  <a:lnTo>
                    <a:pt x="370" y="53"/>
                  </a:lnTo>
                  <a:lnTo>
                    <a:pt x="359" y="50"/>
                  </a:lnTo>
                  <a:lnTo>
                    <a:pt x="372" y="45"/>
                  </a:lnTo>
                  <a:lnTo>
                    <a:pt x="378" y="45"/>
                  </a:lnTo>
                  <a:lnTo>
                    <a:pt x="367" y="36"/>
                  </a:lnTo>
                  <a:lnTo>
                    <a:pt x="361" y="39"/>
                  </a:lnTo>
                  <a:lnTo>
                    <a:pt x="336" y="31"/>
                  </a:lnTo>
                  <a:lnTo>
                    <a:pt x="311" y="25"/>
                  </a:lnTo>
                  <a:lnTo>
                    <a:pt x="297" y="31"/>
                  </a:lnTo>
                  <a:lnTo>
                    <a:pt x="292" y="31"/>
                  </a:lnTo>
                  <a:lnTo>
                    <a:pt x="297" y="28"/>
                  </a:lnTo>
                  <a:lnTo>
                    <a:pt x="300" y="22"/>
                  </a:lnTo>
                  <a:lnTo>
                    <a:pt x="295" y="25"/>
                  </a:lnTo>
                  <a:lnTo>
                    <a:pt x="292" y="28"/>
                  </a:lnTo>
                  <a:lnTo>
                    <a:pt x="286" y="31"/>
                  </a:lnTo>
                  <a:lnTo>
                    <a:pt x="281" y="34"/>
                  </a:lnTo>
                  <a:lnTo>
                    <a:pt x="275" y="22"/>
                  </a:lnTo>
                  <a:lnTo>
                    <a:pt x="272" y="17"/>
                  </a:lnTo>
                  <a:lnTo>
                    <a:pt x="272" y="22"/>
                  </a:lnTo>
                  <a:lnTo>
                    <a:pt x="253" y="28"/>
                  </a:lnTo>
                  <a:lnTo>
                    <a:pt x="253" y="25"/>
                  </a:lnTo>
                  <a:lnTo>
                    <a:pt x="231" y="28"/>
                  </a:lnTo>
                  <a:lnTo>
                    <a:pt x="253" y="22"/>
                  </a:lnTo>
                  <a:lnTo>
                    <a:pt x="239" y="22"/>
                  </a:lnTo>
                  <a:lnTo>
                    <a:pt x="214" y="31"/>
                  </a:lnTo>
                  <a:lnTo>
                    <a:pt x="189" y="36"/>
                  </a:lnTo>
                  <a:lnTo>
                    <a:pt x="186" y="39"/>
                  </a:lnTo>
                  <a:lnTo>
                    <a:pt x="178" y="39"/>
                  </a:lnTo>
                  <a:lnTo>
                    <a:pt x="175" y="42"/>
                  </a:lnTo>
                  <a:lnTo>
                    <a:pt x="156" y="34"/>
                  </a:lnTo>
                  <a:lnTo>
                    <a:pt x="136" y="28"/>
                  </a:lnTo>
                  <a:lnTo>
                    <a:pt x="120" y="42"/>
                  </a:lnTo>
                  <a:lnTo>
                    <a:pt x="103" y="59"/>
                  </a:lnTo>
                  <a:lnTo>
                    <a:pt x="83" y="72"/>
                  </a:lnTo>
                  <a:lnTo>
                    <a:pt x="67" y="89"/>
                  </a:lnTo>
                  <a:lnTo>
                    <a:pt x="50" y="103"/>
                  </a:lnTo>
                  <a:lnTo>
                    <a:pt x="33" y="120"/>
                  </a:lnTo>
                  <a:lnTo>
                    <a:pt x="17" y="134"/>
                  </a:lnTo>
                  <a:lnTo>
                    <a:pt x="0" y="150"/>
                  </a:lnTo>
                  <a:lnTo>
                    <a:pt x="19" y="150"/>
                  </a:lnTo>
                  <a:lnTo>
                    <a:pt x="14" y="153"/>
                  </a:lnTo>
                  <a:lnTo>
                    <a:pt x="17" y="156"/>
                  </a:lnTo>
                  <a:lnTo>
                    <a:pt x="17" y="170"/>
                  </a:lnTo>
                  <a:lnTo>
                    <a:pt x="28" y="167"/>
                  </a:lnTo>
                  <a:lnTo>
                    <a:pt x="36" y="161"/>
                  </a:lnTo>
                  <a:lnTo>
                    <a:pt x="50" y="156"/>
                  </a:lnTo>
                  <a:lnTo>
                    <a:pt x="53" y="173"/>
                  </a:lnTo>
                  <a:lnTo>
                    <a:pt x="50" y="184"/>
                  </a:lnTo>
                  <a:lnTo>
                    <a:pt x="47" y="198"/>
                  </a:lnTo>
                  <a:lnTo>
                    <a:pt x="53" y="203"/>
                  </a:lnTo>
                  <a:lnTo>
                    <a:pt x="58" y="211"/>
                  </a:lnTo>
                  <a:lnTo>
                    <a:pt x="47" y="223"/>
                  </a:lnTo>
                  <a:lnTo>
                    <a:pt x="58" y="214"/>
                  </a:lnTo>
                  <a:lnTo>
                    <a:pt x="58" y="217"/>
                  </a:lnTo>
                  <a:lnTo>
                    <a:pt x="47" y="223"/>
                  </a:lnTo>
                  <a:lnTo>
                    <a:pt x="50" y="223"/>
                  </a:lnTo>
                  <a:lnTo>
                    <a:pt x="44" y="228"/>
                  </a:lnTo>
                  <a:lnTo>
                    <a:pt x="39" y="228"/>
                  </a:lnTo>
                  <a:lnTo>
                    <a:pt x="42" y="234"/>
                  </a:lnTo>
                  <a:lnTo>
                    <a:pt x="39" y="228"/>
                  </a:lnTo>
                  <a:lnTo>
                    <a:pt x="36" y="236"/>
                  </a:lnTo>
                  <a:lnTo>
                    <a:pt x="44" y="234"/>
                  </a:lnTo>
                  <a:lnTo>
                    <a:pt x="39" y="234"/>
                  </a:lnTo>
                  <a:lnTo>
                    <a:pt x="39" y="239"/>
                  </a:lnTo>
                  <a:lnTo>
                    <a:pt x="36" y="236"/>
                  </a:lnTo>
                  <a:lnTo>
                    <a:pt x="39" y="248"/>
                  </a:lnTo>
                  <a:lnTo>
                    <a:pt x="53" y="236"/>
                  </a:lnTo>
                  <a:lnTo>
                    <a:pt x="47" y="245"/>
                  </a:lnTo>
                  <a:lnTo>
                    <a:pt x="50" y="248"/>
                  </a:lnTo>
                  <a:lnTo>
                    <a:pt x="44" y="245"/>
                  </a:lnTo>
                  <a:lnTo>
                    <a:pt x="42" y="256"/>
                  </a:lnTo>
                  <a:lnTo>
                    <a:pt x="44" y="253"/>
                  </a:lnTo>
                  <a:lnTo>
                    <a:pt x="36" y="261"/>
                  </a:lnTo>
                  <a:lnTo>
                    <a:pt x="42" y="259"/>
                  </a:lnTo>
                  <a:lnTo>
                    <a:pt x="42" y="264"/>
                  </a:lnTo>
                  <a:lnTo>
                    <a:pt x="58" y="253"/>
                  </a:lnTo>
                  <a:lnTo>
                    <a:pt x="53" y="261"/>
                  </a:lnTo>
                  <a:lnTo>
                    <a:pt x="50" y="267"/>
                  </a:lnTo>
                  <a:lnTo>
                    <a:pt x="50" y="261"/>
                  </a:lnTo>
                  <a:lnTo>
                    <a:pt x="36" y="270"/>
                  </a:lnTo>
                  <a:lnTo>
                    <a:pt x="36" y="273"/>
                  </a:lnTo>
                  <a:lnTo>
                    <a:pt x="39" y="270"/>
                  </a:lnTo>
                  <a:lnTo>
                    <a:pt x="47" y="270"/>
                  </a:lnTo>
                  <a:lnTo>
                    <a:pt x="36" y="273"/>
                  </a:lnTo>
                  <a:lnTo>
                    <a:pt x="31" y="275"/>
                  </a:lnTo>
                  <a:lnTo>
                    <a:pt x="36" y="275"/>
                  </a:lnTo>
                  <a:lnTo>
                    <a:pt x="31" y="278"/>
                  </a:lnTo>
                  <a:lnTo>
                    <a:pt x="39" y="281"/>
                  </a:lnTo>
                  <a:lnTo>
                    <a:pt x="42" y="281"/>
                  </a:lnTo>
                  <a:lnTo>
                    <a:pt x="44" y="281"/>
                  </a:lnTo>
                  <a:lnTo>
                    <a:pt x="42" y="284"/>
                  </a:lnTo>
                  <a:lnTo>
                    <a:pt x="44" y="284"/>
                  </a:lnTo>
                  <a:lnTo>
                    <a:pt x="42" y="284"/>
                  </a:lnTo>
                  <a:lnTo>
                    <a:pt x="53" y="281"/>
                  </a:lnTo>
                  <a:lnTo>
                    <a:pt x="53" y="278"/>
                  </a:lnTo>
                  <a:lnTo>
                    <a:pt x="47" y="284"/>
                  </a:lnTo>
                  <a:lnTo>
                    <a:pt x="44" y="286"/>
                  </a:lnTo>
                  <a:lnTo>
                    <a:pt x="42" y="286"/>
                  </a:lnTo>
                  <a:lnTo>
                    <a:pt x="50" y="284"/>
                  </a:lnTo>
                  <a:lnTo>
                    <a:pt x="50" y="289"/>
                  </a:lnTo>
                  <a:lnTo>
                    <a:pt x="58" y="284"/>
                  </a:lnTo>
                  <a:lnTo>
                    <a:pt x="53" y="289"/>
                  </a:lnTo>
                  <a:lnTo>
                    <a:pt x="61" y="286"/>
                  </a:lnTo>
                  <a:lnTo>
                    <a:pt x="50" y="292"/>
                  </a:lnTo>
                  <a:lnTo>
                    <a:pt x="58" y="298"/>
                  </a:lnTo>
                  <a:lnTo>
                    <a:pt x="64" y="292"/>
                  </a:lnTo>
                  <a:lnTo>
                    <a:pt x="58" y="300"/>
                  </a:lnTo>
                  <a:lnTo>
                    <a:pt x="61" y="300"/>
                  </a:lnTo>
                  <a:lnTo>
                    <a:pt x="56" y="300"/>
                  </a:lnTo>
                  <a:lnTo>
                    <a:pt x="61" y="300"/>
                  </a:lnTo>
                  <a:lnTo>
                    <a:pt x="67" y="300"/>
                  </a:lnTo>
                  <a:lnTo>
                    <a:pt x="61" y="303"/>
                  </a:lnTo>
                  <a:lnTo>
                    <a:pt x="67" y="306"/>
                  </a:lnTo>
                  <a:lnTo>
                    <a:pt x="61" y="306"/>
                  </a:lnTo>
                  <a:lnTo>
                    <a:pt x="64" y="309"/>
                  </a:lnTo>
                  <a:lnTo>
                    <a:pt x="86" y="309"/>
                  </a:lnTo>
                  <a:lnTo>
                    <a:pt x="106" y="309"/>
                  </a:lnTo>
                  <a:lnTo>
                    <a:pt x="125" y="309"/>
                  </a:lnTo>
                  <a:lnTo>
                    <a:pt x="145" y="309"/>
                  </a:lnTo>
                  <a:lnTo>
                    <a:pt x="164" y="309"/>
                  </a:lnTo>
                  <a:lnTo>
                    <a:pt x="183" y="309"/>
                  </a:lnTo>
                  <a:lnTo>
                    <a:pt x="203" y="309"/>
                  </a:lnTo>
                  <a:lnTo>
                    <a:pt x="222" y="309"/>
                  </a:lnTo>
                  <a:lnTo>
                    <a:pt x="245" y="309"/>
                  </a:lnTo>
                  <a:lnTo>
                    <a:pt x="264" y="309"/>
                  </a:lnTo>
                  <a:lnTo>
                    <a:pt x="283" y="309"/>
                  </a:lnTo>
                  <a:lnTo>
                    <a:pt x="303" y="309"/>
                  </a:lnTo>
                  <a:lnTo>
                    <a:pt x="322" y="309"/>
                  </a:lnTo>
                  <a:lnTo>
                    <a:pt x="342" y="309"/>
                  </a:lnTo>
                  <a:lnTo>
                    <a:pt x="361" y="309"/>
                  </a:lnTo>
                  <a:lnTo>
                    <a:pt x="381" y="309"/>
                  </a:lnTo>
                  <a:lnTo>
                    <a:pt x="386" y="303"/>
                  </a:lnTo>
                  <a:lnTo>
                    <a:pt x="386" y="311"/>
                  </a:lnTo>
                  <a:lnTo>
                    <a:pt x="397" y="314"/>
                  </a:lnTo>
                  <a:lnTo>
                    <a:pt x="414" y="323"/>
                  </a:lnTo>
                  <a:lnTo>
                    <a:pt x="425" y="320"/>
                  </a:lnTo>
                  <a:lnTo>
                    <a:pt x="436" y="323"/>
                  </a:lnTo>
                  <a:lnTo>
                    <a:pt x="450" y="320"/>
                  </a:lnTo>
                  <a:lnTo>
                    <a:pt x="461" y="325"/>
                  </a:lnTo>
                  <a:lnTo>
                    <a:pt x="470" y="334"/>
                  </a:lnTo>
                  <a:lnTo>
                    <a:pt x="481" y="339"/>
                  </a:lnTo>
                  <a:lnTo>
                    <a:pt x="492" y="345"/>
                  </a:lnTo>
                  <a:lnTo>
                    <a:pt x="492" y="350"/>
                  </a:lnTo>
                  <a:lnTo>
                    <a:pt x="495" y="350"/>
                  </a:lnTo>
                  <a:lnTo>
                    <a:pt x="495" y="356"/>
                  </a:lnTo>
                  <a:lnTo>
                    <a:pt x="503" y="361"/>
                  </a:lnTo>
                  <a:lnTo>
                    <a:pt x="500" y="375"/>
                  </a:lnTo>
                  <a:lnTo>
                    <a:pt x="497" y="387"/>
                  </a:lnTo>
                  <a:lnTo>
                    <a:pt x="492" y="395"/>
                  </a:lnTo>
                  <a:lnTo>
                    <a:pt x="478" y="409"/>
                  </a:lnTo>
                  <a:lnTo>
                    <a:pt x="481" y="414"/>
                  </a:lnTo>
                  <a:lnTo>
                    <a:pt x="495" y="412"/>
                  </a:lnTo>
                  <a:lnTo>
                    <a:pt x="506" y="406"/>
                  </a:lnTo>
                  <a:lnTo>
                    <a:pt x="520" y="403"/>
                  </a:lnTo>
                  <a:lnTo>
                    <a:pt x="531" y="398"/>
                  </a:lnTo>
                  <a:lnTo>
                    <a:pt x="534" y="389"/>
                  </a:lnTo>
                  <a:lnTo>
                    <a:pt x="548" y="389"/>
                  </a:lnTo>
                  <a:lnTo>
                    <a:pt x="561" y="387"/>
                  </a:lnTo>
                  <a:lnTo>
                    <a:pt x="575" y="378"/>
                  </a:lnTo>
                  <a:lnTo>
                    <a:pt x="586" y="370"/>
                  </a:lnTo>
                  <a:lnTo>
                    <a:pt x="609" y="367"/>
                  </a:lnTo>
                  <a:lnTo>
                    <a:pt x="631" y="367"/>
                  </a:lnTo>
                  <a:lnTo>
                    <a:pt x="639" y="361"/>
                  </a:lnTo>
                  <a:lnTo>
                    <a:pt x="650" y="353"/>
                  </a:lnTo>
                  <a:lnTo>
                    <a:pt x="661" y="342"/>
                  </a:lnTo>
                  <a:lnTo>
                    <a:pt x="670" y="331"/>
                  </a:lnTo>
                  <a:lnTo>
                    <a:pt x="673" y="334"/>
                  </a:lnTo>
                  <a:lnTo>
                    <a:pt x="678" y="334"/>
                  </a:lnTo>
                  <a:lnTo>
                    <a:pt x="686" y="336"/>
                  </a:lnTo>
                  <a:lnTo>
                    <a:pt x="681" y="356"/>
                  </a:lnTo>
                  <a:lnTo>
                    <a:pt x="684" y="364"/>
                  </a:lnTo>
                  <a:lnTo>
                    <a:pt x="686" y="367"/>
                  </a:lnTo>
                  <a:lnTo>
                    <a:pt x="698" y="361"/>
                  </a:lnTo>
                  <a:lnTo>
                    <a:pt x="714" y="359"/>
                  </a:lnTo>
                  <a:lnTo>
                    <a:pt x="717" y="350"/>
                  </a:lnTo>
                  <a:lnTo>
                    <a:pt x="717" y="353"/>
                  </a:lnTo>
                  <a:lnTo>
                    <a:pt x="720" y="353"/>
                  </a:lnTo>
                  <a:lnTo>
                    <a:pt x="711" y="361"/>
                  </a:lnTo>
                  <a:lnTo>
                    <a:pt x="728" y="361"/>
                  </a:lnTo>
                  <a:lnTo>
                    <a:pt x="717" y="364"/>
                  </a:lnTo>
                  <a:lnTo>
                    <a:pt x="717" y="361"/>
                  </a:lnTo>
                  <a:lnTo>
                    <a:pt x="700" y="373"/>
                  </a:lnTo>
                  <a:lnTo>
                    <a:pt x="703" y="370"/>
                  </a:lnTo>
                  <a:lnTo>
                    <a:pt x="692" y="375"/>
                  </a:lnTo>
                  <a:lnTo>
                    <a:pt x="695" y="373"/>
                  </a:lnTo>
                  <a:lnTo>
                    <a:pt x="689" y="381"/>
                  </a:lnTo>
                  <a:lnTo>
                    <a:pt x="692" y="387"/>
                  </a:lnTo>
                  <a:lnTo>
                    <a:pt x="700" y="387"/>
                  </a:lnTo>
                  <a:lnTo>
                    <a:pt x="717" y="373"/>
                  </a:lnTo>
                  <a:lnTo>
                    <a:pt x="720" y="375"/>
                  </a:lnTo>
                  <a:lnTo>
                    <a:pt x="723" y="373"/>
                  </a:lnTo>
                  <a:lnTo>
                    <a:pt x="725" y="373"/>
                  </a:lnTo>
                  <a:lnTo>
                    <a:pt x="739" y="367"/>
                  </a:lnTo>
                  <a:lnTo>
                    <a:pt x="756" y="361"/>
                  </a:lnTo>
                  <a:lnTo>
                    <a:pt x="750" y="361"/>
                  </a:lnTo>
                  <a:lnTo>
                    <a:pt x="756" y="361"/>
                  </a:lnTo>
                  <a:lnTo>
                    <a:pt x="748" y="353"/>
                  </a:lnTo>
                  <a:lnTo>
                    <a:pt x="745" y="356"/>
                  </a:lnTo>
                  <a:lnTo>
                    <a:pt x="734" y="356"/>
                  </a:lnTo>
                  <a:lnTo>
                    <a:pt x="725" y="350"/>
                  </a:lnTo>
                  <a:lnTo>
                    <a:pt x="720" y="348"/>
                  </a:lnTo>
                  <a:lnTo>
                    <a:pt x="720" y="339"/>
                  </a:lnTo>
                  <a:lnTo>
                    <a:pt x="714" y="336"/>
                  </a:lnTo>
                  <a:lnTo>
                    <a:pt x="725" y="328"/>
                  </a:lnTo>
                  <a:lnTo>
                    <a:pt x="714" y="328"/>
                  </a:lnTo>
                  <a:lnTo>
                    <a:pt x="714" y="325"/>
                  </a:lnTo>
                  <a:lnTo>
                    <a:pt x="703" y="323"/>
                  </a:lnTo>
                  <a:lnTo>
                    <a:pt x="706" y="323"/>
                  </a:lnTo>
                  <a:lnTo>
                    <a:pt x="717" y="323"/>
                  </a:lnTo>
                  <a:lnTo>
                    <a:pt x="734" y="317"/>
                  </a:lnTo>
                  <a:lnTo>
                    <a:pt x="734" y="311"/>
                  </a:lnTo>
                  <a:lnTo>
                    <a:pt x="737" y="311"/>
                  </a:lnTo>
                  <a:lnTo>
                    <a:pt x="737" y="309"/>
                  </a:lnTo>
                  <a:lnTo>
                    <a:pt x="723" y="306"/>
                  </a:lnTo>
                  <a:lnTo>
                    <a:pt x="706" y="309"/>
                  </a:lnTo>
                  <a:lnTo>
                    <a:pt x="689" y="314"/>
                  </a:lnTo>
                  <a:lnTo>
                    <a:pt x="675" y="323"/>
                  </a:lnTo>
                  <a:lnTo>
                    <a:pt x="664" y="331"/>
                  </a:lnTo>
                  <a:lnTo>
                    <a:pt x="645" y="339"/>
                  </a:lnTo>
                  <a:lnTo>
                    <a:pt x="656" y="331"/>
                  </a:lnTo>
                  <a:lnTo>
                    <a:pt x="670" y="323"/>
                  </a:lnTo>
                  <a:lnTo>
                    <a:pt x="656" y="317"/>
                  </a:lnTo>
                  <a:lnTo>
                    <a:pt x="667" y="320"/>
                  </a:lnTo>
                  <a:lnTo>
                    <a:pt x="684" y="309"/>
                  </a:lnTo>
                  <a:lnTo>
                    <a:pt x="703" y="303"/>
                  </a:lnTo>
                  <a:lnTo>
                    <a:pt x="714" y="292"/>
                  </a:lnTo>
                  <a:lnTo>
                    <a:pt x="739" y="292"/>
                  </a:lnTo>
                  <a:lnTo>
                    <a:pt x="764" y="292"/>
                  </a:lnTo>
                  <a:lnTo>
                    <a:pt x="787" y="292"/>
                  </a:lnTo>
                  <a:lnTo>
                    <a:pt x="809" y="278"/>
                  </a:lnTo>
                  <a:lnTo>
                    <a:pt x="828" y="275"/>
                  </a:lnTo>
                  <a:lnTo>
                    <a:pt x="850" y="261"/>
                  </a:lnTo>
                  <a:lnTo>
                    <a:pt x="845" y="259"/>
                  </a:lnTo>
                  <a:lnTo>
                    <a:pt x="850" y="259"/>
                  </a:lnTo>
                  <a:lnTo>
                    <a:pt x="842" y="259"/>
                  </a:lnTo>
                  <a:lnTo>
                    <a:pt x="848" y="256"/>
                  </a:lnTo>
                  <a:lnTo>
                    <a:pt x="850" y="250"/>
                  </a:lnTo>
                  <a:lnTo>
                    <a:pt x="850" y="245"/>
                  </a:lnTo>
                  <a:lnTo>
                    <a:pt x="845" y="242"/>
                  </a:lnTo>
                  <a:lnTo>
                    <a:pt x="837" y="242"/>
                  </a:lnTo>
                  <a:lnTo>
                    <a:pt x="839" y="234"/>
                  </a:lnTo>
                  <a:lnTo>
                    <a:pt x="828" y="236"/>
                  </a:lnTo>
                  <a:lnTo>
                    <a:pt x="834" y="236"/>
                  </a:lnTo>
                  <a:lnTo>
                    <a:pt x="817" y="242"/>
                  </a:lnTo>
                  <a:lnTo>
                    <a:pt x="803" y="248"/>
                  </a:lnTo>
                  <a:lnTo>
                    <a:pt x="806" y="245"/>
                  </a:lnTo>
                  <a:lnTo>
                    <a:pt x="800" y="242"/>
                  </a:lnTo>
                  <a:lnTo>
                    <a:pt x="809" y="242"/>
                  </a:lnTo>
                  <a:lnTo>
                    <a:pt x="828" y="234"/>
                  </a:lnTo>
                  <a:lnTo>
                    <a:pt x="814" y="236"/>
                  </a:lnTo>
                  <a:lnTo>
                    <a:pt x="842" y="228"/>
                  </a:lnTo>
                  <a:lnTo>
                    <a:pt x="825" y="223"/>
                  </a:lnTo>
                  <a:lnTo>
                    <a:pt x="823" y="223"/>
                  </a:lnTo>
                  <a:lnTo>
                    <a:pt x="825" y="220"/>
                  </a:lnTo>
                  <a:lnTo>
                    <a:pt x="817" y="225"/>
                  </a:lnTo>
                  <a:lnTo>
                    <a:pt x="820" y="223"/>
                  </a:lnTo>
                  <a:lnTo>
                    <a:pt x="820" y="220"/>
                  </a:lnTo>
                  <a:lnTo>
                    <a:pt x="814" y="223"/>
                  </a:lnTo>
                  <a:lnTo>
                    <a:pt x="814" y="220"/>
                  </a:lnTo>
                  <a:lnTo>
                    <a:pt x="809" y="223"/>
                  </a:lnTo>
                  <a:lnTo>
                    <a:pt x="812" y="220"/>
                  </a:lnTo>
                  <a:lnTo>
                    <a:pt x="814" y="217"/>
                  </a:lnTo>
                  <a:lnTo>
                    <a:pt x="814" y="211"/>
                  </a:lnTo>
                  <a:lnTo>
                    <a:pt x="812" y="214"/>
                  </a:lnTo>
                  <a:lnTo>
                    <a:pt x="806" y="209"/>
                  </a:lnTo>
                  <a:lnTo>
                    <a:pt x="800" y="206"/>
                  </a:lnTo>
                  <a:lnTo>
                    <a:pt x="806" y="206"/>
                  </a:lnTo>
                  <a:lnTo>
                    <a:pt x="800" y="203"/>
                  </a:lnTo>
                  <a:lnTo>
                    <a:pt x="806" y="200"/>
                  </a:lnTo>
                  <a:lnTo>
                    <a:pt x="800" y="200"/>
                  </a:lnTo>
                  <a:lnTo>
                    <a:pt x="803" y="200"/>
                  </a:lnTo>
                  <a:lnTo>
                    <a:pt x="798" y="198"/>
                  </a:lnTo>
                  <a:lnTo>
                    <a:pt x="800" y="198"/>
                  </a:lnTo>
                  <a:lnTo>
                    <a:pt x="806" y="200"/>
                  </a:lnTo>
                  <a:lnTo>
                    <a:pt x="812" y="195"/>
                  </a:lnTo>
                  <a:lnTo>
                    <a:pt x="809" y="189"/>
                  </a:lnTo>
                  <a:lnTo>
                    <a:pt x="806" y="189"/>
                  </a:lnTo>
                  <a:lnTo>
                    <a:pt x="809" y="184"/>
                  </a:lnTo>
                  <a:lnTo>
                    <a:pt x="806" y="181"/>
                  </a:lnTo>
                  <a:lnTo>
                    <a:pt x="803" y="181"/>
                  </a:lnTo>
                  <a:lnTo>
                    <a:pt x="798" y="181"/>
                  </a:lnTo>
                  <a:lnTo>
                    <a:pt x="806" y="178"/>
                  </a:lnTo>
                  <a:lnTo>
                    <a:pt x="806" y="175"/>
                  </a:lnTo>
                  <a:lnTo>
                    <a:pt x="795" y="178"/>
                  </a:lnTo>
                  <a:lnTo>
                    <a:pt x="806" y="170"/>
                  </a:lnTo>
                  <a:lnTo>
                    <a:pt x="803" y="167"/>
                  </a:lnTo>
                  <a:lnTo>
                    <a:pt x="798" y="167"/>
                  </a:lnTo>
                  <a:lnTo>
                    <a:pt x="803" y="164"/>
                  </a:lnTo>
                  <a:lnTo>
                    <a:pt x="800" y="161"/>
                  </a:lnTo>
                  <a:lnTo>
                    <a:pt x="798" y="156"/>
                  </a:lnTo>
                  <a:lnTo>
                    <a:pt x="798" y="153"/>
                  </a:lnTo>
                  <a:lnTo>
                    <a:pt x="792" y="153"/>
                  </a:lnTo>
                  <a:lnTo>
                    <a:pt x="798" y="150"/>
                  </a:lnTo>
                  <a:lnTo>
                    <a:pt x="789" y="153"/>
                  </a:lnTo>
                  <a:lnTo>
                    <a:pt x="789" y="159"/>
                  </a:lnTo>
                  <a:lnTo>
                    <a:pt x="784" y="159"/>
                  </a:lnTo>
                  <a:lnTo>
                    <a:pt x="787" y="161"/>
                  </a:lnTo>
                  <a:lnTo>
                    <a:pt x="784" y="164"/>
                  </a:lnTo>
                  <a:lnTo>
                    <a:pt x="778" y="167"/>
                  </a:lnTo>
                  <a:lnTo>
                    <a:pt x="773" y="173"/>
                  </a:lnTo>
                  <a:lnTo>
                    <a:pt x="770" y="175"/>
                  </a:lnTo>
                  <a:lnTo>
                    <a:pt x="770" y="170"/>
                  </a:lnTo>
                  <a:lnTo>
                    <a:pt x="759" y="175"/>
                  </a:lnTo>
                  <a:lnTo>
                    <a:pt x="750" y="184"/>
                  </a:lnTo>
                  <a:lnTo>
                    <a:pt x="750" y="178"/>
                  </a:lnTo>
                  <a:lnTo>
                    <a:pt x="748" y="181"/>
                  </a:lnTo>
                  <a:lnTo>
                    <a:pt x="750" y="175"/>
                  </a:lnTo>
                  <a:lnTo>
                    <a:pt x="742" y="181"/>
                  </a:lnTo>
                  <a:lnTo>
                    <a:pt x="731" y="184"/>
                  </a:lnTo>
                  <a:lnTo>
                    <a:pt x="748" y="178"/>
                  </a:lnTo>
                  <a:lnTo>
                    <a:pt x="745" y="170"/>
                  </a:lnTo>
                  <a:lnTo>
                    <a:pt x="731" y="173"/>
                  </a:lnTo>
                  <a:lnTo>
                    <a:pt x="728" y="173"/>
                  </a:lnTo>
                  <a:lnTo>
                    <a:pt x="734" y="170"/>
                  </a:lnTo>
                  <a:lnTo>
                    <a:pt x="737" y="170"/>
                  </a:lnTo>
                  <a:lnTo>
                    <a:pt x="742" y="164"/>
                  </a:lnTo>
                  <a:lnTo>
                    <a:pt x="739" y="161"/>
                  </a:lnTo>
                  <a:lnTo>
                    <a:pt x="742" y="156"/>
                  </a:lnTo>
                  <a:lnTo>
                    <a:pt x="728" y="153"/>
                  </a:lnTo>
                  <a:lnTo>
                    <a:pt x="745" y="153"/>
                  </a:lnTo>
                  <a:lnTo>
                    <a:pt x="748" y="145"/>
                  </a:lnTo>
                  <a:lnTo>
                    <a:pt x="750" y="142"/>
                  </a:lnTo>
                  <a:lnTo>
                    <a:pt x="745" y="142"/>
                  </a:lnTo>
                  <a:lnTo>
                    <a:pt x="731" y="136"/>
                  </a:lnTo>
                  <a:lnTo>
                    <a:pt x="734" y="131"/>
                  </a:lnTo>
                  <a:lnTo>
                    <a:pt x="731" y="134"/>
                  </a:lnTo>
                  <a:lnTo>
                    <a:pt x="725" y="128"/>
                  </a:lnTo>
                  <a:lnTo>
                    <a:pt x="728" y="125"/>
                  </a:lnTo>
                  <a:lnTo>
                    <a:pt x="717" y="123"/>
                  </a:lnTo>
                  <a:lnTo>
                    <a:pt x="706" y="125"/>
                  </a:lnTo>
                  <a:lnTo>
                    <a:pt x="695" y="125"/>
                  </a:lnTo>
                  <a:lnTo>
                    <a:pt x="698" y="123"/>
                  </a:lnTo>
                  <a:lnTo>
                    <a:pt x="678" y="123"/>
                  </a:lnTo>
                  <a:lnTo>
                    <a:pt x="670" y="131"/>
                  </a:lnTo>
                  <a:lnTo>
                    <a:pt x="670" y="136"/>
                  </a:lnTo>
                  <a:lnTo>
                    <a:pt x="661" y="145"/>
                  </a:lnTo>
                  <a:lnTo>
                    <a:pt x="664" y="145"/>
                  </a:lnTo>
                  <a:lnTo>
                    <a:pt x="661" y="153"/>
                  </a:lnTo>
                  <a:lnTo>
                    <a:pt x="659" y="159"/>
                  </a:lnTo>
                  <a:lnTo>
                    <a:pt x="656" y="159"/>
                  </a:lnTo>
                  <a:lnTo>
                    <a:pt x="639" y="173"/>
                  </a:lnTo>
                  <a:lnTo>
                    <a:pt x="650" y="186"/>
                  </a:lnTo>
                  <a:lnTo>
                    <a:pt x="645" y="198"/>
                  </a:lnTo>
                  <a:lnTo>
                    <a:pt x="636" y="211"/>
                  </a:lnTo>
                  <a:lnTo>
                    <a:pt x="623" y="217"/>
                  </a:lnTo>
                  <a:lnTo>
                    <a:pt x="606" y="225"/>
                  </a:lnTo>
                  <a:lnTo>
                    <a:pt x="598" y="228"/>
                  </a:lnTo>
                  <a:lnTo>
                    <a:pt x="600" y="239"/>
                  </a:lnTo>
                  <a:lnTo>
                    <a:pt x="595" y="259"/>
                  </a:lnTo>
                  <a:lnTo>
                    <a:pt x="589" y="267"/>
                  </a:lnTo>
                  <a:lnTo>
                    <a:pt x="586" y="273"/>
                  </a:lnTo>
                  <a:lnTo>
                    <a:pt x="584" y="275"/>
                  </a:lnTo>
                  <a:lnTo>
                    <a:pt x="581" y="270"/>
                  </a:lnTo>
                  <a:lnTo>
                    <a:pt x="573" y="278"/>
                  </a:lnTo>
                  <a:lnTo>
                    <a:pt x="575" y="284"/>
                  </a:lnTo>
                  <a:lnTo>
                    <a:pt x="567" y="275"/>
                  </a:lnTo>
                  <a:lnTo>
                    <a:pt x="556" y="281"/>
                  </a:lnTo>
                  <a:lnTo>
                    <a:pt x="567" y="273"/>
                  </a:lnTo>
                  <a:lnTo>
                    <a:pt x="559" y="261"/>
                  </a:lnTo>
                  <a:lnTo>
                    <a:pt x="559" y="259"/>
                  </a:lnTo>
                  <a:lnTo>
                    <a:pt x="559" y="248"/>
                  </a:lnTo>
                  <a:lnTo>
                    <a:pt x="564" y="234"/>
                  </a:lnTo>
                  <a:lnTo>
                    <a:pt x="570" y="223"/>
                  </a:lnTo>
                  <a:lnTo>
                    <a:pt x="556" y="220"/>
                  </a:lnTo>
                  <a:lnTo>
                    <a:pt x="542" y="220"/>
                  </a:lnTo>
                  <a:lnTo>
                    <a:pt x="536" y="223"/>
                  </a:lnTo>
                  <a:lnTo>
                    <a:pt x="542" y="220"/>
                  </a:lnTo>
                  <a:lnTo>
                    <a:pt x="531" y="214"/>
                  </a:lnTo>
                  <a:lnTo>
                    <a:pt x="523" y="209"/>
                  </a:lnTo>
                  <a:lnTo>
                    <a:pt x="509" y="198"/>
                  </a:lnTo>
                  <a:lnTo>
                    <a:pt x="495" y="192"/>
                  </a:lnTo>
                  <a:lnTo>
                    <a:pt x="475" y="198"/>
                  </a:lnTo>
                  <a:lnTo>
                    <a:pt x="478" y="195"/>
                  </a:lnTo>
                  <a:lnTo>
                    <a:pt x="475" y="198"/>
                  </a:lnTo>
                  <a:lnTo>
                    <a:pt x="484" y="181"/>
                  </a:lnTo>
                  <a:lnTo>
                    <a:pt x="481" y="173"/>
                  </a:lnTo>
                  <a:lnTo>
                    <a:pt x="472" y="173"/>
                  </a:lnTo>
                  <a:lnTo>
                    <a:pt x="467" y="178"/>
                  </a:lnTo>
                  <a:lnTo>
                    <a:pt x="472" y="173"/>
                  </a:lnTo>
                  <a:lnTo>
                    <a:pt x="470" y="167"/>
                  </a:lnTo>
                  <a:lnTo>
                    <a:pt x="486" y="148"/>
                  </a:lnTo>
                  <a:lnTo>
                    <a:pt x="509" y="131"/>
                  </a:lnTo>
                  <a:lnTo>
                    <a:pt x="511" y="128"/>
                  </a:lnTo>
                  <a:lnTo>
                    <a:pt x="520" y="125"/>
                  </a:lnTo>
                  <a:lnTo>
                    <a:pt x="520" y="123"/>
                  </a:lnTo>
                  <a:lnTo>
                    <a:pt x="523" y="125"/>
                  </a:lnTo>
                  <a:lnTo>
                    <a:pt x="528" y="120"/>
                  </a:lnTo>
                  <a:lnTo>
                    <a:pt x="534" y="120"/>
                  </a:lnTo>
                  <a:lnTo>
                    <a:pt x="534" y="117"/>
                  </a:lnTo>
                  <a:lnTo>
                    <a:pt x="550" y="114"/>
                  </a:lnTo>
                  <a:lnTo>
                    <a:pt x="553" y="109"/>
                  </a:lnTo>
                  <a:lnTo>
                    <a:pt x="539" y="106"/>
                  </a:lnTo>
                  <a:lnTo>
                    <a:pt x="542" y="106"/>
                  </a:lnTo>
                  <a:lnTo>
                    <a:pt x="531" y="103"/>
                  </a:lnTo>
                  <a:lnTo>
                    <a:pt x="531" y="100"/>
                  </a:lnTo>
                  <a:lnTo>
                    <a:pt x="545" y="103"/>
                  </a:lnTo>
                  <a:lnTo>
                    <a:pt x="561" y="106"/>
                  </a:lnTo>
                  <a:lnTo>
                    <a:pt x="567" y="100"/>
                  </a:lnTo>
                  <a:lnTo>
                    <a:pt x="570" y="100"/>
                  </a:lnTo>
                  <a:lnTo>
                    <a:pt x="575" y="100"/>
                  </a:lnTo>
                  <a:lnTo>
                    <a:pt x="575" y="97"/>
                  </a:lnTo>
                  <a:lnTo>
                    <a:pt x="581" y="100"/>
                  </a:lnTo>
                  <a:lnTo>
                    <a:pt x="603" y="89"/>
                  </a:lnTo>
                  <a:lnTo>
                    <a:pt x="606" y="84"/>
                  </a:lnTo>
                  <a:lnTo>
                    <a:pt x="586" y="81"/>
                  </a:lnTo>
                  <a:lnTo>
                    <a:pt x="573" y="75"/>
                  </a:lnTo>
                  <a:lnTo>
                    <a:pt x="598" y="78"/>
                  </a:lnTo>
                  <a:lnTo>
                    <a:pt x="603" y="84"/>
                  </a:lnTo>
                  <a:lnTo>
                    <a:pt x="628" y="72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8" name="Freeform 400"/>
            <p:cNvSpPr>
              <a:spLocks/>
            </p:cNvSpPr>
            <p:nvPr/>
          </p:nvSpPr>
          <p:spPr bwMode="auto">
            <a:xfrm>
              <a:off x="1364" y="1331"/>
              <a:ext cx="307" cy="198"/>
            </a:xfrm>
            <a:custGeom>
              <a:avLst/>
              <a:gdLst/>
              <a:ahLst/>
              <a:cxnLst>
                <a:cxn ang="0">
                  <a:pos x="170" y="33"/>
                </a:cxn>
                <a:cxn ang="0">
                  <a:pos x="161" y="28"/>
                </a:cxn>
                <a:cxn ang="0">
                  <a:pos x="153" y="28"/>
                </a:cxn>
                <a:cxn ang="0">
                  <a:pos x="142" y="28"/>
                </a:cxn>
                <a:cxn ang="0">
                  <a:pos x="134" y="25"/>
                </a:cxn>
                <a:cxn ang="0">
                  <a:pos x="139" y="14"/>
                </a:cxn>
                <a:cxn ang="0">
                  <a:pos x="114" y="25"/>
                </a:cxn>
                <a:cxn ang="0">
                  <a:pos x="100" y="17"/>
                </a:cxn>
                <a:cxn ang="0">
                  <a:pos x="95" y="17"/>
                </a:cxn>
                <a:cxn ang="0">
                  <a:pos x="78" y="3"/>
                </a:cxn>
                <a:cxn ang="0">
                  <a:pos x="72" y="8"/>
                </a:cxn>
                <a:cxn ang="0">
                  <a:pos x="56" y="17"/>
                </a:cxn>
                <a:cxn ang="0">
                  <a:pos x="47" y="22"/>
                </a:cxn>
                <a:cxn ang="0">
                  <a:pos x="47" y="28"/>
                </a:cxn>
                <a:cxn ang="0">
                  <a:pos x="39" y="3"/>
                </a:cxn>
                <a:cxn ang="0">
                  <a:pos x="3" y="33"/>
                </a:cxn>
                <a:cxn ang="0">
                  <a:pos x="28" y="44"/>
                </a:cxn>
                <a:cxn ang="0">
                  <a:pos x="64" y="44"/>
                </a:cxn>
                <a:cxn ang="0">
                  <a:pos x="95" y="42"/>
                </a:cxn>
                <a:cxn ang="0">
                  <a:pos x="106" y="50"/>
                </a:cxn>
                <a:cxn ang="0">
                  <a:pos x="114" y="58"/>
                </a:cxn>
                <a:cxn ang="0">
                  <a:pos x="125" y="67"/>
                </a:cxn>
                <a:cxn ang="0">
                  <a:pos x="134" y="89"/>
                </a:cxn>
                <a:cxn ang="0">
                  <a:pos x="136" y="94"/>
                </a:cxn>
                <a:cxn ang="0">
                  <a:pos x="100" y="94"/>
                </a:cxn>
                <a:cxn ang="0">
                  <a:pos x="81" y="106"/>
                </a:cxn>
                <a:cxn ang="0">
                  <a:pos x="75" y="117"/>
                </a:cxn>
                <a:cxn ang="0">
                  <a:pos x="92" y="114"/>
                </a:cxn>
                <a:cxn ang="0">
                  <a:pos x="100" y="119"/>
                </a:cxn>
                <a:cxn ang="0">
                  <a:pos x="106" y="131"/>
                </a:cxn>
                <a:cxn ang="0">
                  <a:pos x="156" y="150"/>
                </a:cxn>
                <a:cxn ang="0">
                  <a:pos x="148" y="131"/>
                </a:cxn>
                <a:cxn ang="0">
                  <a:pos x="161" y="136"/>
                </a:cxn>
                <a:cxn ang="0">
                  <a:pos x="175" y="136"/>
                </a:cxn>
                <a:cxn ang="0">
                  <a:pos x="181" y="122"/>
                </a:cxn>
                <a:cxn ang="0">
                  <a:pos x="178" y="114"/>
                </a:cxn>
                <a:cxn ang="0">
                  <a:pos x="167" y="111"/>
                </a:cxn>
                <a:cxn ang="0">
                  <a:pos x="167" y="100"/>
                </a:cxn>
                <a:cxn ang="0">
                  <a:pos x="161" y="92"/>
                </a:cxn>
                <a:cxn ang="0">
                  <a:pos x="175" y="92"/>
                </a:cxn>
                <a:cxn ang="0">
                  <a:pos x="189" y="92"/>
                </a:cxn>
                <a:cxn ang="0">
                  <a:pos x="186" y="100"/>
                </a:cxn>
                <a:cxn ang="0">
                  <a:pos x="192" y="108"/>
                </a:cxn>
                <a:cxn ang="0">
                  <a:pos x="203" y="103"/>
                </a:cxn>
                <a:cxn ang="0">
                  <a:pos x="217" y="97"/>
                </a:cxn>
                <a:cxn ang="0">
                  <a:pos x="223" y="92"/>
                </a:cxn>
                <a:cxn ang="0">
                  <a:pos x="225" y="83"/>
                </a:cxn>
                <a:cxn ang="0">
                  <a:pos x="214" y="89"/>
                </a:cxn>
                <a:cxn ang="0">
                  <a:pos x="203" y="83"/>
                </a:cxn>
                <a:cxn ang="0">
                  <a:pos x="203" y="81"/>
                </a:cxn>
                <a:cxn ang="0">
                  <a:pos x="206" y="69"/>
                </a:cxn>
                <a:cxn ang="0">
                  <a:pos x="198" y="69"/>
                </a:cxn>
                <a:cxn ang="0">
                  <a:pos x="186" y="67"/>
                </a:cxn>
                <a:cxn ang="0">
                  <a:pos x="184" y="61"/>
                </a:cxn>
                <a:cxn ang="0">
                  <a:pos x="189" y="58"/>
                </a:cxn>
                <a:cxn ang="0">
                  <a:pos x="186" y="56"/>
                </a:cxn>
                <a:cxn ang="0">
                  <a:pos x="173" y="50"/>
                </a:cxn>
                <a:cxn ang="0">
                  <a:pos x="170" y="50"/>
                </a:cxn>
                <a:cxn ang="0">
                  <a:pos x="181" y="36"/>
                </a:cxn>
                <a:cxn ang="0">
                  <a:pos x="159" y="44"/>
                </a:cxn>
              </a:cxnLst>
              <a:rect l="0" t="0" r="r" b="b"/>
              <a:pathLst>
                <a:path w="234" h="150">
                  <a:moveTo>
                    <a:pt x="164" y="39"/>
                  </a:moveTo>
                  <a:lnTo>
                    <a:pt x="161" y="42"/>
                  </a:lnTo>
                  <a:lnTo>
                    <a:pt x="175" y="33"/>
                  </a:lnTo>
                  <a:lnTo>
                    <a:pt x="170" y="33"/>
                  </a:lnTo>
                  <a:lnTo>
                    <a:pt x="159" y="36"/>
                  </a:lnTo>
                  <a:lnTo>
                    <a:pt x="164" y="33"/>
                  </a:lnTo>
                  <a:lnTo>
                    <a:pt x="173" y="31"/>
                  </a:lnTo>
                  <a:lnTo>
                    <a:pt x="161" y="28"/>
                  </a:lnTo>
                  <a:lnTo>
                    <a:pt x="153" y="33"/>
                  </a:lnTo>
                  <a:lnTo>
                    <a:pt x="153" y="31"/>
                  </a:lnTo>
                  <a:lnTo>
                    <a:pt x="148" y="33"/>
                  </a:lnTo>
                  <a:lnTo>
                    <a:pt x="153" y="28"/>
                  </a:lnTo>
                  <a:lnTo>
                    <a:pt x="148" y="31"/>
                  </a:lnTo>
                  <a:lnTo>
                    <a:pt x="150" y="25"/>
                  </a:lnTo>
                  <a:lnTo>
                    <a:pt x="136" y="31"/>
                  </a:lnTo>
                  <a:lnTo>
                    <a:pt x="142" y="28"/>
                  </a:lnTo>
                  <a:lnTo>
                    <a:pt x="139" y="28"/>
                  </a:lnTo>
                  <a:lnTo>
                    <a:pt x="153" y="22"/>
                  </a:lnTo>
                  <a:lnTo>
                    <a:pt x="139" y="22"/>
                  </a:lnTo>
                  <a:lnTo>
                    <a:pt x="134" y="25"/>
                  </a:lnTo>
                  <a:lnTo>
                    <a:pt x="139" y="19"/>
                  </a:lnTo>
                  <a:lnTo>
                    <a:pt x="131" y="22"/>
                  </a:lnTo>
                  <a:lnTo>
                    <a:pt x="148" y="19"/>
                  </a:lnTo>
                  <a:lnTo>
                    <a:pt x="139" y="14"/>
                  </a:lnTo>
                  <a:lnTo>
                    <a:pt x="117" y="14"/>
                  </a:lnTo>
                  <a:lnTo>
                    <a:pt x="125" y="19"/>
                  </a:lnTo>
                  <a:lnTo>
                    <a:pt x="111" y="19"/>
                  </a:lnTo>
                  <a:lnTo>
                    <a:pt x="114" y="25"/>
                  </a:lnTo>
                  <a:lnTo>
                    <a:pt x="109" y="22"/>
                  </a:lnTo>
                  <a:lnTo>
                    <a:pt x="109" y="17"/>
                  </a:lnTo>
                  <a:lnTo>
                    <a:pt x="106" y="17"/>
                  </a:lnTo>
                  <a:lnTo>
                    <a:pt x="100" y="17"/>
                  </a:lnTo>
                  <a:lnTo>
                    <a:pt x="100" y="19"/>
                  </a:lnTo>
                  <a:lnTo>
                    <a:pt x="95" y="19"/>
                  </a:lnTo>
                  <a:lnTo>
                    <a:pt x="92" y="22"/>
                  </a:lnTo>
                  <a:lnTo>
                    <a:pt x="95" y="17"/>
                  </a:lnTo>
                  <a:lnTo>
                    <a:pt x="92" y="17"/>
                  </a:lnTo>
                  <a:lnTo>
                    <a:pt x="103" y="11"/>
                  </a:lnTo>
                  <a:lnTo>
                    <a:pt x="100" y="0"/>
                  </a:lnTo>
                  <a:lnTo>
                    <a:pt x="78" y="3"/>
                  </a:lnTo>
                  <a:lnTo>
                    <a:pt x="78" y="6"/>
                  </a:lnTo>
                  <a:lnTo>
                    <a:pt x="70" y="6"/>
                  </a:lnTo>
                  <a:lnTo>
                    <a:pt x="64" y="8"/>
                  </a:lnTo>
                  <a:lnTo>
                    <a:pt x="72" y="8"/>
                  </a:lnTo>
                  <a:lnTo>
                    <a:pt x="61" y="8"/>
                  </a:lnTo>
                  <a:lnTo>
                    <a:pt x="70" y="14"/>
                  </a:lnTo>
                  <a:lnTo>
                    <a:pt x="56" y="11"/>
                  </a:lnTo>
                  <a:lnTo>
                    <a:pt x="56" y="17"/>
                  </a:lnTo>
                  <a:lnTo>
                    <a:pt x="59" y="17"/>
                  </a:lnTo>
                  <a:lnTo>
                    <a:pt x="59" y="22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50" y="28"/>
                  </a:lnTo>
                  <a:lnTo>
                    <a:pt x="42" y="33"/>
                  </a:lnTo>
                  <a:lnTo>
                    <a:pt x="28" y="33"/>
                  </a:lnTo>
                  <a:lnTo>
                    <a:pt x="47" y="28"/>
                  </a:lnTo>
                  <a:lnTo>
                    <a:pt x="39" y="22"/>
                  </a:lnTo>
                  <a:lnTo>
                    <a:pt x="56" y="6"/>
                  </a:lnTo>
                  <a:lnTo>
                    <a:pt x="70" y="0"/>
                  </a:lnTo>
                  <a:lnTo>
                    <a:pt x="39" y="3"/>
                  </a:lnTo>
                  <a:lnTo>
                    <a:pt x="20" y="11"/>
                  </a:lnTo>
                  <a:lnTo>
                    <a:pt x="0" y="28"/>
                  </a:lnTo>
                  <a:lnTo>
                    <a:pt x="22" y="33"/>
                  </a:lnTo>
                  <a:lnTo>
                    <a:pt x="3" y="33"/>
                  </a:lnTo>
                  <a:lnTo>
                    <a:pt x="6" y="42"/>
                  </a:lnTo>
                  <a:lnTo>
                    <a:pt x="17" y="42"/>
                  </a:lnTo>
                  <a:lnTo>
                    <a:pt x="22" y="42"/>
                  </a:lnTo>
                  <a:lnTo>
                    <a:pt x="28" y="44"/>
                  </a:lnTo>
                  <a:lnTo>
                    <a:pt x="61" y="47"/>
                  </a:lnTo>
                  <a:lnTo>
                    <a:pt x="53" y="42"/>
                  </a:lnTo>
                  <a:lnTo>
                    <a:pt x="70" y="50"/>
                  </a:lnTo>
                  <a:lnTo>
                    <a:pt x="64" y="44"/>
                  </a:lnTo>
                  <a:lnTo>
                    <a:pt x="92" y="47"/>
                  </a:lnTo>
                  <a:lnTo>
                    <a:pt x="89" y="42"/>
                  </a:lnTo>
                  <a:lnTo>
                    <a:pt x="98" y="39"/>
                  </a:lnTo>
                  <a:lnTo>
                    <a:pt x="95" y="42"/>
                  </a:lnTo>
                  <a:lnTo>
                    <a:pt x="103" y="44"/>
                  </a:lnTo>
                  <a:lnTo>
                    <a:pt x="100" y="47"/>
                  </a:lnTo>
                  <a:lnTo>
                    <a:pt x="109" y="50"/>
                  </a:lnTo>
                  <a:lnTo>
                    <a:pt x="106" y="50"/>
                  </a:lnTo>
                  <a:lnTo>
                    <a:pt x="109" y="50"/>
                  </a:lnTo>
                  <a:lnTo>
                    <a:pt x="111" y="58"/>
                  </a:lnTo>
                  <a:lnTo>
                    <a:pt x="103" y="61"/>
                  </a:lnTo>
                  <a:lnTo>
                    <a:pt x="114" y="58"/>
                  </a:lnTo>
                  <a:lnTo>
                    <a:pt x="120" y="58"/>
                  </a:lnTo>
                  <a:lnTo>
                    <a:pt x="123" y="64"/>
                  </a:lnTo>
                  <a:lnTo>
                    <a:pt x="128" y="61"/>
                  </a:lnTo>
                  <a:lnTo>
                    <a:pt x="125" y="67"/>
                  </a:lnTo>
                  <a:lnTo>
                    <a:pt x="131" y="69"/>
                  </a:lnTo>
                  <a:lnTo>
                    <a:pt x="128" y="83"/>
                  </a:lnTo>
                  <a:lnTo>
                    <a:pt x="120" y="86"/>
                  </a:lnTo>
                  <a:lnTo>
                    <a:pt x="134" y="89"/>
                  </a:lnTo>
                  <a:lnTo>
                    <a:pt x="142" y="83"/>
                  </a:lnTo>
                  <a:lnTo>
                    <a:pt x="153" y="92"/>
                  </a:lnTo>
                  <a:lnTo>
                    <a:pt x="148" y="94"/>
                  </a:lnTo>
                  <a:lnTo>
                    <a:pt x="136" y="94"/>
                  </a:lnTo>
                  <a:lnTo>
                    <a:pt x="131" y="94"/>
                  </a:lnTo>
                  <a:lnTo>
                    <a:pt x="134" y="89"/>
                  </a:lnTo>
                  <a:lnTo>
                    <a:pt x="114" y="89"/>
                  </a:lnTo>
                  <a:lnTo>
                    <a:pt x="100" y="94"/>
                  </a:lnTo>
                  <a:lnTo>
                    <a:pt x="103" y="103"/>
                  </a:lnTo>
                  <a:lnTo>
                    <a:pt x="81" y="108"/>
                  </a:lnTo>
                  <a:lnTo>
                    <a:pt x="81" y="111"/>
                  </a:lnTo>
                  <a:lnTo>
                    <a:pt x="81" y="106"/>
                  </a:lnTo>
                  <a:lnTo>
                    <a:pt x="64" y="106"/>
                  </a:lnTo>
                  <a:lnTo>
                    <a:pt x="50" y="114"/>
                  </a:lnTo>
                  <a:lnTo>
                    <a:pt x="64" y="119"/>
                  </a:lnTo>
                  <a:lnTo>
                    <a:pt x="75" y="117"/>
                  </a:lnTo>
                  <a:lnTo>
                    <a:pt x="78" y="114"/>
                  </a:lnTo>
                  <a:lnTo>
                    <a:pt x="86" y="117"/>
                  </a:lnTo>
                  <a:lnTo>
                    <a:pt x="89" y="111"/>
                  </a:lnTo>
                  <a:lnTo>
                    <a:pt x="92" y="114"/>
                  </a:lnTo>
                  <a:lnTo>
                    <a:pt x="92" y="119"/>
                  </a:lnTo>
                  <a:lnTo>
                    <a:pt x="98" y="114"/>
                  </a:lnTo>
                  <a:lnTo>
                    <a:pt x="100" y="114"/>
                  </a:lnTo>
                  <a:lnTo>
                    <a:pt x="100" y="119"/>
                  </a:lnTo>
                  <a:lnTo>
                    <a:pt x="106" y="125"/>
                  </a:lnTo>
                  <a:lnTo>
                    <a:pt x="106" y="128"/>
                  </a:lnTo>
                  <a:lnTo>
                    <a:pt x="111" y="128"/>
                  </a:lnTo>
                  <a:lnTo>
                    <a:pt x="106" y="131"/>
                  </a:lnTo>
                  <a:lnTo>
                    <a:pt x="111" y="136"/>
                  </a:lnTo>
                  <a:lnTo>
                    <a:pt x="123" y="142"/>
                  </a:lnTo>
                  <a:lnTo>
                    <a:pt x="139" y="145"/>
                  </a:lnTo>
                  <a:lnTo>
                    <a:pt x="156" y="150"/>
                  </a:lnTo>
                  <a:lnTo>
                    <a:pt x="156" y="145"/>
                  </a:lnTo>
                  <a:lnTo>
                    <a:pt x="145" y="136"/>
                  </a:lnTo>
                  <a:lnTo>
                    <a:pt x="136" y="125"/>
                  </a:lnTo>
                  <a:lnTo>
                    <a:pt x="148" y="131"/>
                  </a:lnTo>
                  <a:lnTo>
                    <a:pt x="150" y="128"/>
                  </a:lnTo>
                  <a:lnTo>
                    <a:pt x="156" y="136"/>
                  </a:lnTo>
                  <a:lnTo>
                    <a:pt x="159" y="133"/>
                  </a:lnTo>
                  <a:lnTo>
                    <a:pt x="161" y="136"/>
                  </a:lnTo>
                  <a:lnTo>
                    <a:pt x="170" y="139"/>
                  </a:lnTo>
                  <a:lnTo>
                    <a:pt x="170" y="142"/>
                  </a:lnTo>
                  <a:lnTo>
                    <a:pt x="170" y="136"/>
                  </a:lnTo>
                  <a:lnTo>
                    <a:pt x="175" y="136"/>
                  </a:lnTo>
                  <a:lnTo>
                    <a:pt x="175" y="128"/>
                  </a:lnTo>
                  <a:lnTo>
                    <a:pt x="178" y="131"/>
                  </a:lnTo>
                  <a:lnTo>
                    <a:pt x="181" y="125"/>
                  </a:lnTo>
                  <a:lnTo>
                    <a:pt x="181" y="122"/>
                  </a:lnTo>
                  <a:lnTo>
                    <a:pt x="178" y="122"/>
                  </a:lnTo>
                  <a:lnTo>
                    <a:pt x="178" y="119"/>
                  </a:lnTo>
                  <a:lnTo>
                    <a:pt x="178" y="117"/>
                  </a:lnTo>
                  <a:lnTo>
                    <a:pt x="178" y="114"/>
                  </a:lnTo>
                  <a:lnTo>
                    <a:pt x="175" y="114"/>
                  </a:lnTo>
                  <a:lnTo>
                    <a:pt x="173" y="114"/>
                  </a:lnTo>
                  <a:lnTo>
                    <a:pt x="170" y="108"/>
                  </a:lnTo>
                  <a:lnTo>
                    <a:pt x="167" y="111"/>
                  </a:lnTo>
                  <a:lnTo>
                    <a:pt x="170" y="108"/>
                  </a:lnTo>
                  <a:lnTo>
                    <a:pt x="167" y="108"/>
                  </a:lnTo>
                  <a:lnTo>
                    <a:pt x="167" y="106"/>
                  </a:lnTo>
                  <a:lnTo>
                    <a:pt x="167" y="100"/>
                  </a:lnTo>
                  <a:lnTo>
                    <a:pt x="161" y="103"/>
                  </a:lnTo>
                  <a:lnTo>
                    <a:pt x="161" y="100"/>
                  </a:lnTo>
                  <a:lnTo>
                    <a:pt x="161" y="97"/>
                  </a:lnTo>
                  <a:lnTo>
                    <a:pt x="161" y="92"/>
                  </a:lnTo>
                  <a:lnTo>
                    <a:pt x="167" y="97"/>
                  </a:lnTo>
                  <a:lnTo>
                    <a:pt x="170" y="94"/>
                  </a:lnTo>
                  <a:lnTo>
                    <a:pt x="170" y="92"/>
                  </a:lnTo>
                  <a:lnTo>
                    <a:pt x="175" y="92"/>
                  </a:lnTo>
                  <a:lnTo>
                    <a:pt x="173" y="89"/>
                  </a:lnTo>
                  <a:lnTo>
                    <a:pt x="178" y="92"/>
                  </a:lnTo>
                  <a:lnTo>
                    <a:pt x="186" y="94"/>
                  </a:lnTo>
                  <a:lnTo>
                    <a:pt x="189" y="92"/>
                  </a:lnTo>
                  <a:lnTo>
                    <a:pt x="184" y="97"/>
                  </a:lnTo>
                  <a:lnTo>
                    <a:pt x="200" y="92"/>
                  </a:lnTo>
                  <a:lnTo>
                    <a:pt x="192" y="97"/>
                  </a:lnTo>
                  <a:lnTo>
                    <a:pt x="186" y="100"/>
                  </a:lnTo>
                  <a:lnTo>
                    <a:pt x="189" y="100"/>
                  </a:lnTo>
                  <a:lnTo>
                    <a:pt x="186" y="103"/>
                  </a:lnTo>
                  <a:lnTo>
                    <a:pt x="192" y="103"/>
                  </a:lnTo>
                  <a:lnTo>
                    <a:pt x="192" y="108"/>
                  </a:lnTo>
                  <a:lnTo>
                    <a:pt x="195" y="106"/>
                  </a:lnTo>
                  <a:lnTo>
                    <a:pt x="198" y="108"/>
                  </a:lnTo>
                  <a:lnTo>
                    <a:pt x="203" y="108"/>
                  </a:lnTo>
                  <a:lnTo>
                    <a:pt x="203" y="103"/>
                  </a:lnTo>
                  <a:lnTo>
                    <a:pt x="206" y="97"/>
                  </a:lnTo>
                  <a:lnTo>
                    <a:pt x="211" y="100"/>
                  </a:lnTo>
                  <a:lnTo>
                    <a:pt x="214" y="97"/>
                  </a:lnTo>
                  <a:lnTo>
                    <a:pt x="217" y="97"/>
                  </a:lnTo>
                  <a:lnTo>
                    <a:pt x="214" y="97"/>
                  </a:lnTo>
                  <a:lnTo>
                    <a:pt x="223" y="94"/>
                  </a:lnTo>
                  <a:lnTo>
                    <a:pt x="217" y="94"/>
                  </a:lnTo>
                  <a:lnTo>
                    <a:pt x="223" y="92"/>
                  </a:lnTo>
                  <a:lnTo>
                    <a:pt x="231" y="92"/>
                  </a:lnTo>
                  <a:lnTo>
                    <a:pt x="228" y="89"/>
                  </a:lnTo>
                  <a:lnTo>
                    <a:pt x="234" y="89"/>
                  </a:lnTo>
                  <a:lnTo>
                    <a:pt x="225" y="83"/>
                  </a:lnTo>
                  <a:lnTo>
                    <a:pt x="223" y="86"/>
                  </a:lnTo>
                  <a:lnTo>
                    <a:pt x="220" y="86"/>
                  </a:lnTo>
                  <a:lnTo>
                    <a:pt x="220" y="83"/>
                  </a:lnTo>
                  <a:lnTo>
                    <a:pt x="214" y="89"/>
                  </a:lnTo>
                  <a:lnTo>
                    <a:pt x="211" y="86"/>
                  </a:lnTo>
                  <a:lnTo>
                    <a:pt x="217" y="81"/>
                  </a:lnTo>
                  <a:lnTo>
                    <a:pt x="214" y="83"/>
                  </a:lnTo>
                  <a:lnTo>
                    <a:pt x="203" y="83"/>
                  </a:lnTo>
                  <a:lnTo>
                    <a:pt x="211" y="81"/>
                  </a:lnTo>
                  <a:lnTo>
                    <a:pt x="203" y="81"/>
                  </a:lnTo>
                  <a:lnTo>
                    <a:pt x="209" y="81"/>
                  </a:lnTo>
                  <a:lnTo>
                    <a:pt x="203" y="81"/>
                  </a:lnTo>
                  <a:lnTo>
                    <a:pt x="211" y="78"/>
                  </a:lnTo>
                  <a:lnTo>
                    <a:pt x="206" y="75"/>
                  </a:lnTo>
                  <a:lnTo>
                    <a:pt x="203" y="75"/>
                  </a:lnTo>
                  <a:lnTo>
                    <a:pt x="206" y="69"/>
                  </a:lnTo>
                  <a:lnTo>
                    <a:pt x="200" y="75"/>
                  </a:lnTo>
                  <a:lnTo>
                    <a:pt x="200" y="72"/>
                  </a:lnTo>
                  <a:lnTo>
                    <a:pt x="195" y="75"/>
                  </a:lnTo>
                  <a:lnTo>
                    <a:pt x="198" y="69"/>
                  </a:lnTo>
                  <a:lnTo>
                    <a:pt x="192" y="72"/>
                  </a:lnTo>
                  <a:lnTo>
                    <a:pt x="195" y="69"/>
                  </a:lnTo>
                  <a:lnTo>
                    <a:pt x="189" y="69"/>
                  </a:lnTo>
                  <a:lnTo>
                    <a:pt x="186" y="67"/>
                  </a:lnTo>
                  <a:lnTo>
                    <a:pt x="181" y="67"/>
                  </a:lnTo>
                  <a:lnTo>
                    <a:pt x="189" y="67"/>
                  </a:lnTo>
                  <a:lnTo>
                    <a:pt x="175" y="64"/>
                  </a:lnTo>
                  <a:lnTo>
                    <a:pt x="184" y="61"/>
                  </a:lnTo>
                  <a:lnTo>
                    <a:pt x="175" y="61"/>
                  </a:lnTo>
                  <a:lnTo>
                    <a:pt x="186" y="61"/>
                  </a:lnTo>
                  <a:lnTo>
                    <a:pt x="181" y="58"/>
                  </a:lnTo>
                  <a:lnTo>
                    <a:pt x="189" y="58"/>
                  </a:lnTo>
                  <a:lnTo>
                    <a:pt x="178" y="58"/>
                  </a:lnTo>
                  <a:lnTo>
                    <a:pt x="181" y="56"/>
                  </a:lnTo>
                  <a:lnTo>
                    <a:pt x="178" y="56"/>
                  </a:lnTo>
                  <a:lnTo>
                    <a:pt x="186" y="56"/>
                  </a:lnTo>
                  <a:lnTo>
                    <a:pt x="178" y="53"/>
                  </a:lnTo>
                  <a:lnTo>
                    <a:pt x="200" y="56"/>
                  </a:lnTo>
                  <a:lnTo>
                    <a:pt x="184" y="50"/>
                  </a:lnTo>
                  <a:lnTo>
                    <a:pt x="173" y="50"/>
                  </a:lnTo>
                  <a:lnTo>
                    <a:pt x="198" y="50"/>
                  </a:lnTo>
                  <a:lnTo>
                    <a:pt x="195" y="42"/>
                  </a:lnTo>
                  <a:lnTo>
                    <a:pt x="178" y="47"/>
                  </a:lnTo>
                  <a:lnTo>
                    <a:pt x="170" y="50"/>
                  </a:lnTo>
                  <a:lnTo>
                    <a:pt x="186" y="44"/>
                  </a:lnTo>
                  <a:lnTo>
                    <a:pt x="173" y="47"/>
                  </a:lnTo>
                  <a:lnTo>
                    <a:pt x="195" y="39"/>
                  </a:lnTo>
                  <a:lnTo>
                    <a:pt x="181" y="36"/>
                  </a:lnTo>
                  <a:lnTo>
                    <a:pt x="175" y="39"/>
                  </a:lnTo>
                  <a:lnTo>
                    <a:pt x="181" y="36"/>
                  </a:lnTo>
                  <a:lnTo>
                    <a:pt x="167" y="39"/>
                  </a:lnTo>
                  <a:lnTo>
                    <a:pt x="159" y="44"/>
                  </a:lnTo>
                  <a:lnTo>
                    <a:pt x="164" y="3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29" name="Freeform 401"/>
            <p:cNvSpPr>
              <a:spLocks/>
            </p:cNvSpPr>
            <p:nvPr/>
          </p:nvSpPr>
          <p:spPr bwMode="auto">
            <a:xfrm>
              <a:off x="1456" y="1208"/>
              <a:ext cx="372" cy="82"/>
            </a:xfrm>
            <a:custGeom>
              <a:avLst/>
              <a:gdLst/>
              <a:ahLst/>
              <a:cxnLst>
                <a:cxn ang="0">
                  <a:pos x="69" y="47"/>
                </a:cxn>
                <a:cxn ang="0">
                  <a:pos x="53" y="52"/>
                </a:cxn>
                <a:cxn ang="0">
                  <a:pos x="41" y="47"/>
                </a:cxn>
                <a:cxn ang="0">
                  <a:pos x="50" y="44"/>
                </a:cxn>
                <a:cxn ang="0">
                  <a:pos x="33" y="41"/>
                </a:cxn>
                <a:cxn ang="0">
                  <a:pos x="78" y="36"/>
                </a:cxn>
                <a:cxn ang="0">
                  <a:pos x="58" y="25"/>
                </a:cxn>
                <a:cxn ang="0">
                  <a:pos x="83" y="22"/>
                </a:cxn>
                <a:cxn ang="0">
                  <a:pos x="97" y="27"/>
                </a:cxn>
                <a:cxn ang="0">
                  <a:pos x="89" y="22"/>
                </a:cxn>
                <a:cxn ang="0">
                  <a:pos x="130" y="16"/>
                </a:cxn>
                <a:cxn ang="0">
                  <a:pos x="150" y="13"/>
                </a:cxn>
                <a:cxn ang="0">
                  <a:pos x="108" y="16"/>
                </a:cxn>
                <a:cxn ang="0">
                  <a:pos x="64" y="19"/>
                </a:cxn>
                <a:cxn ang="0">
                  <a:pos x="103" y="13"/>
                </a:cxn>
                <a:cxn ang="0">
                  <a:pos x="58" y="19"/>
                </a:cxn>
                <a:cxn ang="0">
                  <a:pos x="44" y="16"/>
                </a:cxn>
                <a:cxn ang="0">
                  <a:pos x="86" y="13"/>
                </a:cxn>
                <a:cxn ang="0">
                  <a:pos x="41" y="13"/>
                </a:cxn>
                <a:cxn ang="0">
                  <a:pos x="69" y="11"/>
                </a:cxn>
                <a:cxn ang="0">
                  <a:pos x="36" y="11"/>
                </a:cxn>
                <a:cxn ang="0">
                  <a:pos x="80" y="5"/>
                </a:cxn>
                <a:cxn ang="0">
                  <a:pos x="136" y="8"/>
                </a:cxn>
                <a:cxn ang="0">
                  <a:pos x="128" y="0"/>
                </a:cxn>
                <a:cxn ang="0">
                  <a:pos x="172" y="2"/>
                </a:cxn>
                <a:cxn ang="0">
                  <a:pos x="164" y="0"/>
                </a:cxn>
                <a:cxn ang="0">
                  <a:pos x="222" y="2"/>
                </a:cxn>
                <a:cxn ang="0">
                  <a:pos x="283" y="5"/>
                </a:cxn>
                <a:cxn ang="0">
                  <a:pos x="244" y="11"/>
                </a:cxn>
                <a:cxn ang="0">
                  <a:pos x="203" y="16"/>
                </a:cxn>
                <a:cxn ang="0">
                  <a:pos x="250" y="11"/>
                </a:cxn>
                <a:cxn ang="0">
                  <a:pos x="208" y="19"/>
                </a:cxn>
                <a:cxn ang="0">
                  <a:pos x="164" y="27"/>
                </a:cxn>
                <a:cxn ang="0">
                  <a:pos x="122" y="33"/>
                </a:cxn>
                <a:cxn ang="0">
                  <a:pos x="144" y="36"/>
                </a:cxn>
                <a:cxn ang="0">
                  <a:pos x="114" y="38"/>
                </a:cxn>
                <a:cxn ang="0">
                  <a:pos x="139" y="41"/>
                </a:cxn>
                <a:cxn ang="0">
                  <a:pos x="103" y="47"/>
                </a:cxn>
                <a:cxn ang="0">
                  <a:pos x="100" y="52"/>
                </a:cxn>
                <a:cxn ang="0">
                  <a:pos x="72" y="55"/>
                </a:cxn>
                <a:cxn ang="0">
                  <a:pos x="94" y="61"/>
                </a:cxn>
                <a:cxn ang="0">
                  <a:pos x="64" y="63"/>
                </a:cxn>
                <a:cxn ang="0">
                  <a:pos x="33" y="63"/>
                </a:cxn>
                <a:cxn ang="0">
                  <a:pos x="0" y="63"/>
                </a:cxn>
                <a:cxn ang="0">
                  <a:pos x="22" y="55"/>
                </a:cxn>
                <a:cxn ang="0">
                  <a:pos x="16" y="50"/>
                </a:cxn>
                <a:cxn ang="0">
                  <a:pos x="53" y="52"/>
                </a:cxn>
                <a:cxn ang="0">
                  <a:pos x="69" y="47"/>
                </a:cxn>
              </a:cxnLst>
              <a:rect l="0" t="0" r="r" b="b"/>
              <a:pathLst>
                <a:path w="283" h="63">
                  <a:moveTo>
                    <a:pt x="69" y="47"/>
                  </a:moveTo>
                  <a:lnTo>
                    <a:pt x="53" y="52"/>
                  </a:lnTo>
                  <a:lnTo>
                    <a:pt x="41" y="47"/>
                  </a:lnTo>
                  <a:lnTo>
                    <a:pt x="50" y="44"/>
                  </a:lnTo>
                  <a:lnTo>
                    <a:pt x="33" y="41"/>
                  </a:lnTo>
                  <a:lnTo>
                    <a:pt x="78" y="36"/>
                  </a:lnTo>
                  <a:lnTo>
                    <a:pt x="58" y="25"/>
                  </a:lnTo>
                  <a:lnTo>
                    <a:pt x="83" y="22"/>
                  </a:lnTo>
                  <a:lnTo>
                    <a:pt x="97" y="27"/>
                  </a:lnTo>
                  <a:lnTo>
                    <a:pt x="89" y="22"/>
                  </a:lnTo>
                  <a:lnTo>
                    <a:pt x="130" y="16"/>
                  </a:lnTo>
                  <a:lnTo>
                    <a:pt x="150" y="13"/>
                  </a:lnTo>
                  <a:lnTo>
                    <a:pt x="108" y="16"/>
                  </a:lnTo>
                  <a:lnTo>
                    <a:pt x="64" y="19"/>
                  </a:lnTo>
                  <a:lnTo>
                    <a:pt x="103" y="13"/>
                  </a:lnTo>
                  <a:lnTo>
                    <a:pt x="58" y="19"/>
                  </a:lnTo>
                  <a:lnTo>
                    <a:pt x="44" y="16"/>
                  </a:lnTo>
                  <a:lnTo>
                    <a:pt x="86" y="13"/>
                  </a:lnTo>
                  <a:lnTo>
                    <a:pt x="41" y="13"/>
                  </a:lnTo>
                  <a:lnTo>
                    <a:pt x="69" y="11"/>
                  </a:lnTo>
                  <a:lnTo>
                    <a:pt x="36" y="11"/>
                  </a:lnTo>
                  <a:lnTo>
                    <a:pt x="80" y="5"/>
                  </a:lnTo>
                  <a:lnTo>
                    <a:pt x="136" y="8"/>
                  </a:lnTo>
                  <a:lnTo>
                    <a:pt x="128" y="0"/>
                  </a:lnTo>
                  <a:lnTo>
                    <a:pt x="172" y="2"/>
                  </a:lnTo>
                  <a:lnTo>
                    <a:pt x="164" y="0"/>
                  </a:lnTo>
                  <a:lnTo>
                    <a:pt x="222" y="2"/>
                  </a:lnTo>
                  <a:lnTo>
                    <a:pt x="283" y="5"/>
                  </a:lnTo>
                  <a:lnTo>
                    <a:pt x="244" y="11"/>
                  </a:lnTo>
                  <a:lnTo>
                    <a:pt x="203" y="16"/>
                  </a:lnTo>
                  <a:lnTo>
                    <a:pt x="250" y="11"/>
                  </a:lnTo>
                  <a:lnTo>
                    <a:pt x="208" y="19"/>
                  </a:lnTo>
                  <a:lnTo>
                    <a:pt x="164" y="27"/>
                  </a:lnTo>
                  <a:lnTo>
                    <a:pt x="122" y="33"/>
                  </a:lnTo>
                  <a:lnTo>
                    <a:pt x="144" y="36"/>
                  </a:lnTo>
                  <a:lnTo>
                    <a:pt x="114" y="38"/>
                  </a:lnTo>
                  <a:lnTo>
                    <a:pt x="139" y="41"/>
                  </a:lnTo>
                  <a:lnTo>
                    <a:pt x="103" y="47"/>
                  </a:lnTo>
                  <a:lnTo>
                    <a:pt x="100" y="52"/>
                  </a:lnTo>
                  <a:lnTo>
                    <a:pt x="72" y="55"/>
                  </a:lnTo>
                  <a:lnTo>
                    <a:pt x="94" y="61"/>
                  </a:lnTo>
                  <a:lnTo>
                    <a:pt x="64" y="63"/>
                  </a:lnTo>
                  <a:lnTo>
                    <a:pt x="33" y="63"/>
                  </a:lnTo>
                  <a:lnTo>
                    <a:pt x="0" y="63"/>
                  </a:lnTo>
                  <a:lnTo>
                    <a:pt x="22" y="55"/>
                  </a:lnTo>
                  <a:lnTo>
                    <a:pt x="16" y="50"/>
                  </a:lnTo>
                  <a:lnTo>
                    <a:pt x="53" y="52"/>
                  </a:lnTo>
                  <a:lnTo>
                    <a:pt x="69" y="4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0" name="Freeform 402"/>
            <p:cNvSpPr>
              <a:spLocks/>
            </p:cNvSpPr>
            <p:nvPr/>
          </p:nvSpPr>
          <p:spPr bwMode="auto">
            <a:xfrm>
              <a:off x="1003" y="1340"/>
              <a:ext cx="209" cy="75"/>
            </a:xfrm>
            <a:custGeom>
              <a:avLst/>
              <a:gdLst/>
              <a:ahLst/>
              <a:cxnLst>
                <a:cxn ang="0">
                  <a:pos x="103" y="52"/>
                </a:cxn>
                <a:cxn ang="0">
                  <a:pos x="97" y="50"/>
                </a:cxn>
                <a:cxn ang="0">
                  <a:pos x="95" y="47"/>
                </a:cxn>
                <a:cxn ang="0">
                  <a:pos x="78" y="52"/>
                </a:cxn>
                <a:cxn ang="0">
                  <a:pos x="50" y="55"/>
                </a:cxn>
                <a:cxn ang="0">
                  <a:pos x="25" y="58"/>
                </a:cxn>
                <a:cxn ang="0">
                  <a:pos x="25" y="52"/>
                </a:cxn>
                <a:cxn ang="0">
                  <a:pos x="0" y="44"/>
                </a:cxn>
                <a:cxn ang="0">
                  <a:pos x="6" y="38"/>
                </a:cxn>
                <a:cxn ang="0">
                  <a:pos x="33" y="36"/>
                </a:cxn>
                <a:cxn ang="0">
                  <a:pos x="61" y="36"/>
                </a:cxn>
                <a:cxn ang="0">
                  <a:pos x="36" y="33"/>
                </a:cxn>
                <a:cxn ang="0">
                  <a:pos x="8" y="30"/>
                </a:cxn>
                <a:cxn ang="0">
                  <a:pos x="6" y="27"/>
                </a:cxn>
                <a:cxn ang="0">
                  <a:pos x="42" y="22"/>
                </a:cxn>
                <a:cxn ang="0">
                  <a:pos x="14" y="22"/>
                </a:cxn>
                <a:cxn ang="0">
                  <a:pos x="22" y="19"/>
                </a:cxn>
                <a:cxn ang="0">
                  <a:pos x="8" y="19"/>
                </a:cxn>
                <a:cxn ang="0">
                  <a:pos x="28" y="11"/>
                </a:cxn>
                <a:cxn ang="0">
                  <a:pos x="25" y="11"/>
                </a:cxn>
                <a:cxn ang="0">
                  <a:pos x="50" y="5"/>
                </a:cxn>
                <a:cxn ang="0">
                  <a:pos x="75" y="0"/>
                </a:cxn>
                <a:cxn ang="0">
                  <a:pos x="78" y="2"/>
                </a:cxn>
                <a:cxn ang="0">
                  <a:pos x="64" y="8"/>
                </a:cxn>
                <a:cxn ang="0">
                  <a:pos x="75" y="8"/>
                </a:cxn>
                <a:cxn ang="0">
                  <a:pos x="83" y="2"/>
                </a:cxn>
                <a:cxn ang="0">
                  <a:pos x="92" y="8"/>
                </a:cxn>
                <a:cxn ang="0">
                  <a:pos x="86" y="13"/>
                </a:cxn>
                <a:cxn ang="0">
                  <a:pos x="92" y="11"/>
                </a:cxn>
                <a:cxn ang="0">
                  <a:pos x="103" y="11"/>
                </a:cxn>
                <a:cxn ang="0">
                  <a:pos x="106" y="8"/>
                </a:cxn>
                <a:cxn ang="0">
                  <a:pos x="106" y="2"/>
                </a:cxn>
                <a:cxn ang="0">
                  <a:pos x="117" y="8"/>
                </a:cxn>
                <a:cxn ang="0">
                  <a:pos x="111" y="19"/>
                </a:cxn>
                <a:cxn ang="0">
                  <a:pos x="120" y="16"/>
                </a:cxn>
                <a:cxn ang="0">
                  <a:pos x="131" y="2"/>
                </a:cxn>
                <a:cxn ang="0">
                  <a:pos x="145" y="2"/>
                </a:cxn>
                <a:cxn ang="0">
                  <a:pos x="147" y="8"/>
                </a:cxn>
                <a:cxn ang="0">
                  <a:pos x="139" y="25"/>
                </a:cxn>
                <a:cxn ang="0">
                  <a:pos x="139" y="33"/>
                </a:cxn>
                <a:cxn ang="0">
                  <a:pos x="142" y="33"/>
                </a:cxn>
                <a:cxn ang="0">
                  <a:pos x="159" y="38"/>
                </a:cxn>
                <a:cxn ang="0">
                  <a:pos x="156" y="41"/>
                </a:cxn>
                <a:cxn ang="0">
                  <a:pos x="150" y="44"/>
                </a:cxn>
                <a:cxn ang="0">
                  <a:pos x="150" y="41"/>
                </a:cxn>
                <a:cxn ang="0">
                  <a:pos x="145" y="44"/>
                </a:cxn>
                <a:cxn ang="0">
                  <a:pos x="139" y="44"/>
                </a:cxn>
                <a:cxn ang="0">
                  <a:pos x="133" y="47"/>
                </a:cxn>
                <a:cxn ang="0">
                  <a:pos x="131" y="47"/>
                </a:cxn>
                <a:cxn ang="0">
                  <a:pos x="125" y="52"/>
                </a:cxn>
                <a:cxn ang="0">
                  <a:pos x="142" y="47"/>
                </a:cxn>
                <a:cxn ang="0">
                  <a:pos x="139" y="50"/>
                </a:cxn>
                <a:cxn ang="0">
                  <a:pos x="133" y="52"/>
                </a:cxn>
                <a:cxn ang="0">
                  <a:pos x="103" y="52"/>
                </a:cxn>
              </a:cxnLst>
              <a:rect l="0" t="0" r="r" b="b"/>
              <a:pathLst>
                <a:path w="159" h="58">
                  <a:moveTo>
                    <a:pt x="103" y="52"/>
                  </a:moveTo>
                  <a:lnTo>
                    <a:pt x="97" y="50"/>
                  </a:lnTo>
                  <a:lnTo>
                    <a:pt x="95" y="47"/>
                  </a:lnTo>
                  <a:lnTo>
                    <a:pt x="78" y="52"/>
                  </a:lnTo>
                  <a:lnTo>
                    <a:pt x="50" y="55"/>
                  </a:lnTo>
                  <a:lnTo>
                    <a:pt x="25" y="58"/>
                  </a:lnTo>
                  <a:lnTo>
                    <a:pt x="25" y="52"/>
                  </a:lnTo>
                  <a:lnTo>
                    <a:pt x="0" y="44"/>
                  </a:lnTo>
                  <a:lnTo>
                    <a:pt x="6" y="38"/>
                  </a:lnTo>
                  <a:lnTo>
                    <a:pt x="33" y="36"/>
                  </a:lnTo>
                  <a:lnTo>
                    <a:pt x="61" y="36"/>
                  </a:lnTo>
                  <a:lnTo>
                    <a:pt x="36" y="33"/>
                  </a:lnTo>
                  <a:lnTo>
                    <a:pt x="8" y="30"/>
                  </a:lnTo>
                  <a:lnTo>
                    <a:pt x="6" y="27"/>
                  </a:lnTo>
                  <a:lnTo>
                    <a:pt x="42" y="22"/>
                  </a:lnTo>
                  <a:lnTo>
                    <a:pt x="14" y="22"/>
                  </a:lnTo>
                  <a:lnTo>
                    <a:pt x="22" y="19"/>
                  </a:lnTo>
                  <a:lnTo>
                    <a:pt x="8" y="19"/>
                  </a:lnTo>
                  <a:lnTo>
                    <a:pt x="28" y="11"/>
                  </a:lnTo>
                  <a:lnTo>
                    <a:pt x="25" y="11"/>
                  </a:lnTo>
                  <a:lnTo>
                    <a:pt x="50" y="5"/>
                  </a:lnTo>
                  <a:lnTo>
                    <a:pt x="75" y="0"/>
                  </a:lnTo>
                  <a:lnTo>
                    <a:pt x="78" y="2"/>
                  </a:lnTo>
                  <a:lnTo>
                    <a:pt x="64" y="8"/>
                  </a:lnTo>
                  <a:lnTo>
                    <a:pt x="75" y="8"/>
                  </a:lnTo>
                  <a:lnTo>
                    <a:pt x="83" y="2"/>
                  </a:lnTo>
                  <a:lnTo>
                    <a:pt x="92" y="8"/>
                  </a:lnTo>
                  <a:lnTo>
                    <a:pt x="86" y="13"/>
                  </a:lnTo>
                  <a:lnTo>
                    <a:pt x="92" y="11"/>
                  </a:lnTo>
                  <a:lnTo>
                    <a:pt x="103" y="11"/>
                  </a:lnTo>
                  <a:lnTo>
                    <a:pt x="106" y="8"/>
                  </a:lnTo>
                  <a:lnTo>
                    <a:pt x="106" y="2"/>
                  </a:lnTo>
                  <a:lnTo>
                    <a:pt x="117" y="8"/>
                  </a:lnTo>
                  <a:lnTo>
                    <a:pt x="111" y="19"/>
                  </a:lnTo>
                  <a:lnTo>
                    <a:pt x="120" y="16"/>
                  </a:lnTo>
                  <a:lnTo>
                    <a:pt x="131" y="2"/>
                  </a:lnTo>
                  <a:lnTo>
                    <a:pt x="145" y="2"/>
                  </a:lnTo>
                  <a:lnTo>
                    <a:pt x="147" y="8"/>
                  </a:lnTo>
                  <a:lnTo>
                    <a:pt x="139" y="25"/>
                  </a:lnTo>
                  <a:lnTo>
                    <a:pt x="139" y="33"/>
                  </a:lnTo>
                  <a:lnTo>
                    <a:pt x="142" y="33"/>
                  </a:lnTo>
                  <a:lnTo>
                    <a:pt x="159" y="38"/>
                  </a:lnTo>
                  <a:lnTo>
                    <a:pt x="156" y="41"/>
                  </a:lnTo>
                  <a:lnTo>
                    <a:pt x="150" y="44"/>
                  </a:lnTo>
                  <a:lnTo>
                    <a:pt x="150" y="41"/>
                  </a:lnTo>
                  <a:lnTo>
                    <a:pt x="145" y="44"/>
                  </a:lnTo>
                  <a:lnTo>
                    <a:pt x="139" y="44"/>
                  </a:lnTo>
                  <a:lnTo>
                    <a:pt x="133" y="47"/>
                  </a:lnTo>
                  <a:lnTo>
                    <a:pt x="131" y="47"/>
                  </a:lnTo>
                  <a:lnTo>
                    <a:pt x="125" y="52"/>
                  </a:lnTo>
                  <a:lnTo>
                    <a:pt x="142" y="47"/>
                  </a:lnTo>
                  <a:lnTo>
                    <a:pt x="139" y="50"/>
                  </a:lnTo>
                  <a:lnTo>
                    <a:pt x="133" y="52"/>
                  </a:lnTo>
                  <a:lnTo>
                    <a:pt x="103" y="5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1" name="Freeform 403"/>
            <p:cNvSpPr>
              <a:spLocks/>
            </p:cNvSpPr>
            <p:nvPr/>
          </p:nvSpPr>
          <p:spPr bwMode="auto">
            <a:xfrm>
              <a:off x="946" y="1320"/>
              <a:ext cx="149" cy="55"/>
            </a:xfrm>
            <a:custGeom>
              <a:avLst/>
              <a:gdLst/>
              <a:ahLst/>
              <a:cxnLst>
                <a:cxn ang="0">
                  <a:pos x="50" y="27"/>
                </a:cxn>
                <a:cxn ang="0">
                  <a:pos x="33" y="36"/>
                </a:cxn>
                <a:cxn ang="0">
                  <a:pos x="8" y="41"/>
                </a:cxn>
                <a:cxn ang="0">
                  <a:pos x="2" y="33"/>
                </a:cxn>
                <a:cxn ang="0">
                  <a:pos x="0" y="27"/>
                </a:cxn>
                <a:cxn ang="0">
                  <a:pos x="16" y="22"/>
                </a:cxn>
                <a:cxn ang="0">
                  <a:pos x="22" y="16"/>
                </a:cxn>
                <a:cxn ang="0">
                  <a:pos x="41" y="8"/>
                </a:cxn>
                <a:cxn ang="0">
                  <a:pos x="41" y="2"/>
                </a:cxn>
                <a:cxn ang="0">
                  <a:pos x="75" y="0"/>
                </a:cxn>
                <a:cxn ang="0">
                  <a:pos x="83" y="2"/>
                </a:cxn>
                <a:cxn ang="0">
                  <a:pos x="86" y="5"/>
                </a:cxn>
                <a:cxn ang="0">
                  <a:pos x="105" y="2"/>
                </a:cxn>
                <a:cxn ang="0">
                  <a:pos x="114" y="11"/>
                </a:cxn>
                <a:cxn ang="0">
                  <a:pos x="89" y="19"/>
                </a:cxn>
                <a:cxn ang="0">
                  <a:pos x="61" y="25"/>
                </a:cxn>
                <a:cxn ang="0">
                  <a:pos x="50" y="27"/>
                </a:cxn>
              </a:cxnLst>
              <a:rect l="0" t="0" r="r" b="b"/>
              <a:pathLst>
                <a:path w="114" h="41">
                  <a:moveTo>
                    <a:pt x="50" y="27"/>
                  </a:moveTo>
                  <a:lnTo>
                    <a:pt x="33" y="36"/>
                  </a:lnTo>
                  <a:lnTo>
                    <a:pt x="8" y="41"/>
                  </a:lnTo>
                  <a:lnTo>
                    <a:pt x="2" y="33"/>
                  </a:lnTo>
                  <a:lnTo>
                    <a:pt x="0" y="27"/>
                  </a:lnTo>
                  <a:lnTo>
                    <a:pt x="16" y="22"/>
                  </a:lnTo>
                  <a:lnTo>
                    <a:pt x="22" y="16"/>
                  </a:lnTo>
                  <a:lnTo>
                    <a:pt x="41" y="8"/>
                  </a:lnTo>
                  <a:lnTo>
                    <a:pt x="41" y="2"/>
                  </a:lnTo>
                  <a:lnTo>
                    <a:pt x="75" y="0"/>
                  </a:lnTo>
                  <a:lnTo>
                    <a:pt x="83" y="2"/>
                  </a:lnTo>
                  <a:lnTo>
                    <a:pt x="86" y="5"/>
                  </a:lnTo>
                  <a:lnTo>
                    <a:pt x="105" y="2"/>
                  </a:lnTo>
                  <a:lnTo>
                    <a:pt x="114" y="11"/>
                  </a:lnTo>
                  <a:lnTo>
                    <a:pt x="89" y="19"/>
                  </a:lnTo>
                  <a:lnTo>
                    <a:pt x="61" y="25"/>
                  </a:lnTo>
                  <a:lnTo>
                    <a:pt x="50" y="2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2" name="Freeform 404"/>
            <p:cNvSpPr>
              <a:spLocks/>
            </p:cNvSpPr>
            <p:nvPr/>
          </p:nvSpPr>
          <p:spPr bwMode="auto">
            <a:xfrm>
              <a:off x="1558" y="1719"/>
              <a:ext cx="101" cy="91"/>
            </a:xfrm>
            <a:custGeom>
              <a:avLst/>
              <a:gdLst/>
              <a:ahLst/>
              <a:cxnLst>
                <a:cxn ang="0">
                  <a:pos x="41" y="55"/>
                </a:cxn>
                <a:cxn ang="0">
                  <a:pos x="41" y="52"/>
                </a:cxn>
                <a:cxn ang="0">
                  <a:pos x="19" y="55"/>
                </a:cxn>
                <a:cxn ang="0">
                  <a:pos x="0" y="55"/>
                </a:cxn>
                <a:cxn ang="0">
                  <a:pos x="5" y="50"/>
                </a:cxn>
                <a:cxn ang="0">
                  <a:pos x="13" y="44"/>
                </a:cxn>
                <a:cxn ang="0">
                  <a:pos x="5" y="44"/>
                </a:cxn>
                <a:cxn ang="0">
                  <a:pos x="8" y="41"/>
                </a:cxn>
                <a:cxn ang="0">
                  <a:pos x="19" y="36"/>
                </a:cxn>
                <a:cxn ang="0">
                  <a:pos x="22" y="33"/>
                </a:cxn>
                <a:cxn ang="0">
                  <a:pos x="19" y="30"/>
                </a:cxn>
                <a:cxn ang="0">
                  <a:pos x="25" y="27"/>
                </a:cxn>
                <a:cxn ang="0">
                  <a:pos x="36" y="13"/>
                </a:cxn>
                <a:cxn ang="0">
                  <a:pos x="50" y="2"/>
                </a:cxn>
                <a:cxn ang="0">
                  <a:pos x="55" y="0"/>
                </a:cxn>
                <a:cxn ang="0">
                  <a:pos x="61" y="0"/>
                </a:cxn>
                <a:cxn ang="0">
                  <a:pos x="52" y="5"/>
                </a:cxn>
                <a:cxn ang="0">
                  <a:pos x="55" y="5"/>
                </a:cxn>
                <a:cxn ang="0">
                  <a:pos x="50" y="11"/>
                </a:cxn>
                <a:cxn ang="0">
                  <a:pos x="36" y="27"/>
                </a:cxn>
                <a:cxn ang="0">
                  <a:pos x="47" y="19"/>
                </a:cxn>
                <a:cxn ang="0">
                  <a:pos x="47" y="22"/>
                </a:cxn>
                <a:cxn ang="0">
                  <a:pos x="55" y="22"/>
                </a:cxn>
                <a:cxn ang="0">
                  <a:pos x="47" y="27"/>
                </a:cxn>
                <a:cxn ang="0">
                  <a:pos x="55" y="30"/>
                </a:cxn>
                <a:cxn ang="0">
                  <a:pos x="52" y="33"/>
                </a:cxn>
                <a:cxn ang="0">
                  <a:pos x="63" y="30"/>
                </a:cxn>
                <a:cxn ang="0">
                  <a:pos x="72" y="30"/>
                </a:cxn>
                <a:cxn ang="0">
                  <a:pos x="66" y="38"/>
                </a:cxn>
                <a:cxn ang="0">
                  <a:pos x="69" y="41"/>
                </a:cxn>
                <a:cxn ang="0">
                  <a:pos x="63" y="44"/>
                </a:cxn>
                <a:cxn ang="0">
                  <a:pos x="77" y="41"/>
                </a:cxn>
                <a:cxn ang="0">
                  <a:pos x="63" y="50"/>
                </a:cxn>
                <a:cxn ang="0">
                  <a:pos x="66" y="52"/>
                </a:cxn>
                <a:cxn ang="0">
                  <a:pos x="63" y="52"/>
                </a:cxn>
                <a:cxn ang="0">
                  <a:pos x="63" y="55"/>
                </a:cxn>
                <a:cxn ang="0">
                  <a:pos x="75" y="47"/>
                </a:cxn>
                <a:cxn ang="0">
                  <a:pos x="72" y="55"/>
                </a:cxn>
                <a:cxn ang="0">
                  <a:pos x="75" y="52"/>
                </a:cxn>
                <a:cxn ang="0">
                  <a:pos x="77" y="58"/>
                </a:cxn>
                <a:cxn ang="0">
                  <a:pos x="66" y="69"/>
                </a:cxn>
                <a:cxn ang="0">
                  <a:pos x="63" y="69"/>
                </a:cxn>
                <a:cxn ang="0">
                  <a:pos x="63" y="63"/>
                </a:cxn>
                <a:cxn ang="0">
                  <a:pos x="55" y="66"/>
                </a:cxn>
                <a:cxn ang="0">
                  <a:pos x="61" y="55"/>
                </a:cxn>
                <a:cxn ang="0">
                  <a:pos x="61" y="52"/>
                </a:cxn>
                <a:cxn ang="0">
                  <a:pos x="52" y="61"/>
                </a:cxn>
                <a:cxn ang="0">
                  <a:pos x="55" y="55"/>
                </a:cxn>
                <a:cxn ang="0">
                  <a:pos x="38" y="66"/>
                </a:cxn>
                <a:cxn ang="0">
                  <a:pos x="38" y="63"/>
                </a:cxn>
                <a:cxn ang="0">
                  <a:pos x="52" y="55"/>
                </a:cxn>
                <a:cxn ang="0">
                  <a:pos x="50" y="55"/>
                </a:cxn>
                <a:cxn ang="0">
                  <a:pos x="52" y="52"/>
                </a:cxn>
                <a:cxn ang="0">
                  <a:pos x="47" y="55"/>
                </a:cxn>
                <a:cxn ang="0">
                  <a:pos x="41" y="58"/>
                </a:cxn>
                <a:cxn ang="0">
                  <a:pos x="36" y="58"/>
                </a:cxn>
                <a:cxn ang="0">
                  <a:pos x="41" y="55"/>
                </a:cxn>
              </a:cxnLst>
              <a:rect l="0" t="0" r="r" b="b"/>
              <a:pathLst>
                <a:path w="77" h="69">
                  <a:moveTo>
                    <a:pt x="41" y="55"/>
                  </a:moveTo>
                  <a:lnTo>
                    <a:pt x="41" y="52"/>
                  </a:lnTo>
                  <a:lnTo>
                    <a:pt x="19" y="55"/>
                  </a:lnTo>
                  <a:lnTo>
                    <a:pt x="0" y="55"/>
                  </a:lnTo>
                  <a:lnTo>
                    <a:pt x="5" y="50"/>
                  </a:lnTo>
                  <a:lnTo>
                    <a:pt x="13" y="44"/>
                  </a:lnTo>
                  <a:lnTo>
                    <a:pt x="5" y="44"/>
                  </a:lnTo>
                  <a:lnTo>
                    <a:pt x="8" y="41"/>
                  </a:lnTo>
                  <a:lnTo>
                    <a:pt x="19" y="36"/>
                  </a:lnTo>
                  <a:lnTo>
                    <a:pt x="22" y="33"/>
                  </a:lnTo>
                  <a:lnTo>
                    <a:pt x="19" y="30"/>
                  </a:lnTo>
                  <a:lnTo>
                    <a:pt x="25" y="27"/>
                  </a:lnTo>
                  <a:lnTo>
                    <a:pt x="36" y="13"/>
                  </a:lnTo>
                  <a:lnTo>
                    <a:pt x="50" y="2"/>
                  </a:lnTo>
                  <a:lnTo>
                    <a:pt x="55" y="0"/>
                  </a:lnTo>
                  <a:lnTo>
                    <a:pt x="61" y="0"/>
                  </a:lnTo>
                  <a:lnTo>
                    <a:pt x="52" y="5"/>
                  </a:lnTo>
                  <a:lnTo>
                    <a:pt x="55" y="5"/>
                  </a:lnTo>
                  <a:lnTo>
                    <a:pt x="50" y="11"/>
                  </a:lnTo>
                  <a:lnTo>
                    <a:pt x="36" y="27"/>
                  </a:lnTo>
                  <a:lnTo>
                    <a:pt x="47" y="19"/>
                  </a:lnTo>
                  <a:lnTo>
                    <a:pt x="47" y="22"/>
                  </a:lnTo>
                  <a:lnTo>
                    <a:pt x="55" y="22"/>
                  </a:lnTo>
                  <a:lnTo>
                    <a:pt x="47" y="27"/>
                  </a:lnTo>
                  <a:lnTo>
                    <a:pt x="55" y="30"/>
                  </a:lnTo>
                  <a:lnTo>
                    <a:pt x="52" y="33"/>
                  </a:lnTo>
                  <a:lnTo>
                    <a:pt x="63" y="30"/>
                  </a:lnTo>
                  <a:lnTo>
                    <a:pt x="72" y="30"/>
                  </a:lnTo>
                  <a:lnTo>
                    <a:pt x="66" y="38"/>
                  </a:lnTo>
                  <a:lnTo>
                    <a:pt x="69" y="41"/>
                  </a:lnTo>
                  <a:lnTo>
                    <a:pt x="63" y="44"/>
                  </a:lnTo>
                  <a:lnTo>
                    <a:pt x="77" y="41"/>
                  </a:lnTo>
                  <a:lnTo>
                    <a:pt x="63" y="50"/>
                  </a:lnTo>
                  <a:lnTo>
                    <a:pt x="66" y="52"/>
                  </a:lnTo>
                  <a:lnTo>
                    <a:pt x="63" y="52"/>
                  </a:lnTo>
                  <a:lnTo>
                    <a:pt x="63" y="55"/>
                  </a:lnTo>
                  <a:lnTo>
                    <a:pt x="75" y="47"/>
                  </a:lnTo>
                  <a:lnTo>
                    <a:pt x="72" y="55"/>
                  </a:lnTo>
                  <a:lnTo>
                    <a:pt x="75" y="52"/>
                  </a:lnTo>
                  <a:lnTo>
                    <a:pt x="77" y="58"/>
                  </a:lnTo>
                  <a:lnTo>
                    <a:pt x="66" y="69"/>
                  </a:lnTo>
                  <a:lnTo>
                    <a:pt x="63" y="69"/>
                  </a:lnTo>
                  <a:lnTo>
                    <a:pt x="63" y="63"/>
                  </a:lnTo>
                  <a:lnTo>
                    <a:pt x="55" y="66"/>
                  </a:lnTo>
                  <a:lnTo>
                    <a:pt x="61" y="55"/>
                  </a:lnTo>
                  <a:lnTo>
                    <a:pt x="61" y="52"/>
                  </a:lnTo>
                  <a:lnTo>
                    <a:pt x="52" y="61"/>
                  </a:lnTo>
                  <a:lnTo>
                    <a:pt x="55" y="55"/>
                  </a:lnTo>
                  <a:lnTo>
                    <a:pt x="38" y="66"/>
                  </a:lnTo>
                  <a:lnTo>
                    <a:pt x="38" y="63"/>
                  </a:lnTo>
                  <a:lnTo>
                    <a:pt x="52" y="55"/>
                  </a:lnTo>
                  <a:lnTo>
                    <a:pt x="50" y="55"/>
                  </a:lnTo>
                  <a:lnTo>
                    <a:pt x="52" y="52"/>
                  </a:lnTo>
                  <a:lnTo>
                    <a:pt x="47" y="55"/>
                  </a:lnTo>
                  <a:lnTo>
                    <a:pt x="41" y="58"/>
                  </a:lnTo>
                  <a:lnTo>
                    <a:pt x="36" y="58"/>
                  </a:lnTo>
                  <a:lnTo>
                    <a:pt x="41" y="5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3" name="Freeform 405"/>
            <p:cNvSpPr>
              <a:spLocks/>
            </p:cNvSpPr>
            <p:nvPr/>
          </p:nvSpPr>
          <p:spPr bwMode="auto">
            <a:xfrm>
              <a:off x="1364" y="1288"/>
              <a:ext cx="179" cy="27"/>
            </a:xfrm>
            <a:custGeom>
              <a:avLst/>
              <a:gdLst/>
              <a:ahLst/>
              <a:cxnLst>
                <a:cxn ang="0">
                  <a:pos x="56" y="11"/>
                </a:cxn>
                <a:cxn ang="0">
                  <a:pos x="42" y="5"/>
                </a:cxn>
                <a:cxn ang="0">
                  <a:pos x="61" y="5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0" y="0"/>
                </a:cxn>
                <a:cxn ang="0">
                  <a:pos x="28" y="5"/>
                </a:cxn>
                <a:cxn ang="0">
                  <a:pos x="22" y="14"/>
                </a:cxn>
                <a:cxn ang="0">
                  <a:pos x="20" y="22"/>
                </a:cxn>
                <a:cxn ang="0">
                  <a:pos x="47" y="22"/>
                </a:cxn>
                <a:cxn ang="0">
                  <a:pos x="75" y="22"/>
                </a:cxn>
                <a:cxn ang="0">
                  <a:pos x="103" y="19"/>
                </a:cxn>
                <a:cxn ang="0">
                  <a:pos x="131" y="19"/>
                </a:cxn>
                <a:cxn ang="0">
                  <a:pos x="136" y="14"/>
                </a:cxn>
                <a:cxn ang="0">
                  <a:pos x="114" y="11"/>
                </a:cxn>
                <a:cxn ang="0">
                  <a:pos x="84" y="11"/>
                </a:cxn>
                <a:cxn ang="0">
                  <a:pos x="56" y="11"/>
                </a:cxn>
              </a:cxnLst>
              <a:rect l="0" t="0" r="r" b="b"/>
              <a:pathLst>
                <a:path w="136" h="22">
                  <a:moveTo>
                    <a:pt x="56" y="11"/>
                  </a:moveTo>
                  <a:lnTo>
                    <a:pt x="42" y="5"/>
                  </a:lnTo>
                  <a:lnTo>
                    <a:pt x="61" y="5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0" y="0"/>
                  </a:lnTo>
                  <a:lnTo>
                    <a:pt x="28" y="5"/>
                  </a:lnTo>
                  <a:lnTo>
                    <a:pt x="22" y="14"/>
                  </a:lnTo>
                  <a:lnTo>
                    <a:pt x="20" y="22"/>
                  </a:lnTo>
                  <a:lnTo>
                    <a:pt x="47" y="22"/>
                  </a:lnTo>
                  <a:lnTo>
                    <a:pt x="75" y="22"/>
                  </a:lnTo>
                  <a:lnTo>
                    <a:pt x="103" y="19"/>
                  </a:lnTo>
                  <a:lnTo>
                    <a:pt x="131" y="19"/>
                  </a:lnTo>
                  <a:lnTo>
                    <a:pt x="136" y="14"/>
                  </a:lnTo>
                  <a:lnTo>
                    <a:pt x="114" y="11"/>
                  </a:lnTo>
                  <a:lnTo>
                    <a:pt x="84" y="11"/>
                  </a:lnTo>
                  <a:lnTo>
                    <a:pt x="56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4" name="Freeform 406"/>
            <p:cNvSpPr>
              <a:spLocks/>
            </p:cNvSpPr>
            <p:nvPr/>
          </p:nvSpPr>
          <p:spPr bwMode="auto">
            <a:xfrm>
              <a:off x="1426" y="1229"/>
              <a:ext cx="114" cy="38"/>
            </a:xfrm>
            <a:custGeom>
              <a:avLst/>
              <a:gdLst/>
              <a:ahLst/>
              <a:cxnLst>
                <a:cxn ang="0">
                  <a:pos x="17" y="9"/>
                </a:cxn>
                <a:cxn ang="0">
                  <a:pos x="12" y="3"/>
                </a:cxn>
                <a:cxn ang="0">
                  <a:pos x="39" y="0"/>
                </a:cxn>
                <a:cxn ang="0">
                  <a:pos x="76" y="6"/>
                </a:cxn>
                <a:cxn ang="0">
                  <a:pos x="67" y="14"/>
                </a:cxn>
                <a:cxn ang="0">
                  <a:pos x="87" y="17"/>
                </a:cxn>
                <a:cxn ang="0">
                  <a:pos x="56" y="22"/>
                </a:cxn>
                <a:cxn ang="0">
                  <a:pos x="42" y="28"/>
                </a:cxn>
                <a:cxn ang="0">
                  <a:pos x="37" y="25"/>
                </a:cxn>
                <a:cxn ang="0">
                  <a:pos x="34" y="28"/>
                </a:cxn>
                <a:cxn ang="0">
                  <a:pos x="6" y="20"/>
                </a:cxn>
                <a:cxn ang="0">
                  <a:pos x="39" y="17"/>
                </a:cxn>
                <a:cxn ang="0">
                  <a:pos x="0" y="11"/>
                </a:cxn>
                <a:cxn ang="0">
                  <a:pos x="17" y="9"/>
                </a:cxn>
              </a:cxnLst>
              <a:rect l="0" t="0" r="r" b="b"/>
              <a:pathLst>
                <a:path w="87" h="28">
                  <a:moveTo>
                    <a:pt x="17" y="9"/>
                  </a:moveTo>
                  <a:lnTo>
                    <a:pt x="12" y="3"/>
                  </a:lnTo>
                  <a:lnTo>
                    <a:pt x="39" y="0"/>
                  </a:lnTo>
                  <a:lnTo>
                    <a:pt x="76" y="6"/>
                  </a:lnTo>
                  <a:lnTo>
                    <a:pt x="67" y="14"/>
                  </a:lnTo>
                  <a:lnTo>
                    <a:pt x="87" y="17"/>
                  </a:lnTo>
                  <a:lnTo>
                    <a:pt x="56" y="22"/>
                  </a:lnTo>
                  <a:lnTo>
                    <a:pt x="42" y="28"/>
                  </a:lnTo>
                  <a:lnTo>
                    <a:pt x="37" y="25"/>
                  </a:lnTo>
                  <a:lnTo>
                    <a:pt x="34" y="28"/>
                  </a:lnTo>
                  <a:lnTo>
                    <a:pt x="6" y="20"/>
                  </a:lnTo>
                  <a:lnTo>
                    <a:pt x="39" y="17"/>
                  </a:lnTo>
                  <a:lnTo>
                    <a:pt x="0" y="11"/>
                  </a:lnTo>
                  <a:lnTo>
                    <a:pt x="17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5" name="Freeform 407"/>
            <p:cNvSpPr>
              <a:spLocks/>
            </p:cNvSpPr>
            <p:nvPr/>
          </p:nvSpPr>
          <p:spPr bwMode="auto">
            <a:xfrm>
              <a:off x="1102" y="1288"/>
              <a:ext cx="149" cy="32"/>
            </a:xfrm>
            <a:custGeom>
              <a:avLst/>
              <a:gdLst/>
              <a:ahLst/>
              <a:cxnLst>
                <a:cxn ang="0">
                  <a:pos x="31" y="25"/>
                </a:cxn>
                <a:cxn ang="0">
                  <a:pos x="20" y="22"/>
                </a:cxn>
                <a:cxn ang="0">
                  <a:pos x="56" y="16"/>
                </a:cxn>
                <a:cxn ang="0">
                  <a:pos x="28" y="16"/>
                </a:cxn>
                <a:cxn ang="0">
                  <a:pos x="0" y="16"/>
                </a:cxn>
                <a:cxn ang="0">
                  <a:pos x="25" y="11"/>
                </a:cxn>
                <a:cxn ang="0">
                  <a:pos x="14" y="11"/>
                </a:cxn>
                <a:cxn ang="0">
                  <a:pos x="31" y="8"/>
                </a:cxn>
                <a:cxn ang="0">
                  <a:pos x="25" y="5"/>
                </a:cxn>
                <a:cxn ang="0">
                  <a:pos x="56" y="8"/>
                </a:cxn>
                <a:cxn ang="0">
                  <a:pos x="78" y="14"/>
                </a:cxn>
                <a:cxn ang="0">
                  <a:pos x="81" y="2"/>
                </a:cxn>
                <a:cxn ang="0">
                  <a:pos x="100" y="0"/>
                </a:cxn>
                <a:cxn ang="0">
                  <a:pos x="92" y="11"/>
                </a:cxn>
                <a:cxn ang="0">
                  <a:pos x="114" y="11"/>
                </a:cxn>
                <a:cxn ang="0">
                  <a:pos x="97" y="19"/>
                </a:cxn>
                <a:cxn ang="0">
                  <a:pos x="84" y="16"/>
                </a:cxn>
                <a:cxn ang="0">
                  <a:pos x="56" y="22"/>
                </a:cxn>
                <a:cxn ang="0">
                  <a:pos x="31" y="25"/>
                </a:cxn>
              </a:cxnLst>
              <a:rect l="0" t="0" r="r" b="b"/>
              <a:pathLst>
                <a:path w="114" h="25">
                  <a:moveTo>
                    <a:pt x="31" y="25"/>
                  </a:moveTo>
                  <a:lnTo>
                    <a:pt x="20" y="22"/>
                  </a:lnTo>
                  <a:lnTo>
                    <a:pt x="56" y="16"/>
                  </a:lnTo>
                  <a:lnTo>
                    <a:pt x="28" y="16"/>
                  </a:lnTo>
                  <a:lnTo>
                    <a:pt x="0" y="16"/>
                  </a:lnTo>
                  <a:lnTo>
                    <a:pt x="25" y="11"/>
                  </a:lnTo>
                  <a:lnTo>
                    <a:pt x="14" y="11"/>
                  </a:lnTo>
                  <a:lnTo>
                    <a:pt x="31" y="8"/>
                  </a:lnTo>
                  <a:lnTo>
                    <a:pt x="25" y="5"/>
                  </a:lnTo>
                  <a:lnTo>
                    <a:pt x="56" y="8"/>
                  </a:lnTo>
                  <a:lnTo>
                    <a:pt x="78" y="14"/>
                  </a:lnTo>
                  <a:lnTo>
                    <a:pt x="81" y="2"/>
                  </a:lnTo>
                  <a:lnTo>
                    <a:pt x="100" y="0"/>
                  </a:lnTo>
                  <a:lnTo>
                    <a:pt x="92" y="11"/>
                  </a:lnTo>
                  <a:lnTo>
                    <a:pt x="114" y="11"/>
                  </a:lnTo>
                  <a:lnTo>
                    <a:pt x="97" y="19"/>
                  </a:lnTo>
                  <a:lnTo>
                    <a:pt x="84" y="16"/>
                  </a:lnTo>
                  <a:lnTo>
                    <a:pt x="56" y="22"/>
                  </a:lnTo>
                  <a:lnTo>
                    <a:pt x="31" y="2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6" name="Freeform 408"/>
            <p:cNvSpPr>
              <a:spLocks/>
            </p:cNvSpPr>
            <p:nvPr/>
          </p:nvSpPr>
          <p:spPr bwMode="auto">
            <a:xfrm>
              <a:off x="1303" y="1459"/>
              <a:ext cx="94" cy="48"/>
            </a:xfrm>
            <a:custGeom>
              <a:avLst/>
              <a:gdLst/>
              <a:ahLst/>
              <a:cxnLst>
                <a:cxn ang="0">
                  <a:pos x="50" y="28"/>
                </a:cxn>
                <a:cxn ang="0">
                  <a:pos x="44" y="25"/>
                </a:cxn>
                <a:cxn ang="0">
                  <a:pos x="39" y="28"/>
                </a:cxn>
                <a:cxn ang="0">
                  <a:pos x="14" y="36"/>
                </a:cxn>
                <a:cxn ang="0">
                  <a:pos x="14" y="31"/>
                </a:cxn>
                <a:cxn ang="0">
                  <a:pos x="0" y="31"/>
                </a:cxn>
                <a:cxn ang="0">
                  <a:pos x="14" y="22"/>
                </a:cxn>
                <a:cxn ang="0">
                  <a:pos x="22" y="11"/>
                </a:cxn>
                <a:cxn ang="0">
                  <a:pos x="33" y="0"/>
                </a:cxn>
                <a:cxn ang="0">
                  <a:pos x="39" y="6"/>
                </a:cxn>
                <a:cxn ang="0">
                  <a:pos x="36" y="9"/>
                </a:cxn>
                <a:cxn ang="0">
                  <a:pos x="42" y="9"/>
                </a:cxn>
                <a:cxn ang="0">
                  <a:pos x="61" y="20"/>
                </a:cxn>
                <a:cxn ang="0">
                  <a:pos x="56" y="25"/>
                </a:cxn>
                <a:cxn ang="0">
                  <a:pos x="69" y="25"/>
                </a:cxn>
                <a:cxn ang="0">
                  <a:pos x="72" y="28"/>
                </a:cxn>
                <a:cxn ang="0">
                  <a:pos x="58" y="34"/>
                </a:cxn>
                <a:cxn ang="0">
                  <a:pos x="50" y="28"/>
                </a:cxn>
              </a:cxnLst>
              <a:rect l="0" t="0" r="r" b="b"/>
              <a:pathLst>
                <a:path w="72" h="36">
                  <a:moveTo>
                    <a:pt x="50" y="28"/>
                  </a:moveTo>
                  <a:lnTo>
                    <a:pt x="44" y="25"/>
                  </a:lnTo>
                  <a:lnTo>
                    <a:pt x="39" y="28"/>
                  </a:lnTo>
                  <a:lnTo>
                    <a:pt x="14" y="36"/>
                  </a:lnTo>
                  <a:lnTo>
                    <a:pt x="14" y="31"/>
                  </a:lnTo>
                  <a:lnTo>
                    <a:pt x="0" y="31"/>
                  </a:lnTo>
                  <a:lnTo>
                    <a:pt x="14" y="22"/>
                  </a:lnTo>
                  <a:lnTo>
                    <a:pt x="22" y="11"/>
                  </a:lnTo>
                  <a:lnTo>
                    <a:pt x="33" y="0"/>
                  </a:lnTo>
                  <a:lnTo>
                    <a:pt x="39" y="6"/>
                  </a:lnTo>
                  <a:lnTo>
                    <a:pt x="36" y="9"/>
                  </a:lnTo>
                  <a:lnTo>
                    <a:pt x="42" y="9"/>
                  </a:lnTo>
                  <a:lnTo>
                    <a:pt x="61" y="20"/>
                  </a:lnTo>
                  <a:lnTo>
                    <a:pt x="56" y="25"/>
                  </a:lnTo>
                  <a:lnTo>
                    <a:pt x="69" y="25"/>
                  </a:lnTo>
                  <a:lnTo>
                    <a:pt x="72" y="28"/>
                  </a:lnTo>
                  <a:lnTo>
                    <a:pt x="58" y="34"/>
                  </a:lnTo>
                  <a:lnTo>
                    <a:pt x="50" y="2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7" name="Freeform 409"/>
            <p:cNvSpPr>
              <a:spLocks/>
            </p:cNvSpPr>
            <p:nvPr/>
          </p:nvSpPr>
          <p:spPr bwMode="auto">
            <a:xfrm>
              <a:off x="1229" y="1331"/>
              <a:ext cx="84" cy="34"/>
            </a:xfrm>
            <a:custGeom>
              <a:avLst/>
              <a:gdLst/>
              <a:ahLst/>
              <a:cxnLst>
                <a:cxn ang="0">
                  <a:pos x="64" y="0"/>
                </a:cxn>
                <a:cxn ang="0">
                  <a:pos x="28" y="0"/>
                </a:cxn>
                <a:cxn ang="0">
                  <a:pos x="31" y="8"/>
                </a:cxn>
                <a:cxn ang="0">
                  <a:pos x="25" y="11"/>
                </a:cxn>
                <a:cxn ang="0">
                  <a:pos x="0" y="11"/>
                </a:cxn>
                <a:cxn ang="0">
                  <a:pos x="14" y="19"/>
                </a:cxn>
                <a:cxn ang="0">
                  <a:pos x="28" y="28"/>
                </a:cxn>
                <a:cxn ang="0">
                  <a:pos x="31" y="22"/>
                </a:cxn>
                <a:cxn ang="0">
                  <a:pos x="48" y="22"/>
                </a:cxn>
                <a:cxn ang="0">
                  <a:pos x="56" y="11"/>
                </a:cxn>
                <a:cxn ang="0">
                  <a:pos x="64" y="0"/>
                </a:cxn>
              </a:cxnLst>
              <a:rect l="0" t="0" r="r" b="b"/>
              <a:pathLst>
                <a:path w="64" h="28">
                  <a:moveTo>
                    <a:pt x="64" y="0"/>
                  </a:moveTo>
                  <a:lnTo>
                    <a:pt x="28" y="0"/>
                  </a:lnTo>
                  <a:lnTo>
                    <a:pt x="31" y="8"/>
                  </a:lnTo>
                  <a:lnTo>
                    <a:pt x="25" y="11"/>
                  </a:lnTo>
                  <a:lnTo>
                    <a:pt x="0" y="11"/>
                  </a:lnTo>
                  <a:lnTo>
                    <a:pt x="14" y="19"/>
                  </a:lnTo>
                  <a:lnTo>
                    <a:pt x="28" y="28"/>
                  </a:lnTo>
                  <a:lnTo>
                    <a:pt x="31" y="22"/>
                  </a:lnTo>
                  <a:lnTo>
                    <a:pt x="48" y="22"/>
                  </a:lnTo>
                  <a:lnTo>
                    <a:pt x="56" y="11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8" name="Freeform 410"/>
            <p:cNvSpPr>
              <a:spLocks/>
            </p:cNvSpPr>
            <p:nvPr/>
          </p:nvSpPr>
          <p:spPr bwMode="auto">
            <a:xfrm>
              <a:off x="1310" y="1328"/>
              <a:ext cx="87" cy="32"/>
            </a:xfrm>
            <a:custGeom>
              <a:avLst/>
              <a:gdLst/>
              <a:ahLst/>
              <a:cxnLst>
                <a:cxn ang="0">
                  <a:pos x="41" y="14"/>
                </a:cxn>
                <a:cxn ang="0">
                  <a:pos x="19" y="17"/>
                </a:cxn>
                <a:cxn ang="0">
                  <a:pos x="22" y="17"/>
                </a:cxn>
                <a:cxn ang="0">
                  <a:pos x="11" y="25"/>
                </a:cxn>
                <a:cxn ang="0">
                  <a:pos x="0" y="25"/>
                </a:cxn>
                <a:cxn ang="0">
                  <a:pos x="2" y="22"/>
                </a:cxn>
                <a:cxn ang="0">
                  <a:pos x="13" y="6"/>
                </a:cxn>
                <a:cxn ang="0">
                  <a:pos x="22" y="6"/>
                </a:cxn>
                <a:cxn ang="0">
                  <a:pos x="19" y="3"/>
                </a:cxn>
                <a:cxn ang="0">
                  <a:pos x="27" y="0"/>
                </a:cxn>
                <a:cxn ang="0">
                  <a:pos x="66" y="3"/>
                </a:cxn>
                <a:cxn ang="0">
                  <a:pos x="55" y="6"/>
                </a:cxn>
                <a:cxn ang="0">
                  <a:pos x="41" y="14"/>
                </a:cxn>
              </a:cxnLst>
              <a:rect l="0" t="0" r="r" b="b"/>
              <a:pathLst>
                <a:path w="66" h="25">
                  <a:moveTo>
                    <a:pt x="41" y="14"/>
                  </a:moveTo>
                  <a:lnTo>
                    <a:pt x="19" y="17"/>
                  </a:lnTo>
                  <a:lnTo>
                    <a:pt x="22" y="17"/>
                  </a:lnTo>
                  <a:lnTo>
                    <a:pt x="11" y="25"/>
                  </a:lnTo>
                  <a:lnTo>
                    <a:pt x="0" y="25"/>
                  </a:lnTo>
                  <a:lnTo>
                    <a:pt x="2" y="22"/>
                  </a:lnTo>
                  <a:lnTo>
                    <a:pt x="13" y="6"/>
                  </a:lnTo>
                  <a:lnTo>
                    <a:pt x="22" y="6"/>
                  </a:lnTo>
                  <a:lnTo>
                    <a:pt x="19" y="3"/>
                  </a:lnTo>
                  <a:lnTo>
                    <a:pt x="27" y="0"/>
                  </a:lnTo>
                  <a:lnTo>
                    <a:pt x="66" y="3"/>
                  </a:lnTo>
                  <a:lnTo>
                    <a:pt x="55" y="6"/>
                  </a:lnTo>
                  <a:lnTo>
                    <a:pt x="41" y="1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39" name="Freeform 411"/>
            <p:cNvSpPr>
              <a:spLocks/>
            </p:cNvSpPr>
            <p:nvPr/>
          </p:nvSpPr>
          <p:spPr bwMode="auto">
            <a:xfrm>
              <a:off x="550" y="1733"/>
              <a:ext cx="45" cy="43"/>
            </a:xfrm>
            <a:custGeom>
              <a:avLst/>
              <a:gdLst/>
              <a:ahLst/>
              <a:cxnLst>
                <a:cxn ang="0">
                  <a:pos x="25" y="22"/>
                </a:cxn>
                <a:cxn ang="0">
                  <a:pos x="23" y="25"/>
                </a:cxn>
                <a:cxn ang="0">
                  <a:pos x="12" y="25"/>
                </a:cxn>
                <a:cxn ang="0">
                  <a:pos x="14" y="22"/>
                </a:cxn>
                <a:cxn ang="0">
                  <a:pos x="12" y="22"/>
                </a:cxn>
                <a:cxn ang="0">
                  <a:pos x="6" y="19"/>
                </a:cxn>
                <a:cxn ang="0">
                  <a:pos x="14" y="16"/>
                </a:cxn>
                <a:cxn ang="0">
                  <a:pos x="6" y="14"/>
                </a:cxn>
                <a:cxn ang="0">
                  <a:pos x="6" y="8"/>
                </a:cxn>
                <a:cxn ang="0">
                  <a:pos x="0" y="8"/>
                </a:cxn>
                <a:cxn ang="0">
                  <a:pos x="0" y="5"/>
                </a:cxn>
                <a:cxn ang="0">
                  <a:pos x="6" y="2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12" y="2"/>
                </a:cxn>
                <a:cxn ang="0">
                  <a:pos x="23" y="5"/>
                </a:cxn>
                <a:cxn ang="0">
                  <a:pos x="28" y="11"/>
                </a:cxn>
                <a:cxn ang="0">
                  <a:pos x="34" y="19"/>
                </a:cxn>
                <a:cxn ang="0">
                  <a:pos x="34" y="30"/>
                </a:cxn>
                <a:cxn ang="0">
                  <a:pos x="34" y="33"/>
                </a:cxn>
                <a:cxn ang="0">
                  <a:pos x="17" y="27"/>
                </a:cxn>
                <a:cxn ang="0">
                  <a:pos x="25" y="22"/>
                </a:cxn>
              </a:cxnLst>
              <a:rect l="0" t="0" r="r" b="b"/>
              <a:pathLst>
                <a:path w="34" h="33">
                  <a:moveTo>
                    <a:pt x="25" y="22"/>
                  </a:moveTo>
                  <a:lnTo>
                    <a:pt x="23" y="25"/>
                  </a:lnTo>
                  <a:lnTo>
                    <a:pt x="12" y="25"/>
                  </a:lnTo>
                  <a:lnTo>
                    <a:pt x="14" y="22"/>
                  </a:lnTo>
                  <a:lnTo>
                    <a:pt x="12" y="22"/>
                  </a:lnTo>
                  <a:lnTo>
                    <a:pt x="6" y="19"/>
                  </a:lnTo>
                  <a:lnTo>
                    <a:pt x="14" y="16"/>
                  </a:lnTo>
                  <a:lnTo>
                    <a:pt x="6" y="14"/>
                  </a:lnTo>
                  <a:lnTo>
                    <a:pt x="6" y="8"/>
                  </a:lnTo>
                  <a:lnTo>
                    <a:pt x="0" y="8"/>
                  </a:lnTo>
                  <a:lnTo>
                    <a:pt x="0" y="5"/>
                  </a:lnTo>
                  <a:lnTo>
                    <a:pt x="6" y="2"/>
                  </a:lnTo>
                  <a:lnTo>
                    <a:pt x="3" y="2"/>
                  </a:lnTo>
                  <a:lnTo>
                    <a:pt x="0" y="0"/>
                  </a:lnTo>
                  <a:lnTo>
                    <a:pt x="12" y="2"/>
                  </a:lnTo>
                  <a:lnTo>
                    <a:pt x="23" y="5"/>
                  </a:lnTo>
                  <a:lnTo>
                    <a:pt x="28" y="11"/>
                  </a:lnTo>
                  <a:lnTo>
                    <a:pt x="34" y="19"/>
                  </a:lnTo>
                  <a:lnTo>
                    <a:pt x="34" y="30"/>
                  </a:lnTo>
                  <a:lnTo>
                    <a:pt x="34" y="33"/>
                  </a:lnTo>
                  <a:lnTo>
                    <a:pt x="17" y="27"/>
                  </a:lnTo>
                  <a:lnTo>
                    <a:pt x="25" y="2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0" name="Freeform 412"/>
            <p:cNvSpPr>
              <a:spLocks/>
            </p:cNvSpPr>
            <p:nvPr/>
          </p:nvSpPr>
          <p:spPr bwMode="auto">
            <a:xfrm>
              <a:off x="1059" y="1276"/>
              <a:ext cx="108" cy="26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53" y="9"/>
                </a:cxn>
                <a:cxn ang="0">
                  <a:pos x="41" y="11"/>
                </a:cxn>
                <a:cxn ang="0">
                  <a:pos x="33" y="14"/>
                </a:cxn>
                <a:cxn ang="0">
                  <a:pos x="30" y="14"/>
                </a:cxn>
                <a:cxn ang="0">
                  <a:pos x="25" y="17"/>
                </a:cxn>
                <a:cxn ang="0">
                  <a:pos x="16" y="20"/>
                </a:cxn>
                <a:cxn ang="0">
                  <a:pos x="16" y="14"/>
                </a:cxn>
                <a:cxn ang="0">
                  <a:pos x="8" y="17"/>
                </a:cxn>
                <a:cxn ang="0">
                  <a:pos x="0" y="17"/>
                </a:cxn>
                <a:cxn ang="0">
                  <a:pos x="5" y="14"/>
                </a:cxn>
                <a:cxn ang="0">
                  <a:pos x="36" y="6"/>
                </a:cxn>
                <a:cxn ang="0">
                  <a:pos x="55" y="3"/>
                </a:cxn>
                <a:cxn ang="0">
                  <a:pos x="72" y="0"/>
                </a:cxn>
                <a:cxn ang="0">
                  <a:pos x="83" y="3"/>
                </a:cxn>
                <a:cxn ang="0">
                  <a:pos x="72" y="6"/>
                </a:cxn>
                <a:cxn ang="0">
                  <a:pos x="75" y="6"/>
                </a:cxn>
                <a:cxn ang="0">
                  <a:pos x="69" y="9"/>
                </a:cxn>
                <a:cxn ang="0">
                  <a:pos x="58" y="11"/>
                </a:cxn>
                <a:cxn ang="0">
                  <a:pos x="50" y="14"/>
                </a:cxn>
                <a:cxn ang="0">
                  <a:pos x="50" y="11"/>
                </a:cxn>
              </a:cxnLst>
              <a:rect l="0" t="0" r="r" b="b"/>
              <a:pathLst>
                <a:path w="83" h="20">
                  <a:moveTo>
                    <a:pt x="50" y="11"/>
                  </a:moveTo>
                  <a:lnTo>
                    <a:pt x="53" y="9"/>
                  </a:lnTo>
                  <a:lnTo>
                    <a:pt x="41" y="11"/>
                  </a:lnTo>
                  <a:lnTo>
                    <a:pt x="33" y="14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16" y="20"/>
                  </a:lnTo>
                  <a:lnTo>
                    <a:pt x="16" y="14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5" y="14"/>
                  </a:lnTo>
                  <a:lnTo>
                    <a:pt x="36" y="6"/>
                  </a:lnTo>
                  <a:lnTo>
                    <a:pt x="55" y="3"/>
                  </a:lnTo>
                  <a:lnTo>
                    <a:pt x="72" y="0"/>
                  </a:lnTo>
                  <a:lnTo>
                    <a:pt x="83" y="3"/>
                  </a:lnTo>
                  <a:lnTo>
                    <a:pt x="72" y="6"/>
                  </a:lnTo>
                  <a:lnTo>
                    <a:pt x="75" y="6"/>
                  </a:lnTo>
                  <a:lnTo>
                    <a:pt x="69" y="9"/>
                  </a:lnTo>
                  <a:lnTo>
                    <a:pt x="58" y="11"/>
                  </a:lnTo>
                  <a:lnTo>
                    <a:pt x="50" y="14"/>
                  </a:lnTo>
                  <a:lnTo>
                    <a:pt x="50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1" name="Freeform 413"/>
            <p:cNvSpPr>
              <a:spLocks/>
            </p:cNvSpPr>
            <p:nvPr/>
          </p:nvSpPr>
          <p:spPr bwMode="auto">
            <a:xfrm>
              <a:off x="1280" y="1288"/>
              <a:ext cx="66" cy="25"/>
            </a:xfrm>
            <a:custGeom>
              <a:avLst/>
              <a:gdLst/>
              <a:ahLst/>
              <a:cxnLst>
                <a:cxn ang="0">
                  <a:pos x="25" y="5"/>
                </a:cxn>
                <a:cxn ang="0">
                  <a:pos x="17" y="5"/>
                </a:cxn>
                <a:cxn ang="0">
                  <a:pos x="20" y="5"/>
                </a:cxn>
                <a:cxn ang="0">
                  <a:pos x="14" y="5"/>
                </a:cxn>
                <a:cxn ang="0">
                  <a:pos x="11" y="8"/>
                </a:cxn>
                <a:cxn ang="0">
                  <a:pos x="11" y="11"/>
                </a:cxn>
                <a:cxn ang="0">
                  <a:pos x="0" y="11"/>
                </a:cxn>
                <a:cxn ang="0">
                  <a:pos x="34" y="11"/>
                </a:cxn>
                <a:cxn ang="0">
                  <a:pos x="11" y="14"/>
                </a:cxn>
                <a:cxn ang="0">
                  <a:pos x="11" y="16"/>
                </a:cxn>
                <a:cxn ang="0">
                  <a:pos x="31" y="19"/>
                </a:cxn>
                <a:cxn ang="0">
                  <a:pos x="34" y="16"/>
                </a:cxn>
                <a:cxn ang="0">
                  <a:pos x="36" y="14"/>
                </a:cxn>
                <a:cxn ang="0">
                  <a:pos x="45" y="14"/>
                </a:cxn>
                <a:cxn ang="0">
                  <a:pos x="48" y="11"/>
                </a:cxn>
                <a:cxn ang="0">
                  <a:pos x="42" y="11"/>
                </a:cxn>
                <a:cxn ang="0">
                  <a:pos x="50" y="5"/>
                </a:cxn>
                <a:cxn ang="0">
                  <a:pos x="50" y="0"/>
                </a:cxn>
                <a:cxn ang="0">
                  <a:pos x="39" y="2"/>
                </a:cxn>
                <a:cxn ang="0">
                  <a:pos x="25" y="2"/>
                </a:cxn>
                <a:cxn ang="0">
                  <a:pos x="31" y="5"/>
                </a:cxn>
                <a:cxn ang="0">
                  <a:pos x="28" y="8"/>
                </a:cxn>
                <a:cxn ang="0">
                  <a:pos x="25" y="5"/>
                </a:cxn>
              </a:cxnLst>
              <a:rect l="0" t="0" r="r" b="b"/>
              <a:pathLst>
                <a:path w="50" h="19">
                  <a:moveTo>
                    <a:pt x="25" y="5"/>
                  </a:moveTo>
                  <a:lnTo>
                    <a:pt x="17" y="5"/>
                  </a:lnTo>
                  <a:lnTo>
                    <a:pt x="20" y="5"/>
                  </a:lnTo>
                  <a:lnTo>
                    <a:pt x="14" y="5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0" y="11"/>
                  </a:lnTo>
                  <a:lnTo>
                    <a:pt x="34" y="11"/>
                  </a:lnTo>
                  <a:lnTo>
                    <a:pt x="11" y="14"/>
                  </a:lnTo>
                  <a:lnTo>
                    <a:pt x="11" y="16"/>
                  </a:lnTo>
                  <a:lnTo>
                    <a:pt x="31" y="19"/>
                  </a:lnTo>
                  <a:lnTo>
                    <a:pt x="34" y="16"/>
                  </a:lnTo>
                  <a:lnTo>
                    <a:pt x="36" y="14"/>
                  </a:lnTo>
                  <a:lnTo>
                    <a:pt x="45" y="14"/>
                  </a:lnTo>
                  <a:lnTo>
                    <a:pt x="48" y="11"/>
                  </a:lnTo>
                  <a:lnTo>
                    <a:pt x="42" y="11"/>
                  </a:lnTo>
                  <a:lnTo>
                    <a:pt x="50" y="5"/>
                  </a:lnTo>
                  <a:lnTo>
                    <a:pt x="50" y="0"/>
                  </a:lnTo>
                  <a:lnTo>
                    <a:pt x="39" y="2"/>
                  </a:lnTo>
                  <a:lnTo>
                    <a:pt x="25" y="2"/>
                  </a:lnTo>
                  <a:lnTo>
                    <a:pt x="31" y="5"/>
                  </a:lnTo>
                  <a:lnTo>
                    <a:pt x="28" y="8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2" name="Freeform 414"/>
            <p:cNvSpPr>
              <a:spLocks/>
            </p:cNvSpPr>
            <p:nvPr/>
          </p:nvSpPr>
          <p:spPr bwMode="auto">
            <a:xfrm>
              <a:off x="1307" y="1252"/>
              <a:ext cx="57" cy="23"/>
            </a:xfrm>
            <a:custGeom>
              <a:avLst/>
              <a:gdLst/>
              <a:ahLst/>
              <a:cxnLst>
                <a:cxn ang="0">
                  <a:pos x="28" y="3"/>
                </a:cxn>
                <a:cxn ang="0">
                  <a:pos x="39" y="3"/>
                </a:cxn>
                <a:cxn ang="0">
                  <a:pos x="44" y="5"/>
                </a:cxn>
                <a:cxn ang="0">
                  <a:pos x="41" y="8"/>
                </a:cxn>
                <a:cxn ang="0">
                  <a:pos x="44" y="14"/>
                </a:cxn>
                <a:cxn ang="0">
                  <a:pos x="33" y="17"/>
                </a:cxn>
                <a:cxn ang="0">
                  <a:pos x="22" y="11"/>
                </a:cxn>
                <a:cxn ang="0">
                  <a:pos x="0" y="11"/>
                </a:cxn>
                <a:cxn ang="0">
                  <a:pos x="5" y="8"/>
                </a:cxn>
                <a:cxn ang="0">
                  <a:pos x="16" y="5"/>
                </a:cxn>
                <a:cxn ang="0">
                  <a:pos x="14" y="3"/>
                </a:cxn>
                <a:cxn ang="0">
                  <a:pos x="5" y="5"/>
                </a:cxn>
                <a:cxn ang="0">
                  <a:pos x="5" y="0"/>
                </a:cxn>
                <a:cxn ang="0">
                  <a:pos x="28" y="0"/>
                </a:cxn>
                <a:cxn ang="0">
                  <a:pos x="28" y="3"/>
                </a:cxn>
              </a:cxnLst>
              <a:rect l="0" t="0" r="r" b="b"/>
              <a:pathLst>
                <a:path w="44" h="17">
                  <a:moveTo>
                    <a:pt x="28" y="3"/>
                  </a:moveTo>
                  <a:lnTo>
                    <a:pt x="39" y="3"/>
                  </a:lnTo>
                  <a:lnTo>
                    <a:pt x="44" y="5"/>
                  </a:lnTo>
                  <a:lnTo>
                    <a:pt x="41" y="8"/>
                  </a:lnTo>
                  <a:lnTo>
                    <a:pt x="44" y="14"/>
                  </a:lnTo>
                  <a:lnTo>
                    <a:pt x="33" y="17"/>
                  </a:lnTo>
                  <a:lnTo>
                    <a:pt x="22" y="11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6" y="5"/>
                  </a:lnTo>
                  <a:lnTo>
                    <a:pt x="14" y="3"/>
                  </a:lnTo>
                  <a:lnTo>
                    <a:pt x="5" y="5"/>
                  </a:lnTo>
                  <a:lnTo>
                    <a:pt x="5" y="0"/>
                  </a:lnTo>
                  <a:lnTo>
                    <a:pt x="28" y="0"/>
                  </a:lnTo>
                  <a:lnTo>
                    <a:pt x="28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3" name="Freeform 415"/>
            <p:cNvSpPr>
              <a:spLocks/>
            </p:cNvSpPr>
            <p:nvPr/>
          </p:nvSpPr>
          <p:spPr bwMode="auto">
            <a:xfrm>
              <a:off x="1212" y="1394"/>
              <a:ext cx="54" cy="25"/>
            </a:xfrm>
            <a:custGeom>
              <a:avLst/>
              <a:gdLst/>
              <a:ahLst/>
              <a:cxnLst>
                <a:cxn ang="0">
                  <a:pos x="36" y="9"/>
                </a:cxn>
                <a:cxn ang="0">
                  <a:pos x="25" y="0"/>
                </a:cxn>
                <a:cxn ang="0">
                  <a:pos x="19" y="6"/>
                </a:cxn>
                <a:cxn ang="0">
                  <a:pos x="16" y="3"/>
                </a:cxn>
                <a:cxn ang="0">
                  <a:pos x="13" y="9"/>
                </a:cxn>
                <a:cxn ang="0">
                  <a:pos x="0" y="11"/>
                </a:cxn>
                <a:cxn ang="0">
                  <a:pos x="25" y="20"/>
                </a:cxn>
                <a:cxn ang="0">
                  <a:pos x="41" y="14"/>
                </a:cxn>
                <a:cxn ang="0">
                  <a:pos x="36" y="14"/>
                </a:cxn>
                <a:cxn ang="0">
                  <a:pos x="36" y="9"/>
                </a:cxn>
              </a:cxnLst>
              <a:rect l="0" t="0" r="r" b="b"/>
              <a:pathLst>
                <a:path w="41" h="20">
                  <a:moveTo>
                    <a:pt x="36" y="9"/>
                  </a:moveTo>
                  <a:lnTo>
                    <a:pt x="25" y="0"/>
                  </a:lnTo>
                  <a:lnTo>
                    <a:pt x="19" y="6"/>
                  </a:lnTo>
                  <a:lnTo>
                    <a:pt x="16" y="3"/>
                  </a:lnTo>
                  <a:lnTo>
                    <a:pt x="13" y="9"/>
                  </a:lnTo>
                  <a:lnTo>
                    <a:pt x="0" y="11"/>
                  </a:lnTo>
                  <a:lnTo>
                    <a:pt x="25" y="20"/>
                  </a:lnTo>
                  <a:lnTo>
                    <a:pt x="41" y="14"/>
                  </a:lnTo>
                  <a:lnTo>
                    <a:pt x="36" y="14"/>
                  </a:lnTo>
                  <a:lnTo>
                    <a:pt x="36" y="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4" name="Freeform 416"/>
            <p:cNvSpPr>
              <a:spLocks/>
            </p:cNvSpPr>
            <p:nvPr/>
          </p:nvSpPr>
          <p:spPr bwMode="auto">
            <a:xfrm>
              <a:off x="1499" y="1335"/>
              <a:ext cx="52" cy="15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3" y="5"/>
                </a:cxn>
                <a:cxn ang="0">
                  <a:pos x="8" y="11"/>
                </a:cxn>
                <a:cxn ang="0">
                  <a:pos x="39" y="8"/>
                </a:cxn>
                <a:cxn ang="0">
                  <a:pos x="28" y="0"/>
                </a:cxn>
              </a:cxnLst>
              <a:rect l="0" t="0" r="r" b="b"/>
              <a:pathLst>
                <a:path w="39" h="11">
                  <a:moveTo>
                    <a:pt x="28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3" y="5"/>
                  </a:lnTo>
                  <a:lnTo>
                    <a:pt x="8" y="11"/>
                  </a:lnTo>
                  <a:lnTo>
                    <a:pt x="39" y="8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5" name="Freeform 417"/>
            <p:cNvSpPr>
              <a:spLocks/>
            </p:cNvSpPr>
            <p:nvPr/>
          </p:nvSpPr>
          <p:spPr bwMode="auto">
            <a:xfrm>
              <a:off x="1477" y="1419"/>
              <a:ext cx="33" cy="19"/>
            </a:xfrm>
            <a:custGeom>
              <a:avLst/>
              <a:gdLst/>
              <a:ahLst/>
              <a:cxnLst>
                <a:cxn ang="0">
                  <a:pos x="20" y="8"/>
                </a:cxn>
                <a:cxn ang="0">
                  <a:pos x="0" y="14"/>
                </a:cxn>
                <a:cxn ang="0">
                  <a:pos x="0" y="8"/>
                </a:cxn>
                <a:cxn ang="0">
                  <a:pos x="14" y="0"/>
                </a:cxn>
                <a:cxn ang="0">
                  <a:pos x="25" y="2"/>
                </a:cxn>
                <a:cxn ang="0">
                  <a:pos x="20" y="8"/>
                </a:cxn>
              </a:cxnLst>
              <a:rect l="0" t="0" r="r" b="b"/>
              <a:pathLst>
                <a:path w="25" h="14">
                  <a:moveTo>
                    <a:pt x="20" y="8"/>
                  </a:moveTo>
                  <a:lnTo>
                    <a:pt x="0" y="14"/>
                  </a:lnTo>
                  <a:lnTo>
                    <a:pt x="0" y="8"/>
                  </a:lnTo>
                  <a:lnTo>
                    <a:pt x="14" y="0"/>
                  </a:lnTo>
                  <a:lnTo>
                    <a:pt x="25" y="2"/>
                  </a:lnTo>
                  <a:lnTo>
                    <a:pt x="20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6" name="Freeform 418"/>
            <p:cNvSpPr>
              <a:spLocks/>
            </p:cNvSpPr>
            <p:nvPr/>
          </p:nvSpPr>
          <p:spPr bwMode="auto">
            <a:xfrm>
              <a:off x="1379" y="1259"/>
              <a:ext cx="36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3" y="0"/>
                </a:cxn>
                <a:cxn ang="0">
                  <a:pos x="28" y="6"/>
                </a:cxn>
                <a:cxn ang="0">
                  <a:pos x="25" y="9"/>
                </a:cxn>
                <a:cxn ang="0">
                  <a:pos x="3" y="12"/>
                </a:cxn>
                <a:cxn ang="0">
                  <a:pos x="0" y="9"/>
                </a:cxn>
                <a:cxn ang="0">
                  <a:pos x="0" y="6"/>
                </a:cxn>
              </a:cxnLst>
              <a:rect l="0" t="0" r="r" b="b"/>
              <a:pathLst>
                <a:path w="28" h="12">
                  <a:moveTo>
                    <a:pt x="0" y="6"/>
                  </a:moveTo>
                  <a:lnTo>
                    <a:pt x="3" y="0"/>
                  </a:lnTo>
                  <a:lnTo>
                    <a:pt x="28" y="6"/>
                  </a:lnTo>
                  <a:lnTo>
                    <a:pt x="25" y="9"/>
                  </a:lnTo>
                  <a:lnTo>
                    <a:pt x="3" y="12"/>
                  </a:lnTo>
                  <a:lnTo>
                    <a:pt x="0" y="9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7" name="Freeform 419"/>
            <p:cNvSpPr>
              <a:spLocks/>
            </p:cNvSpPr>
            <p:nvPr/>
          </p:nvSpPr>
          <p:spPr bwMode="auto">
            <a:xfrm>
              <a:off x="1339" y="1302"/>
              <a:ext cx="37" cy="15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8"/>
                </a:cxn>
                <a:cxn ang="0">
                  <a:pos x="22" y="0"/>
                </a:cxn>
                <a:cxn ang="0">
                  <a:pos x="28" y="8"/>
                </a:cxn>
                <a:cxn ang="0">
                  <a:pos x="25" y="11"/>
                </a:cxn>
                <a:cxn ang="0">
                  <a:pos x="5" y="11"/>
                </a:cxn>
              </a:cxnLst>
              <a:rect l="0" t="0" r="r" b="b"/>
              <a:pathLst>
                <a:path w="28" h="11">
                  <a:moveTo>
                    <a:pt x="5" y="11"/>
                  </a:moveTo>
                  <a:lnTo>
                    <a:pt x="0" y="8"/>
                  </a:lnTo>
                  <a:lnTo>
                    <a:pt x="22" y="0"/>
                  </a:lnTo>
                  <a:lnTo>
                    <a:pt x="28" y="8"/>
                  </a:lnTo>
                  <a:lnTo>
                    <a:pt x="25" y="11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8" name="Freeform 420"/>
            <p:cNvSpPr>
              <a:spLocks/>
            </p:cNvSpPr>
            <p:nvPr/>
          </p:nvSpPr>
          <p:spPr bwMode="auto">
            <a:xfrm>
              <a:off x="1194" y="1331"/>
              <a:ext cx="28" cy="15"/>
            </a:xfrm>
            <a:custGeom>
              <a:avLst/>
              <a:gdLst/>
              <a:ahLst/>
              <a:cxnLst>
                <a:cxn ang="0">
                  <a:pos x="5" y="11"/>
                </a:cxn>
                <a:cxn ang="0">
                  <a:pos x="0" y="3"/>
                </a:cxn>
                <a:cxn ang="0">
                  <a:pos x="19" y="0"/>
                </a:cxn>
                <a:cxn ang="0">
                  <a:pos x="22" y="3"/>
                </a:cxn>
                <a:cxn ang="0">
                  <a:pos x="5" y="11"/>
                </a:cxn>
              </a:cxnLst>
              <a:rect l="0" t="0" r="r" b="b"/>
              <a:pathLst>
                <a:path w="22" h="11">
                  <a:moveTo>
                    <a:pt x="5" y="11"/>
                  </a:moveTo>
                  <a:lnTo>
                    <a:pt x="0" y="3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5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49" name="Freeform 421"/>
            <p:cNvSpPr>
              <a:spLocks/>
            </p:cNvSpPr>
            <p:nvPr/>
          </p:nvSpPr>
          <p:spPr bwMode="auto">
            <a:xfrm>
              <a:off x="1657" y="1201"/>
              <a:ext cx="675" cy="364"/>
            </a:xfrm>
            <a:custGeom>
              <a:avLst/>
              <a:gdLst/>
              <a:ahLst/>
              <a:cxnLst>
                <a:cxn ang="0">
                  <a:pos x="89" y="219"/>
                </a:cxn>
                <a:cxn ang="0">
                  <a:pos x="105" y="214"/>
                </a:cxn>
                <a:cxn ang="0">
                  <a:pos x="91" y="228"/>
                </a:cxn>
                <a:cxn ang="0">
                  <a:pos x="102" y="236"/>
                </a:cxn>
                <a:cxn ang="0">
                  <a:pos x="108" y="253"/>
                </a:cxn>
                <a:cxn ang="0">
                  <a:pos x="114" y="261"/>
                </a:cxn>
                <a:cxn ang="0">
                  <a:pos x="141" y="261"/>
                </a:cxn>
                <a:cxn ang="0">
                  <a:pos x="139" y="272"/>
                </a:cxn>
                <a:cxn ang="0">
                  <a:pos x="150" y="270"/>
                </a:cxn>
                <a:cxn ang="0">
                  <a:pos x="161" y="261"/>
                </a:cxn>
                <a:cxn ang="0">
                  <a:pos x="175" y="250"/>
                </a:cxn>
                <a:cxn ang="0">
                  <a:pos x="189" y="233"/>
                </a:cxn>
                <a:cxn ang="0">
                  <a:pos x="200" y="219"/>
                </a:cxn>
                <a:cxn ang="0">
                  <a:pos x="225" y="200"/>
                </a:cxn>
                <a:cxn ang="0">
                  <a:pos x="258" y="194"/>
                </a:cxn>
                <a:cxn ang="0">
                  <a:pos x="300" y="164"/>
                </a:cxn>
                <a:cxn ang="0">
                  <a:pos x="375" y="156"/>
                </a:cxn>
                <a:cxn ang="0">
                  <a:pos x="364" y="139"/>
                </a:cxn>
                <a:cxn ang="0">
                  <a:pos x="353" y="128"/>
                </a:cxn>
                <a:cxn ang="0">
                  <a:pos x="403" y="136"/>
                </a:cxn>
                <a:cxn ang="0">
                  <a:pos x="403" y="125"/>
                </a:cxn>
                <a:cxn ang="0">
                  <a:pos x="372" y="114"/>
                </a:cxn>
                <a:cxn ang="0">
                  <a:pos x="369" y="106"/>
                </a:cxn>
                <a:cxn ang="0">
                  <a:pos x="405" y="103"/>
                </a:cxn>
                <a:cxn ang="0">
                  <a:pos x="411" y="94"/>
                </a:cxn>
                <a:cxn ang="0">
                  <a:pos x="428" y="83"/>
                </a:cxn>
                <a:cxn ang="0">
                  <a:pos x="430" y="72"/>
                </a:cxn>
                <a:cxn ang="0">
                  <a:pos x="441" y="58"/>
                </a:cxn>
                <a:cxn ang="0">
                  <a:pos x="447" y="42"/>
                </a:cxn>
                <a:cxn ang="0">
                  <a:pos x="444" y="31"/>
                </a:cxn>
                <a:cxn ang="0">
                  <a:pos x="486" y="14"/>
                </a:cxn>
                <a:cxn ang="0">
                  <a:pos x="425" y="14"/>
                </a:cxn>
                <a:cxn ang="0">
                  <a:pos x="405" y="11"/>
                </a:cxn>
                <a:cxn ang="0">
                  <a:pos x="386" y="0"/>
                </a:cxn>
                <a:cxn ang="0">
                  <a:pos x="269" y="6"/>
                </a:cxn>
                <a:cxn ang="0">
                  <a:pos x="272" y="11"/>
                </a:cxn>
                <a:cxn ang="0">
                  <a:pos x="186" y="17"/>
                </a:cxn>
                <a:cxn ang="0">
                  <a:pos x="125" y="17"/>
                </a:cxn>
                <a:cxn ang="0">
                  <a:pos x="80" y="31"/>
                </a:cxn>
                <a:cxn ang="0">
                  <a:pos x="19" y="56"/>
                </a:cxn>
                <a:cxn ang="0">
                  <a:pos x="38" y="61"/>
                </a:cxn>
                <a:cxn ang="0">
                  <a:pos x="27" y="75"/>
                </a:cxn>
                <a:cxn ang="0">
                  <a:pos x="105" y="89"/>
                </a:cxn>
                <a:cxn ang="0">
                  <a:pos x="111" y="108"/>
                </a:cxn>
                <a:cxn ang="0">
                  <a:pos x="114" y="125"/>
                </a:cxn>
                <a:cxn ang="0">
                  <a:pos x="133" y="128"/>
                </a:cxn>
                <a:cxn ang="0">
                  <a:pos x="133" y="139"/>
                </a:cxn>
                <a:cxn ang="0">
                  <a:pos x="127" y="156"/>
                </a:cxn>
                <a:cxn ang="0">
                  <a:pos x="102" y="167"/>
                </a:cxn>
                <a:cxn ang="0">
                  <a:pos x="100" y="169"/>
                </a:cxn>
                <a:cxn ang="0">
                  <a:pos x="122" y="172"/>
                </a:cxn>
                <a:cxn ang="0">
                  <a:pos x="111" y="181"/>
                </a:cxn>
                <a:cxn ang="0">
                  <a:pos x="91" y="189"/>
                </a:cxn>
                <a:cxn ang="0">
                  <a:pos x="116" y="186"/>
                </a:cxn>
                <a:cxn ang="0">
                  <a:pos x="89" y="203"/>
                </a:cxn>
              </a:cxnLst>
              <a:rect l="0" t="0" r="r" b="b"/>
              <a:pathLst>
                <a:path w="514" h="275">
                  <a:moveTo>
                    <a:pt x="108" y="200"/>
                  </a:moveTo>
                  <a:lnTo>
                    <a:pt x="94" y="203"/>
                  </a:lnTo>
                  <a:lnTo>
                    <a:pt x="91" y="206"/>
                  </a:lnTo>
                  <a:lnTo>
                    <a:pt x="89" y="211"/>
                  </a:lnTo>
                  <a:lnTo>
                    <a:pt x="100" y="208"/>
                  </a:lnTo>
                  <a:lnTo>
                    <a:pt x="94" y="211"/>
                  </a:lnTo>
                  <a:lnTo>
                    <a:pt x="89" y="219"/>
                  </a:lnTo>
                  <a:lnTo>
                    <a:pt x="94" y="217"/>
                  </a:lnTo>
                  <a:lnTo>
                    <a:pt x="102" y="214"/>
                  </a:lnTo>
                  <a:lnTo>
                    <a:pt x="102" y="206"/>
                  </a:lnTo>
                  <a:lnTo>
                    <a:pt x="105" y="211"/>
                  </a:lnTo>
                  <a:lnTo>
                    <a:pt x="111" y="211"/>
                  </a:lnTo>
                  <a:lnTo>
                    <a:pt x="111" y="217"/>
                  </a:lnTo>
                  <a:lnTo>
                    <a:pt x="105" y="214"/>
                  </a:lnTo>
                  <a:lnTo>
                    <a:pt x="105" y="217"/>
                  </a:lnTo>
                  <a:lnTo>
                    <a:pt x="94" y="219"/>
                  </a:lnTo>
                  <a:lnTo>
                    <a:pt x="102" y="219"/>
                  </a:lnTo>
                  <a:lnTo>
                    <a:pt x="108" y="219"/>
                  </a:lnTo>
                  <a:lnTo>
                    <a:pt x="91" y="222"/>
                  </a:lnTo>
                  <a:lnTo>
                    <a:pt x="94" y="225"/>
                  </a:lnTo>
                  <a:lnTo>
                    <a:pt x="91" y="228"/>
                  </a:lnTo>
                  <a:lnTo>
                    <a:pt x="97" y="228"/>
                  </a:lnTo>
                  <a:lnTo>
                    <a:pt x="94" y="231"/>
                  </a:lnTo>
                  <a:lnTo>
                    <a:pt x="97" y="231"/>
                  </a:lnTo>
                  <a:lnTo>
                    <a:pt x="91" y="231"/>
                  </a:lnTo>
                  <a:lnTo>
                    <a:pt x="100" y="233"/>
                  </a:lnTo>
                  <a:lnTo>
                    <a:pt x="100" y="236"/>
                  </a:lnTo>
                  <a:lnTo>
                    <a:pt x="102" y="236"/>
                  </a:lnTo>
                  <a:lnTo>
                    <a:pt x="100" y="239"/>
                  </a:lnTo>
                  <a:lnTo>
                    <a:pt x="97" y="242"/>
                  </a:lnTo>
                  <a:lnTo>
                    <a:pt x="102" y="247"/>
                  </a:lnTo>
                  <a:lnTo>
                    <a:pt x="105" y="247"/>
                  </a:lnTo>
                  <a:lnTo>
                    <a:pt x="105" y="250"/>
                  </a:lnTo>
                  <a:lnTo>
                    <a:pt x="108" y="250"/>
                  </a:lnTo>
                  <a:lnTo>
                    <a:pt x="108" y="253"/>
                  </a:lnTo>
                  <a:lnTo>
                    <a:pt x="108" y="256"/>
                  </a:lnTo>
                  <a:lnTo>
                    <a:pt x="105" y="256"/>
                  </a:lnTo>
                  <a:lnTo>
                    <a:pt x="111" y="256"/>
                  </a:lnTo>
                  <a:lnTo>
                    <a:pt x="108" y="256"/>
                  </a:lnTo>
                  <a:lnTo>
                    <a:pt x="108" y="258"/>
                  </a:lnTo>
                  <a:lnTo>
                    <a:pt x="114" y="258"/>
                  </a:lnTo>
                  <a:lnTo>
                    <a:pt x="114" y="261"/>
                  </a:lnTo>
                  <a:lnTo>
                    <a:pt x="111" y="264"/>
                  </a:lnTo>
                  <a:lnTo>
                    <a:pt x="114" y="264"/>
                  </a:lnTo>
                  <a:lnTo>
                    <a:pt x="116" y="264"/>
                  </a:lnTo>
                  <a:lnTo>
                    <a:pt x="125" y="264"/>
                  </a:lnTo>
                  <a:lnTo>
                    <a:pt x="136" y="258"/>
                  </a:lnTo>
                  <a:lnTo>
                    <a:pt x="136" y="261"/>
                  </a:lnTo>
                  <a:lnTo>
                    <a:pt x="141" y="261"/>
                  </a:lnTo>
                  <a:lnTo>
                    <a:pt x="133" y="264"/>
                  </a:lnTo>
                  <a:lnTo>
                    <a:pt x="139" y="264"/>
                  </a:lnTo>
                  <a:lnTo>
                    <a:pt x="133" y="270"/>
                  </a:lnTo>
                  <a:lnTo>
                    <a:pt x="141" y="267"/>
                  </a:lnTo>
                  <a:lnTo>
                    <a:pt x="139" y="270"/>
                  </a:lnTo>
                  <a:lnTo>
                    <a:pt x="144" y="270"/>
                  </a:lnTo>
                  <a:lnTo>
                    <a:pt x="139" y="272"/>
                  </a:lnTo>
                  <a:lnTo>
                    <a:pt x="147" y="270"/>
                  </a:lnTo>
                  <a:lnTo>
                    <a:pt x="139" y="275"/>
                  </a:lnTo>
                  <a:lnTo>
                    <a:pt x="141" y="275"/>
                  </a:lnTo>
                  <a:lnTo>
                    <a:pt x="150" y="272"/>
                  </a:lnTo>
                  <a:lnTo>
                    <a:pt x="158" y="275"/>
                  </a:lnTo>
                  <a:lnTo>
                    <a:pt x="158" y="272"/>
                  </a:lnTo>
                  <a:lnTo>
                    <a:pt x="150" y="270"/>
                  </a:lnTo>
                  <a:lnTo>
                    <a:pt x="161" y="270"/>
                  </a:lnTo>
                  <a:lnTo>
                    <a:pt x="164" y="267"/>
                  </a:lnTo>
                  <a:lnTo>
                    <a:pt x="161" y="267"/>
                  </a:lnTo>
                  <a:lnTo>
                    <a:pt x="164" y="264"/>
                  </a:lnTo>
                  <a:lnTo>
                    <a:pt x="161" y="264"/>
                  </a:lnTo>
                  <a:lnTo>
                    <a:pt x="166" y="264"/>
                  </a:lnTo>
                  <a:lnTo>
                    <a:pt x="161" y="261"/>
                  </a:lnTo>
                  <a:lnTo>
                    <a:pt x="166" y="261"/>
                  </a:lnTo>
                  <a:lnTo>
                    <a:pt x="166" y="258"/>
                  </a:lnTo>
                  <a:lnTo>
                    <a:pt x="169" y="258"/>
                  </a:lnTo>
                  <a:lnTo>
                    <a:pt x="169" y="256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5" y="250"/>
                  </a:lnTo>
                  <a:lnTo>
                    <a:pt x="177" y="247"/>
                  </a:lnTo>
                  <a:lnTo>
                    <a:pt x="175" y="245"/>
                  </a:lnTo>
                  <a:lnTo>
                    <a:pt x="172" y="239"/>
                  </a:lnTo>
                  <a:lnTo>
                    <a:pt x="180" y="236"/>
                  </a:lnTo>
                  <a:lnTo>
                    <a:pt x="186" y="236"/>
                  </a:lnTo>
                  <a:lnTo>
                    <a:pt x="186" y="233"/>
                  </a:lnTo>
                  <a:lnTo>
                    <a:pt x="189" y="233"/>
                  </a:lnTo>
                  <a:lnTo>
                    <a:pt x="189" y="231"/>
                  </a:lnTo>
                  <a:lnTo>
                    <a:pt x="191" y="231"/>
                  </a:lnTo>
                  <a:lnTo>
                    <a:pt x="194" y="231"/>
                  </a:lnTo>
                  <a:lnTo>
                    <a:pt x="197" y="228"/>
                  </a:lnTo>
                  <a:lnTo>
                    <a:pt x="194" y="225"/>
                  </a:lnTo>
                  <a:lnTo>
                    <a:pt x="202" y="225"/>
                  </a:lnTo>
                  <a:lnTo>
                    <a:pt x="200" y="219"/>
                  </a:lnTo>
                  <a:lnTo>
                    <a:pt x="194" y="219"/>
                  </a:lnTo>
                  <a:lnTo>
                    <a:pt x="202" y="217"/>
                  </a:lnTo>
                  <a:lnTo>
                    <a:pt x="202" y="208"/>
                  </a:lnTo>
                  <a:lnTo>
                    <a:pt x="214" y="208"/>
                  </a:lnTo>
                  <a:lnTo>
                    <a:pt x="214" y="203"/>
                  </a:lnTo>
                  <a:lnTo>
                    <a:pt x="219" y="203"/>
                  </a:lnTo>
                  <a:lnTo>
                    <a:pt x="225" y="200"/>
                  </a:lnTo>
                  <a:lnTo>
                    <a:pt x="233" y="200"/>
                  </a:lnTo>
                  <a:lnTo>
                    <a:pt x="233" y="197"/>
                  </a:lnTo>
                  <a:lnTo>
                    <a:pt x="239" y="192"/>
                  </a:lnTo>
                  <a:lnTo>
                    <a:pt x="244" y="192"/>
                  </a:lnTo>
                  <a:lnTo>
                    <a:pt x="239" y="197"/>
                  </a:lnTo>
                  <a:lnTo>
                    <a:pt x="244" y="197"/>
                  </a:lnTo>
                  <a:lnTo>
                    <a:pt x="258" y="194"/>
                  </a:lnTo>
                  <a:lnTo>
                    <a:pt x="261" y="192"/>
                  </a:lnTo>
                  <a:lnTo>
                    <a:pt x="264" y="192"/>
                  </a:lnTo>
                  <a:lnTo>
                    <a:pt x="275" y="189"/>
                  </a:lnTo>
                  <a:lnTo>
                    <a:pt x="286" y="181"/>
                  </a:lnTo>
                  <a:lnTo>
                    <a:pt x="300" y="172"/>
                  </a:lnTo>
                  <a:lnTo>
                    <a:pt x="300" y="169"/>
                  </a:lnTo>
                  <a:lnTo>
                    <a:pt x="300" y="164"/>
                  </a:lnTo>
                  <a:lnTo>
                    <a:pt x="311" y="169"/>
                  </a:lnTo>
                  <a:lnTo>
                    <a:pt x="316" y="169"/>
                  </a:lnTo>
                  <a:lnTo>
                    <a:pt x="322" y="167"/>
                  </a:lnTo>
                  <a:lnTo>
                    <a:pt x="325" y="169"/>
                  </a:lnTo>
                  <a:lnTo>
                    <a:pt x="347" y="164"/>
                  </a:lnTo>
                  <a:lnTo>
                    <a:pt x="369" y="158"/>
                  </a:lnTo>
                  <a:lnTo>
                    <a:pt x="375" y="156"/>
                  </a:lnTo>
                  <a:lnTo>
                    <a:pt x="383" y="153"/>
                  </a:lnTo>
                  <a:lnTo>
                    <a:pt x="386" y="150"/>
                  </a:lnTo>
                  <a:lnTo>
                    <a:pt x="394" y="147"/>
                  </a:lnTo>
                  <a:lnTo>
                    <a:pt x="400" y="144"/>
                  </a:lnTo>
                  <a:lnTo>
                    <a:pt x="369" y="142"/>
                  </a:lnTo>
                  <a:lnTo>
                    <a:pt x="347" y="144"/>
                  </a:lnTo>
                  <a:lnTo>
                    <a:pt x="364" y="139"/>
                  </a:lnTo>
                  <a:lnTo>
                    <a:pt x="339" y="139"/>
                  </a:lnTo>
                  <a:lnTo>
                    <a:pt x="350" y="136"/>
                  </a:lnTo>
                  <a:lnTo>
                    <a:pt x="350" y="133"/>
                  </a:lnTo>
                  <a:lnTo>
                    <a:pt x="353" y="133"/>
                  </a:lnTo>
                  <a:lnTo>
                    <a:pt x="372" y="131"/>
                  </a:lnTo>
                  <a:lnTo>
                    <a:pt x="372" y="128"/>
                  </a:lnTo>
                  <a:lnTo>
                    <a:pt x="353" y="128"/>
                  </a:lnTo>
                  <a:lnTo>
                    <a:pt x="358" y="125"/>
                  </a:lnTo>
                  <a:lnTo>
                    <a:pt x="350" y="122"/>
                  </a:lnTo>
                  <a:lnTo>
                    <a:pt x="369" y="128"/>
                  </a:lnTo>
                  <a:lnTo>
                    <a:pt x="386" y="133"/>
                  </a:lnTo>
                  <a:lnTo>
                    <a:pt x="391" y="142"/>
                  </a:lnTo>
                  <a:lnTo>
                    <a:pt x="400" y="139"/>
                  </a:lnTo>
                  <a:lnTo>
                    <a:pt x="403" y="136"/>
                  </a:lnTo>
                  <a:lnTo>
                    <a:pt x="403" y="142"/>
                  </a:lnTo>
                  <a:lnTo>
                    <a:pt x="408" y="139"/>
                  </a:lnTo>
                  <a:lnTo>
                    <a:pt x="408" y="133"/>
                  </a:lnTo>
                  <a:lnTo>
                    <a:pt x="408" y="128"/>
                  </a:lnTo>
                  <a:lnTo>
                    <a:pt x="403" y="131"/>
                  </a:lnTo>
                  <a:lnTo>
                    <a:pt x="405" y="125"/>
                  </a:lnTo>
                  <a:lnTo>
                    <a:pt x="403" y="125"/>
                  </a:lnTo>
                  <a:lnTo>
                    <a:pt x="400" y="125"/>
                  </a:lnTo>
                  <a:lnTo>
                    <a:pt x="403" y="122"/>
                  </a:lnTo>
                  <a:lnTo>
                    <a:pt x="380" y="117"/>
                  </a:lnTo>
                  <a:lnTo>
                    <a:pt x="378" y="119"/>
                  </a:lnTo>
                  <a:lnTo>
                    <a:pt x="378" y="117"/>
                  </a:lnTo>
                  <a:lnTo>
                    <a:pt x="386" y="114"/>
                  </a:lnTo>
                  <a:lnTo>
                    <a:pt x="372" y="114"/>
                  </a:lnTo>
                  <a:lnTo>
                    <a:pt x="366" y="114"/>
                  </a:lnTo>
                  <a:lnTo>
                    <a:pt x="364" y="111"/>
                  </a:lnTo>
                  <a:lnTo>
                    <a:pt x="383" y="108"/>
                  </a:lnTo>
                  <a:lnTo>
                    <a:pt x="364" y="108"/>
                  </a:lnTo>
                  <a:lnTo>
                    <a:pt x="364" y="111"/>
                  </a:lnTo>
                  <a:lnTo>
                    <a:pt x="364" y="108"/>
                  </a:lnTo>
                  <a:lnTo>
                    <a:pt x="369" y="106"/>
                  </a:lnTo>
                  <a:lnTo>
                    <a:pt x="366" y="106"/>
                  </a:lnTo>
                  <a:lnTo>
                    <a:pt x="380" y="106"/>
                  </a:lnTo>
                  <a:lnTo>
                    <a:pt x="386" y="103"/>
                  </a:lnTo>
                  <a:lnTo>
                    <a:pt x="383" y="100"/>
                  </a:lnTo>
                  <a:lnTo>
                    <a:pt x="391" y="103"/>
                  </a:lnTo>
                  <a:lnTo>
                    <a:pt x="400" y="100"/>
                  </a:lnTo>
                  <a:lnTo>
                    <a:pt x="405" y="103"/>
                  </a:lnTo>
                  <a:lnTo>
                    <a:pt x="394" y="103"/>
                  </a:lnTo>
                  <a:lnTo>
                    <a:pt x="414" y="106"/>
                  </a:lnTo>
                  <a:lnTo>
                    <a:pt x="428" y="103"/>
                  </a:lnTo>
                  <a:lnTo>
                    <a:pt x="428" y="100"/>
                  </a:lnTo>
                  <a:lnTo>
                    <a:pt x="416" y="100"/>
                  </a:lnTo>
                  <a:lnTo>
                    <a:pt x="414" y="100"/>
                  </a:lnTo>
                  <a:lnTo>
                    <a:pt x="411" y="94"/>
                  </a:lnTo>
                  <a:lnTo>
                    <a:pt x="416" y="92"/>
                  </a:lnTo>
                  <a:lnTo>
                    <a:pt x="439" y="94"/>
                  </a:lnTo>
                  <a:lnTo>
                    <a:pt x="439" y="89"/>
                  </a:lnTo>
                  <a:lnTo>
                    <a:pt x="428" y="89"/>
                  </a:lnTo>
                  <a:lnTo>
                    <a:pt x="428" y="86"/>
                  </a:lnTo>
                  <a:lnTo>
                    <a:pt x="416" y="86"/>
                  </a:lnTo>
                  <a:lnTo>
                    <a:pt x="428" y="83"/>
                  </a:lnTo>
                  <a:lnTo>
                    <a:pt x="416" y="81"/>
                  </a:lnTo>
                  <a:lnTo>
                    <a:pt x="416" y="78"/>
                  </a:lnTo>
                  <a:lnTo>
                    <a:pt x="439" y="83"/>
                  </a:lnTo>
                  <a:lnTo>
                    <a:pt x="439" y="75"/>
                  </a:lnTo>
                  <a:lnTo>
                    <a:pt x="422" y="75"/>
                  </a:lnTo>
                  <a:lnTo>
                    <a:pt x="441" y="72"/>
                  </a:lnTo>
                  <a:lnTo>
                    <a:pt x="430" y="72"/>
                  </a:lnTo>
                  <a:lnTo>
                    <a:pt x="425" y="69"/>
                  </a:lnTo>
                  <a:lnTo>
                    <a:pt x="422" y="69"/>
                  </a:lnTo>
                  <a:lnTo>
                    <a:pt x="416" y="67"/>
                  </a:lnTo>
                  <a:lnTo>
                    <a:pt x="430" y="64"/>
                  </a:lnTo>
                  <a:lnTo>
                    <a:pt x="455" y="64"/>
                  </a:lnTo>
                  <a:lnTo>
                    <a:pt x="455" y="61"/>
                  </a:lnTo>
                  <a:lnTo>
                    <a:pt x="441" y="58"/>
                  </a:lnTo>
                  <a:lnTo>
                    <a:pt x="433" y="56"/>
                  </a:lnTo>
                  <a:lnTo>
                    <a:pt x="450" y="56"/>
                  </a:lnTo>
                  <a:lnTo>
                    <a:pt x="433" y="53"/>
                  </a:lnTo>
                  <a:lnTo>
                    <a:pt x="430" y="56"/>
                  </a:lnTo>
                  <a:lnTo>
                    <a:pt x="425" y="56"/>
                  </a:lnTo>
                  <a:lnTo>
                    <a:pt x="433" y="47"/>
                  </a:lnTo>
                  <a:lnTo>
                    <a:pt x="447" y="42"/>
                  </a:lnTo>
                  <a:lnTo>
                    <a:pt x="453" y="39"/>
                  </a:lnTo>
                  <a:lnTo>
                    <a:pt x="447" y="39"/>
                  </a:lnTo>
                  <a:lnTo>
                    <a:pt x="453" y="33"/>
                  </a:lnTo>
                  <a:lnTo>
                    <a:pt x="464" y="33"/>
                  </a:lnTo>
                  <a:lnTo>
                    <a:pt x="464" y="31"/>
                  </a:lnTo>
                  <a:lnTo>
                    <a:pt x="444" y="33"/>
                  </a:lnTo>
                  <a:lnTo>
                    <a:pt x="444" y="31"/>
                  </a:lnTo>
                  <a:lnTo>
                    <a:pt x="461" y="28"/>
                  </a:lnTo>
                  <a:lnTo>
                    <a:pt x="480" y="25"/>
                  </a:lnTo>
                  <a:lnTo>
                    <a:pt x="444" y="25"/>
                  </a:lnTo>
                  <a:lnTo>
                    <a:pt x="494" y="22"/>
                  </a:lnTo>
                  <a:lnTo>
                    <a:pt x="491" y="22"/>
                  </a:lnTo>
                  <a:lnTo>
                    <a:pt x="514" y="17"/>
                  </a:lnTo>
                  <a:lnTo>
                    <a:pt x="486" y="14"/>
                  </a:lnTo>
                  <a:lnTo>
                    <a:pt x="469" y="17"/>
                  </a:lnTo>
                  <a:lnTo>
                    <a:pt x="450" y="19"/>
                  </a:lnTo>
                  <a:lnTo>
                    <a:pt x="450" y="17"/>
                  </a:lnTo>
                  <a:lnTo>
                    <a:pt x="416" y="25"/>
                  </a:lnTo>
                  <a:lnTo>
                    <a:pt x="430" y="19"/>
                  </a:lnTo>
                  <a:lnTo>
                    <a:pt x="436" y="14"/>
                  </a:lnTo>
                  <a:lnTo>
                    <a:pt x="425" y="14"/>
                  </a:lnTo>
                  <a:lnTo>
                    <a:pt x="419" y="17"/>
                  </a:lnTo>
                  <a:lnTo>
                    <a:pt x="397" y="19"/>
                  </a:lnTo>
                  <a:lnTo>
                    <a:pt x="408" y="17"/>
                  </a:lnTo>
                  <a:lnTo>
                    <a:pt x="411" y="14"/>
                  </a:lnTo>
                  <a:lnTo>
                    <a:pt x="355" y="17"/>
                  </a:lnTo>
                  <a:lnTo>
                    <a:pt x="372" y="11"/>
                  </a:lnTo>
                  <a:lnTo>
                    <a:pt x="405" y="11"/>
                  </a:lnTo>
                  <a:lnTo>
                    <a:pt x="444" y="8"/>
                  </a:lnTo>
                  <a:lnTo>
                    <a:pt x="416" y="6"/>
                  </a:lnTo>
                  <a:lnTo>
                    <a:pt x="416" y="3"/>
                  </a:lnTo>
                  <a:lnTo>
                    <a:pt x="339" y="6"/>
                  </a:lnTo>
                  <a:lnTo>
                    <a:pt x="350" y="6"/>
                  </a:lnTo>
                  <a:lnTo>
                    <a:pt x="408" y="3"/>
                  </a:lnTo>
                  <a:lnTo>
                    <a:pt x="386" y="0"/>
                  </a:lnTo>
                  <a:lnTo>
                    <a:pt x="311" y="0"/>
                  </a:lnTo>
                  <a:lnTo>
                    <a:pt x="316" y="3"/>
                  </a:lnTo>
                  <a:lnTo>
                    <a:pt x="311" y="6"/>
                  </a:lnTo>
                  <a:lnTo>
                    <a:pt x="308" y="6"/>
                  </a:lnTo>
                  <a:lnTo>
                    <a:pt x="291" y="3"/>
                  </a:lnTo>
                  <a:lnTo>
                    <a:pt x="264" y="3"/>
                  </a:lnTo>
                  <a:lnTo>
                    <a:pt x="269" y="6"/>
                  </a:lnTo>
                  <a:lnTo>
                    <a:pt x="250" y="6"/>
                  </a:lnTo>
                  <a:lnTo>
                    <a:pt x="283" y="6"/>
                  </a:lnTo>
                  <a:lnTo>
                    <a:pt x="300" y="8"/>
                  </a:lnTo>
                  <a:lnTo>
                    <a:pt x="283" y="6"/>
                  </a:lnTo>
                  <a:lnTo>
                    <a:pt x="283" y="8"/>
                  </a:lnTo>
                  <a:lnTo>
                    <a:pt x="261" y="6"/>
                  </a:lnTo>
                  <a:lnTo>
                    <a:pt x="272" y="11"/>
                  </a:lnTo>
                  <a:lnTo>
                    <a:pt x="261" y="11"/>
                  </a:lnTo>
                  <a:lnTo>
                    <a:pt x="261" y="14"/>
                  </a:lnTo>
                  <a:lnTo>
                    <a:pt x="216" y="8"/>
                  </a:lnTo>
                  <a:lnTo>
                    <a:pt x="214" y="14"/>
                  </a:lnTo>
                  <a:lnTo>
                    <a:pt x="214" y="17"/>
                  </a:lnTo>
                  <a:lnTo>
                    <a:pt x="194" y="14"/>
                  </a:lnTo>
                  <a:lnTo>
                    <a:pt x="186" y="17"/>
                  </a:lnTo>
                  <a:lnTo>
                    <a:pt x="183" y="17"/>
                  </a:lnTo>
                  <a:lnTo>
                    <a:pt x="186" y="11"/>
                  </a:lnTo>
                  <a:lnTo>
                    <a:pt x="144" y="14"/>
                  </a:lnTo>
                  <a:lnTo>
                    <a:pt x="155" y="19"/>
                  </a:lnTo>
                  <a:lnTo>
                    <a:pt x="144" y="17"/>
                  </a:lnTo>
                  <a:lnTo>
                    <a:pt x="125" y="14"/>
                  </a:lnTo>
                  <a:lnTo>
                    <a:pt x="125" y="17"/>
                  </a:lnTo>
                  <a:lnTo>
                    <a:pt x="122" y="19"/>
                  </a:lnTo>
                  <a:lnTo>
                    <a:pt x="105" y="19"/>
                  </a:lnTo>
                  <a:lnTo>
                    <a:pt x="105" y="22"/>
                  </a:lnTo>
                  <a:lnTo>
                    <a:pt x="102" y="22"/>
                  </a:lnTo>
                  <a:lnTo>
                    <a:pt x="63" y="28"/>
                  </a:lnTo>
                  <a:lnTo>
                    <a:pt x="89" y="31"/>
                  </a:lnTo>
                  <a:lnTo>
                    <a:pt x="80" y="31"/>
                  </a:lnTo>
                  <a:lnTo>
                    <a:pt x="80" y="33"/>
                  </a:lnTo>
                  <a:lnTo>
                    <a:pt x="69" y="39"/>
                  </a:lnTo>
                  <a:lnTo>
                    <a:pt x="38" y="42"/>
                  </a:lnTo>
                  <a:lnTo>
                    <a:pt x="5" y="47"/>
                  </a:lnTo>
                  <a:lnTo>
                    <a:pt x="2" y="50"/>
                  </a:lnTo>
                  <a:lnTo>
                    <a:pt x="2" y="53"/>
                  </a:lnTo>
                  <a:lnTo>
                    <a:pt x="19" y="56"/>
                  </a:lnTo>
                  <a:lnTo>
                    <a:pt x="16" y="56"/>
                  </a:lnTo>
                  <a:lnTo>
                    <a:pt x="13" y="58"/>
                  </a:lnTo>
                  <a:lnTo>
                    <a:pt x="27" y="58"/>
                  </a:lnTo>
                  <a:lnTo>
                    <a:pt x="47" y="56"/>
                  </a:lnTo>
                  <a:lnTo>
                    <a:pt x="44" y="61"/>
                  </a:lnTo>
                  <a:lnTo>
                    <a:pt x="22" y="61"/>
                  </a:lnTo>
                  <a:lnTo>
                    <a:pt x="38" y="61"/>
                  </a:lnTo>
                  <a:lnTo>
                    <a:pt x="33" y="61"/>
                  </a:lnTo>
                  <a:lnTo>
                    <a:pt x="0" y="64"/>
                  </a:lnTo>
                  <a:lnTo>
                    <a:pt x="11" y="64"/>
                  </a:lnTo>
                  <a:lnTo>
                    <a:pt x="19" y="67"/>
                  </a:lnTo>
                  <a:lnTo>
                    <a:pt x="11" y="69"/>
                  </a:lnTo>
                  <a:lnTo>
                    <a:pt x="33" y="75"/>
                  </a:lnTo>
                  <a:lnTo>
                    <a:pt x="27" y="75"/>
                  </a:lnTo>
                  <a:lnTo>
                    <a:pt x="36" y="72"/>
                  </a:lnTo>
                  <a:lnTo>
                    <a:pt x="41" y="72"/>
                  </a:lnTo>
                  <a:lnTo>
                    <a:pt x="55" y="72"/>
                  </a:lnTo>
                  <a:lnTo>
                    <a:pt x="61" y="72"/>
                  </a:lnTo>
                  <a:lnTo>
                    <a:pt x="100" y="78"/>
                  </a:lnTo>
                  <a:lnTo>
                    <a:pt x="97" y="83"/>
                  </a:lnTo>
                  <a:lnTo>
                    <a:pt x="105" y="89"/>
                  </a:lnTo>
                  <a:lnTo>
                    <a:pt x="108" y="92"/>
                  </a:lnTo>
                  <a:lnTo>
                    <a:pt x="102" y="94"/>
                  </a:lnTo>
                  <a:lnTo>
                    <a:pt x="108" y="94"/>
                  </a:lnTo>
                  <a:lnTo>
                    <a:pt x="111" y="100"/>
                  </a:lnTo>
                  <a:lnTo>
                    <a:pt x="111" y="103"/>
                  </a:lnTo>
                  <a:lnTo>
                    <a:pt x="108" y="108"/>
                  </a:lnTo>
                  <a:lnTo>
                    <a:pt x="111" y="108"/>
                  </a:lnTo>
                  <a:lnTo>
                    <a:pt x="111" y="114"/>
                  </a:lnTo>
                  <a:lnTo>
                    <a:pt x="105" y="117"/>
                  </a:lnTo>
                  <a:lnTo>
                    <a:pt x="102" y="119"/>
                  </a:lnTo>
                  <a:lnTo>
                    <a:pt x="108" y="122"/>
                  </a:lnTo>
                  <a:lnTo>
                    <a:pt x="97" y="125"/>
                  </a:lnTo>
                  <a:lnTo>
                    <a:pt x="102" y="128"/>
                  </a:lnTo>
                  <a:lnTo>
                    <a:pt x="114" y="125"/>
                  </a:lnTo>
                  <a:lnTo>
                    <a:pt x="119" y="117"/>
                  </a:lnTo>
                  <a:lnTo>
                    <a:pt x="119" y="125"/>
                  </a:lnTo>
                  <a:lnTo>
                    <a:pt x="125" y="122"/>
                  </a:lnTo>
                  <a:lnTo>
                    <a:pt x="122" y="125"/>
                  </a:lnTo>
                  <a:lnTo>
                    <a:pt x="133" y="125"/>
                  </a:lnTo>
                  <a:lnTo>
                    <a:pt x="125" y="128"/>
                  </a:lnTo>
                  <a:lnTo>
                    <a:pt x="133" y="128"/>
                  </a:lnTo>
                  <a:lnTo>
                    <a:pt x="125" y="131"/>
                  </a:lnTo>
                  <a:lnTo>
                    <a:pt x="130" y="131"/>
                  </a:lnTo>
                  <a:lnTo>
                    <a:pt x="127" y="131"/>
                  </a:lnTo>
                  <a:lnTo>
                    <a:pt x="133" y="133"/>
                  </a:lnTo>
                  <a:lnTo>
                    <a:pt x="127" y="133"/>
                  </a:lnTo>
                  <a:lnTo>
                    <a:pt x="136" y="136"/>
                  </a:lnTo>
                  <a:lnTo>
                    <a:pt x="133" y="139"/>
                  </a:lnTo>
                  <a:lnTo>
                    <a:pt x="136" y="142"/>
                  </a:lnTo>
                  <a:lnTo>
                    <a:pt x="105" y="136"/>
                  </a:lnTo>
                  <a:lnTo>
                    <a:pt x="102" y="139"/>
                  </a:lnTo>
                  <a:lnTo>
                    <a:pt x="136" y="147"/>
                  </a:lnTo>
                  <a:lnTo>
                    <a:pt x="130" y="150"/>
                  </a:lnTo>
                  <a:lnTo>
                    <a:pt x="130" y="153"/>
                  </a:lnTo>
                  <a:lnTo>
                    <a:pt x="127" y="156"/>
                  </a:lnTo>
                  <a:lnTo>
                    <a:pt x="130" y="156"/>
                  </a:lnTo>
                  <a:lnTo>
                    <a:pt x="133" y="156"/>
                  </a:lnTo>
                  <a:lnTo>
                    <a:pt x="133" y="158"/>
                  </a:lnTo>
                  <a:lnTo>
                    <a:pt x="127" y="158"/>
                  </a:lnTo>
                  <a:lnTo>
                    <a:pt x="122" y="161"/>
                  </a:lnTo>
                  <a:lnTo>
                    <a:pt x="127" y="161"/>
                  </a:lnTo>
                  <a:lnTo>
                    <a:pt x="102" y="167"/>
                  </a:lnTo>
                  <a:lnTo>
                    <a:pt x="102" y="169"/>
                  </a:lnTo>
                  <a:lnTo>
                    <a:pt x="119" y="167"/>
                  </a:lnTo>
                  <a:lnTo>
                    <a:pt x="125" y="164"/>
                  </a:lnTo>
                  <a:lnTo>
                    <a:pt x="119" y="169"/>
                  </a:lnTo>
                  <a:lnTo>
                    <a:pt x="122" y="172"/>
                  </a:lnTo>
                  <a:lnTo>
                    <a:pt x="102" y="169"/>
                  </a:lnTo>
                  <a:lnTo>
                    <a:pt x="100" y="169"/>
                  </a:lnTo>
                  <a:lnTo>
                    <a:pt x="108" y="172"/>
                  </a:lnTo>
                  <a:lnTo>
                    <a:pt x="97" y="172"/>
                  </a:lnTo>
                  <a:lnTo>
                    <a:pt x="91" y="175"/>
                  </a:lnTo>
                  <a:lnTo>
                    <a:pt x="108" y="172"/>
                  </a:lnTo>
                  <a:lnTo>
                    <a:pt x="114" y="175"/>
                  </a:lnTo>
                  <a:lnTo>
                    <a:pt x="119" y="172"/>
                  </a:lnTo>
                  <a:lnTo>
                    <a:pt x="122" y="172"/>
                  </a:lnTo>
                  <a:lnTo>
                    <a:pt x="116" y="175"/>
                  </a:lnTo>
                  <a:lnTo>
                    <a:pt x="125" y="175"/>
                  </a:lnTo>
                  <a:lnTo>
                    <a:pt x="122" y="175"/>
                  </a:lnTo>
                  <a:lnTo>
                    <a:pt x="122" y="178"/>
                  </a:lnTo>
                  <a:lnTo>
                    <a:pt x="105" y="175"/>
                  </a:lnTo>
                  <a:lnTo>
                    <a:pt x="89" y="181"/>
                  </a:lnTo>
                  <a:lnTo>
                    <a:pt x="111" y="181"/>
                  </a:lnTo>
                  <a:lnTo>
                    <a:pt x="116" y="181"/>
                  </a:lnTo>
                  <a:lnTo>
                    <a:pt x="111" y="181"/>
                  </a:lnTo>
                  <a:lnTo>
                    <a:pt x="86" y="181"/>
                  </a:lnTo>
                  <a:lnTo>
                    <a:pt x="89" y="183"/>
                  </a:lnTo>
                  <a:lnTo>
                    <a:pt x="100" y="183"/>
                  </a:lnTo>
                  <a:lnTo>
                    <a:pt x="94" y="186"/>
                  </a:lnTo>
                  <a:lnTo>
                    <a:pt x="91" y="189"/>
                  </a:lnTo>
                  <a:lnTo>
                    <a:pt x="89" y="189"/>
                  </a:lnTo>
                  <a:lnTo>
                    <a:pt x="94" y="189"/>
                  </a:lnTo>
                  <a:lnTo>
                    <a:pt x="86" y="189"/>
                  </a:lnTo>
                  <a:lnTo>
                    <a:pt x="86" y="194"/>
                  </a:lnTo>
                  <a:lnTo>
                    <a:pt x="102" y="189"/>
                  </a:lnTo>
                  <a:lnTo>
                    <a:pt x="119" y="183"/>
                  </a:lnTo>
                  <a:lnTo>
                    <a:pt x="116" y="186"/>
                  </a:lnTo>
                  <a:lnTo>
                    <a:pt x="83" y="197"/>
                  </a:lnTo>
                  <a:lnTo>
                    <a:pt x="89" y="197"/>
                  </a:lnTo>
                  <a:lnTo>
                    <a:pt x="86" y="197"/>
                  </a:lnTo>
                  <a:lnTo>
                    <a:pt x="100" y="194"/>
                  </a:lnTo>
                  <a:lnTo>
                    <a:pt x="86" y="200"/>
                  </a:lnTo>
                  <a:lnTo>
                    <a:pt x="89" y="200"/>
                  </a:lnTo>
                  <a:lnTo>
                    <a:pt x="89" y="203"/>
                  </a:lnTo>
                  <a:lnTo>
                    <a:pt x="97" y="203"/>
                  </a:lnTo>
                  <a:lnTo>
                    <a:pt x="108" y="20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0" name="Freeform 422"/>
            <p:cNvSpPr>
              <a:spLocks/>
            </p:cNvSpPr>
            <p:nvPr/>
          </p:nvSpPr>
          <p:spPr bwMode="auto">
            <a:xfrm>
              <a:off x="1781" y="1387"/>
              <a:ext cx="32" cy="18"/>
            </a:xfrm>
            <a:custGeom>
              <a:avLst/>
              <a:gdLst/>
              <a:ahLst/>
              <a:cxnLst>
                <a:cxn ang="0">
                  <a:pos x="25" y="8"/>
                </a:cxn>
                <a:cxn ang="0">
                  <a:pos x="6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0" y="8"/>
                </a:cxn>
                <a:cxn ang="0">
                  <a:pos x="3" y="8"/>
                </a:cxn>
                <a:cxn ang="0">
                  <a:pos x="8" y="11"/>
                </a:cxn>
                <a:cxn ang="0">
                  <a:pos x="3" y="14"/>
                </a:cxn>
                <a:cxn ang="0">
                  <a:pos x="25" y="8"/>
                </a:cxn>
              </a:cxnLst>
              <a:rect l="0" t="0" r="r" b="b"/>
              <a:pathLst>
                <a:path w="25" h="14">
                  <a:moveTo>
                    <a:pt x="25" y="8"/>
                  </a:moveTo>
                  <a:lnTo>
                    <a:pt x="6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8"/>
                  </a:lnTo>
                  <a:lnTo>
                    <a:pt x="3" y="8"/>
                  </a:lnTo>
                  <a:lnTo>
                    <a:pt x="8" y="11"/>
                  </a:lnTo>
                  <a:lnTo>
                    <a:pt x="3" y="14"/>
                  </a:lnTo>
                  <a:lnTo>
                    <a:pt x="25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1" name="Freeform 423"/>
            <p:cNvSpPr>
              <a:spLocks/>
            </p:cNvSpPr>
            <p:nvPr/>
          </p:nvSpPr>
          <p:spPr bwMode="auto">
            <a:xfrm>
              <a:off x="2142" y="1453"/>
              <a:ext cx="139" cy="50"/>
            </a:xfrm>
            <a:custGeom>
              <a:avLst/>
              <a:gdLst/>
              <a:ahLst/>
              <a:cxnLst>
                <a:cxn ang="0">
                  <a:pos x="81" y="0"/>
                </a:cxn>
                <a:cxn ang="0">
                  <a:pos x="81" y="2"/>
                </a:cxn>
                <a:cxn ang="0">
                  <a:pos x="70" y="5"/>
                </a:cxn>
                <a:cxn ang="0">
                  <a:pos x="64" y="2"/>
                </a:cxn>
                <a:cxn ang="0">
                  <a:pos x="64" y="8"/>
                </a:cxn>
                <a:cxn ang="0">
                  <a:pos x="61" y="5"/>
                </a:cxn>
                <a:cxn ang="0">
                  <a:pos x="53" y="2"/>
                </a:cxn>
                <a:cxn ang="0">
                  <a:pos x="50" y="8"/>
                </a:cxn>
                <a:cxn ang="0">
                  <a:pos x="45" y="2"/>
                </a:cxn>
                <a:cxn ang="0">
                  <a:pos x="39" y="11"/>
                </a:cxn>
                <a:cxn ang="0">
                  <a:pos x="34" y="14"/>
                </a:cxn>
                <a:cxn ang="0">
                  <a:pos x="28" y="8"/>
                </a:cxn>
                <a:cxn ang="0">
                  <a:pos x="31" y="8"/>
                </a:cxn>
                <a:cxn ang="0">
                  <a:pos x="17" y="0"/>
                </a:cxn>
                <a:cxn ang="0">
                  <a:pos x="20" y="2"/>
                </a:cxn>
                <a:cxn ang="0">
                  <a:pos x="22" y="5"/>
                </a:cxn>
                <a:cxn ang="0">
                  <a:pos x="14" y="2"/>
                </a:cxn>
                <a:cxn ang="0">
                  <a:pos x="11" y="5"/>
                </a:cxn>
                <a:cxn ang="0">
                  <a:pos x="11" y="8"/>
                </a:cxn>
                <a:cxn ang="0">
                  <a:pos x="3" y="8"/>
                </a:cxn>
                <a:cxn ang="0">
                  <a:pos x="6" y="11"/>
                </a:cxn>
                <a:cxn ang="0">
                  <a:pos x="0" y="11"/>
                </a:cxn>
                <a:cxn ang="0">
                  <a:pos x="22" y="11"/>
                </a:cxn>
                <a:cxn ang="0">
                  <a:pos x="20" y="14"/>
                </a:cxn>
                <a:cxn ang="0">
                  <a:pos x="22" y="16"/>
                </a:cxn>
                <a:cxn ang="0">
                  <a:pos x="3" y="19"/>
                </a:cxn>
                <a:cxn ang="0">
                  <a:pos x="20" y="22"/>
                </a:cxn>
                <a:cxn ang="0">
                  <a:pos x="22" y="22"/>
                </a:cxn>
                <a:cxn ang="0">
                  <a:pos x="20" y="25"/>
                </a:cxn>
                <a:cxn ang="0">
                  <a:pos x="25" y="25"/>
                </a:cxn>
                <a:cxn ang="0">
                  <a:pos x="22" y="27"/>
                </a:cxn>
                <a:cxn ang="0">
                  <a:pos x="14" y="30"/>
                </a:cxn>
                <a:cxn ang="0">
                  <a:pos x="20" y="33"/>
                </a:cxn>
                <a:cxn ang="0">
                  <a:pos x="34" y="33"/>
                </a:cxn>
                <a:cxn ang="0">
                  <a:pos x="56" y="39"/>
                </a:cxn>
                <a:cxn ang="0">
                  <a:pos x="72" y="33"/>
                </a:cxn>
                <a:cxn ang="0">
                  <a:pos x="89" y="27"/>
                </a:cxn>
                <a:cxn ang="0">
                  <a:pos x="97" y="22"/>
                </a:cxn>
                <a:cxn ang="0">
                  <a:pos x="103" y="19"/>
                </a:cxn>
                <a:cxn ang="0">
                  <a:pos x="106" y="16"/>
                </a:cxn>
                <a:cxn ang="0">
                  <a:pos x="103" y="14"/>
                </a:cxn>
                <a:cxn ang="0">
                  <a:pos x="106" y="14"/>
                </a:cxn>
                <a:cxn ang="0">
                  <a:pos x="106" y="11"/>
                </a:cxn>
                <a:cxn ang="0">
                  <a:pos x="97" y="11"/>
                </a:cxn>
                <a:cxn ang="0">
                  <a:pos x="100" y="8"/>
                </a:cxn>
                <a:cxn ang="0">
                  <a:pos x="95" y="8"/>
                </a:cxn>
                <a:cxn ang="0">
                  <a:pos x="95" y="5"/>
                </a:cxn>
                <a:cxn ang="0">
                  <a:pos x="100" y="0"/>
                </a:cxn>
                <a:cxn ang="0">
                  <a:pos x="92" y="2"/>
                </a:cxn>
                <a:cxn ang="0">
                  <a:pos x="81" y="0"/>
                </a:cxn>
              </a:cxnLst>
              <a:rect l="0" t="0" r="r" b="b"/>
              <a:pathLst>
                <a:path w="106" h="39">
                  <a:moveTo>
                    <a:pt x="81" y="0"/>
                  </a:moveTo>
                  <a:lnTo>
                    <a:pt x="81" y="2"/>
                  </a:lnTo>
                  <a:lnTo>
                    <a:pt x="70" y="5"/>
                  </a:lnTo>
                  <a:lnTo>
                    <a:pt x="64" y="2"/>
                  </a:lnTo>
                  <a:lnTo>
                    <a:pt x="64" y="8"/>
                  </a:lnTo>
                  <a:lnTo>
                    <a:pt x="61" y="5"/>
                  </a:lnTo>
                  <a:lnTo>
                    <a:pt x="53" y="2"/>
                  </a:lnTo>
                  <a:lnTo>
                    <a:pt x="50" y="8"/>
                  </a:lnTo>
                  <a:lnTo>
                    <a:pt x="45" y="2"/>
                  </a:lnTo>
                  <a:lnTo>
                    <a:pt x="39" y="11"/>
                  </a:lnTo>
                  <a:lnTo>
                    <a:pt x="34" y="14"/>
                  </a:lnTo>
                  <a:lnTo>
                    <a:pt x="28" y="8"/>
                  </a:lnTo>
                  <a:lnTo>
                    <a:pt x="31" y="8"/>
                  </a:lnTo>
                  <a:lnTo>
                    <a:pt x="17" y="0"/>
                  </a:lnTo>
                  <a:lnTo>
                    <a:pt x="20" y="2"/>
                  </a:lnTo>
                  <a:lnTo>
                    <a:pt x="22" y="5"/>
                  </a:lnTo>
                  <a:lnTo>
                    <a:pt x="14" y="2"/>
                  </a:lnTo>
                  <a:lnTo>
                    <a:pt x="11" y="5"/>
                  </a:lnTo>
                  <a:lnTo>
                    <a:pt x="11" y="8"/>
                  </a:lnTo>
                  <a:lnTo>
                    <a:pt x="3" y="8"/>
                  </a:lnTo>
                  <a:lnTo>
                    <a:pt x="6" y="11"/>
                  </a:lnTo>
                  <a:lnTo>
                    <a:pt x="0" y="11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22" y="16"/>
                  </a:lnTo>
                  <a:lnTo>
                    <a:pt x="3" y="19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0" y="25"/>
                  </a:lnTo>
                  <a:lnTo>
                    <a:pt x="25" y="25"/>
                  </a:lnTo>
                  <a:lnTo>
                    <a:pt x="22" y="27"/>
                  </a:lnTo>
                  <a:lnTo>
                    <a:pt x="14" y="30"/>
                  </a:lnTo>
                  <a:lnTo>
                    <a:pt x="20" y="33"/>
                  </a:lnTo>
                  <a:lnTo>
                    <a:pt x="34" y="33"/>
                  </a:lnTo>
                  <a:lnTo>
                    <a:pt x="56" y="39"/>
                  </a:lnTo>
                  <a:lnTo>
                    <a:pt x="72" y="33"/>
                  </a:lnTo>
                  <a:lnTo>
                    <a:pt x="89" y="27"/>
                  </a:lnTo>
                  <a:lnTo>
                    <a:pt x="97" y="22"/>
                  </a:lnTo>
                  <a:lnTo>
                    <a:pt x="103" y="19"/>
                  </a:lnTo>
                  <a:lnTo>
                    <a:pt x="106" y="16"/>
                  </a:lnTo>
                  <a:lnTo>
                    <a:pt x="103" y="14"/>
                  </a:lnTo>
                  <a:lnTo>
                    <a:pt x="106" y="14"/>
                  </a:lnTo>
                  <a:lnTo>
                    <a:pt x="106" y="11"/>
                  </a:lnTo>
                  <a:lnTo>
                    <a:pt x="97" y="11"/>
                  </a:lnTo>
                  <a:lnTo>
                    <a:pt x="100" y="8"/>
                  </a:lnTo>
                  <a:lnTo>
                    <a:pt x="95" y="8"/>
                  </a:lnTo>
                  <a:lnTo>
                    <a:pt x="95" y="5"/>
                  </a:lnTo>
                  <a:lnTo>
                    <a:pt x="100" y="0"/>
                  </a:lnTo>
                  <a:lnTo>
                    <a:pt x="92" y="2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2" name="Freeform 424"/>
            <p:cNvSpPr>
              <a:spLocks/>
            </p:cNvSpPr>
            <p:nvPr/>
          </p:nvSpPr>
          <p:spPr bwMode="auto">
            <a:xfrm>
              <a:off x="2306" y="1650"/>
              <a:ext cx="63" cy="69"/>
            </a:xfrm>
            <a:custGeom>
              <a:avLst/>
              <a:gdLst/>
              <a:ahLst/>
              <a:cxnLst>
                <a:cxn ang="0">
                  <a:pos x="48" y="39"/>
                </a:cxn>
                <a:cxn ang="0">
                  <a:pos x="48" y="28"/>
                </a:cxn>
                <a:cxn ang="0">
                  <a:pos x="48" y="16"/>
                </a:cxn>
                <a:cxn ang="0">
                  <a:pos x="42" y="14"/>
                </a:cxn>
                <a:cxn ang="0">
                  <a:pos x="39" y="14"/>
                </a:cxn>
                <a:cxn ang="0">
                  <a:pos x="28" y="14"/>
                </a:cxn>
                <a:cxn ang="0">
                  <a:pos x="36" y="3"/>
                </a:cxn>
                <a:cxn ang="0">
                  <a:pos x="39" y="0"/>
                </a:cxn>
                <a:cxn ang="0">
                  <a:pos x="34" y="3"/>
                </a:cxn>
                <a:cxn ang="0">
                  <a:pos x="31" y="3"/>
                </a:cxn>
                <a:cxn ang="0">
                  <a:pos x="23" y="5"/>
                </a:cxn>
                <a:cxn ang="0">
                  <a:pos x="25" y="8"/>
                </a:cxn>
                <a:cxn ang="0">
                  <a:pos x="23" y="14"/>
                </a:cxn>
                <a:cxn ang="0">
                  <a:pos x="9" y="14"/>
                </a:cxn>
                <a:cxn ang="0">
                  <a:pos x="9" y="19"/>
                </a:cxn>
                <a:cxn ang="0">
                  <a:pos x="3" y="25"/>
                </a:cxn>
                <a:cxn ang="0">
                  <a:pos x="17" y="28"/>
                </a:cxn>
                <a:cxn ang="0">
                  <a:pos x="9" y="39"/>
                </a:cxn>
                <a:cxn ang="0">
                  <a:pos x="17" y="36"/>
                </a:cxn>
                <a:cxn ang="0">
                  <a:pos x="6" y="41"/>
                </a:cxn>
                <a:cxn ang="0">
                  <a:pos x="0" y="41"/>
                </a:cxn>
                <a:cxn ang="0">
                  <a:pos x="6" y="44"/>
                </a:cxn>
                <a:cxn ang="0">
                  <a:pos x="0" y="47"/>
                </a:cxn>
                <a:cxn ang="0">
                  <a:pos x="6" y="50"/>
                </a:cxn>
                <a:cxn ang="0">
                  <a:pos x="9" y="50"/>
                </a:cxn>
                <a:cxn ang="0">
                  <a:pos x="9" y="53"/>
                </a:cxn>
                <a:cxn ang="0">
                  <a:pos x="20" y="50"/>
                </a:cxn>
                <a:cxn ang="0">
                  <a:pos x="31" y="44"/>
                </a:cxn>
                <a:cxn ang="0">
                  <a:pos x="42" y="44"/>
                </a:cxn>
                <a:cxn ang="0">
                  <a:pos x="48" y="39"/>
                </a:cxn>
              </a:cxnLst>
              <a:rect l="0" t="0" r="r" b="b"/>
              <a:pathLst>
                <a:path w="48" h="53">
                  <a:moveTo>
                    <a:pt x="48" y="39"/>
                  </a:moveTo>
                  <a:lnTo>
                    <a:pt x="48" y="28"/>
                  </a:lnTo>
                  <a:lnTo>
                    <a:pt x="48" y="16"/>
                  </a:lnTo>
                  <a:lnTo>
                    <a:pt x="42" y="14"/>
                  </a:lnTo>
                  <a:lnTo>
                    <a:pt x="39" y="14"/>
                  </a:lnTo>
                  <a:lnTo>
                    <a:pt x="28" y="14"/>
                  </a:lnTo>
                  <a:lnTo>
                    <a:pt x="36" y="3"/>
                  </a:lnTo>
                  <a:lnTo>
                    <a:pt x="39" y="0"/>
                  </a:lnTo>
                  <a:lnTo>
                    <a:pt x="34" y="3"/>
                  </a:lnTo>
                  <a:lnTo>
                    <a:pt x="31" y="3"/>
                  </a:lnTo>
                  <a:lnTo>
                    <a:pt x="23" y="5"/>
                  </a:lnTo>
                  <a:lnTo>
                    <a:pt x="25" y="8"/>
                  </a:lnTo>
                  <a:lnTo>
                    <a:pt x="23" y="14"/>
                  </a:lnTo>
                  <a:lnTo>
                    <a:pt x="9" y="14"/>
                  </a:lnTo>
                  <a:lnTo>
                    <a:pt x="9" y="19"/>
                  </a:lnTo>
                  <a:lnTo>
                    <a:pt x="3" y="25"/>
                  </a:lnTo>
                  <a:lnTo>
                    <a:pt x="17" y="28"/>
                  </a:lnTo>
                  <a:lnTo>
                    <a:pt x="9" y="39"/>
                  </a:lnTo>
                  <a:lnTo>
                    <a:pt x="17" y="36"/>
                  </a:lnTo>
                  <a:lnTo>
                    <a:pt x="6" y="41"/>
                  </a:lnTo>
                  <a:lnTo>
                    <a:pt x="0" y="41"/>
                  </a:lnTo>
                  <a:lnTo>
                    <a:pt x="6" y="44"/>
                  </a:lnTo>
                  <a:lnTo>
                    <a:pt x="0" y="47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9" y="53"/>
                  </a:lnTo>
                  <a:lnTo>
                    <a:pt x="20" y="50"/>
                  </a:lnTo>
                  <a:lnTo>
                    <a:pt x="31" y="44"/>
                  </a:lnTo>
                  <a:lnTo>
                    <a:pt x="42" y="44"/>
                  </a:lnTo>
                  <a:lnTo>
                    <a:pt x="48" y="39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3" name="Freeform 425"/>
            <p:cNvSpPr>
              <a:spLocks/>
            </p:cNvSpPr>
            <p:nvPr/>
          </p:nvSpPr>
          <p:spPr bwMode="auto">
            <a:xfrm>
              <a:off x="2375" y="1588"/>
              <a:ext cx="109" cy="156"/>
            </a:xfrm>
            <a:custGeom>
              <a:avLst/>
              <a:gdLst/>
              <a:ahLst/>
              <a:cxnLst>
                <a:cxn ang="0">
                  <a:pos x="0" y="47"/>
                </a:cxn>
                <a:cxn ang="0">
                  <a:pos x="6" y="36"/>
                </a:cxn>
                <a:cxn ang="0">
                  <a:pos x="11" y="36"/>
                </a:cxn>
                <a:cxn ang="0">
                  <a:pos x="14" y="38"/>
                </a:cxn>
                <a:cxn ang="0">
                  <a:pos x="11" y="41"/>
                </a:cxn>
                <a:cxn ang="0">
                  <a:pos x="8" y="50"/>
                </a:cxn>
                <a:cxn ang="0">
                  <a:pos x="11" y="55"/>
                </a:cxn>
                <a:cxn ang="0">
                  <a:pos x="17" y="52"/>
                </a:cxn>
                <a:cxn ang="0">
                  <a:pos x="28" y="50"/>
                </a:cxn>
                <a:cxn ang="0">
                  <a:pos x="25" y="55"/>
                </a:cxn>
                <a:cxn ang="0">
                  <a:pos x="31" y="61"/>
                </a:cxn>
                <a:cxn ang="0">
                  <a:pos x="31" y="75"/>
                </a:cxn>
                <a:cxn ang="0">
                  <a:pos x="28" y="75"/>
                </a:cxn>
                <a:cxn ang="0">
                  <a:pos x="11" y="80"/>
                </a:cxn>
                <a:cxn ang="0">
                  <a:pos x="14" y="80"/>
                </a:cxn>
                <a:cxn ang="0">
                  <a:pos x="20" y="86"/>
                </a:cxn>
                <a:cxn ang="0">
                  <a:pos x="8" y="94"/>
                </a:cxn>
                <a:cxn ang="0">
                  <a:pos x="6" y="97"/>
                </a:cxn>
                <a:cxn ang="0">
                  <a:pos x="17" y="97"/>
                </a:cxn>
                <a:cxn ang="0">
                  <a:pos x="22" y="100"/>
                </a:cxn>
                <a:cxn ang="0">
                  <a:pos x="36" y="97"/>
                </a:cxn>
                <a:cxn ang="0">
                  <a:pos x="31" y="102"/>
                </a:cxn>
                <a:cxn ang="0">
                  <a:pos x="22" y="105"/>
                </a:cxn>
                <a:cxn ang="0">
                  <a:pos x="11" y="111"/>
                </a:cxn>
                <a:cxn ang="0">
                  <a:pos x="0" y="119"/>
                </a:cxn>
                <a:cxn ang="0">
                  <a:pos x="3" y="119"/>
                </a:cxn>
                <a:cxn ang="0">
                  <a:pos x="6" y="119"/>
                </a:cxn>
                <a:cxn ang="0">
                  <a:pos x="20" y="116"/>
                </a:cxn>
                <a:cxn ang="0">
                  <a:pos x="25" y="113"/>
                </a:cxn>
                <a:cxn ang="0">
                  <a:pos x="33" y="111"/>
                </a:cxn>
                <a:cxn ang="0">
                  <a:pos x="47" y="111"/>
                </a:cxn>
                <a:cxn ang="0">
                  <a:pos x="67" y="111"/>
                </a:cxn>
                <a:cxn ang="0">
                  <a:pos x="81" y="102"/>
                </a:cxn>
                <a:cxn ang="0">
                  <a:pos x="70" y="100"/>
                </a:cxn>
                <a:cxn ang="0">
                  <a:pos x="72" y="97"/>
                </a:cxn>
                <a:cxn ang="0">
                  <a:pos x="83" y="86"/>
                </a:cxn>
                <a:cxn ang="0">
                  <a:pos x="81" y="80"/>
                </a:cxn>
                <a:cxn ang="0">
                  <a:pos x="67" y="83"/>
                </a:cxn>
                <a:cxn ang="0">
                  <a:pos x="67" y="77"/>
                </a:cxn>
                <a:cxn ang="0">
                  <a:pos x="58" y="69"/>
                </a:cxn>
                <a:cxn ang="0">
                  <a:pos x="64" y="69"/>
                </a:cxn>
                <a:cxn ang="0">
                  <a:pos x="61" y="63"/>
                </a:cxn>
                <a:cxn ang="0">
                  <a:pos x="53" y="55"/>
                </a:cxn>
                <a:cxn ang="0">
                  <a:pos x="42" y="38"/>
                </a:cxn>
                <a:cxn ang="0">
                  <a:pos x="25" y="36"/>
                </a:cxn>
                <a:cxn ang="0">
                  <a:pos x="36" y="33"/>
                </a:cxn>
                <a:cxn ang="0">
                  <a:pos x="31" y="30"/>
                </a:cxn>
                <a:cxn ang="0">
                  <a:pos x="33" y="30"/>
                </a:cxn>
                <a:cxn ang="0">
                  <a:pos x="45" y="13"/>
                </a:cxn>
                <a:cxn ang="0">
                  <a:pos x="22" y="13"/>
                </a:cxn>
                <a:cxn ang="0">
                  <a:pos x="20" y="13"/>
                </a:cxn>
                <a:cxn ang="0">
                  <a:pos x="22" y="11"/>
                </a:cxn>
                <a:cxn ang="0">
                  <a:pos x="31" y="2"/>
                </a:cxn>
                <a:cxn ang="0">
                  <a:pos x="14" y="0"/>
                </a:cxn>
                <a:cxn ang="0">
                  <a:pos x="8" y="5"/>
                </a:cxn>
                <a:cxn ang="0">
                  <a:pos x="8" y="11"/>
                </a:cxn>
                <a:cxn ang="0">
                  <a:pos x="6" y="11"/>
                </a:cxn>
                <a:cxn ang="0">
                  <a:pos x="3" y="16"/>
                </a:cxn>
                <a:cxn ang="0">
                  <a:pos x="3" y="19"/>
                </a:cxn>
                <a:cxn ang="0">
                  <a:pos x="0" y="25"/>
                </a:cxn>
                <a:cxn ang="0">
                  <a:pos x="0" y="27"/>
                </a:cxn>
                <a:cxn ang="0">
                  <a:pos x="6" y="27"/>
                </a:cxn>
                <a:cxn ang="0">
                  <a:pos x="0" y="47"/>
                </a:cxn>
              </a:cxnLst>
              <a:rect l="0" t="0" r="r" b="b"/>
              <a:pathLst>
                <a:path w="83" h="119">
                  <a:moveTo>
                    <a:pt x="0" y="47"/>
                  </a:moveTo>
                  <a:lnTo>
                    <a:pt x="6" y="36"/>
                  </a:lnTo>
                  <a:lnTo>
                    <a:pt x="11" y="36"/>
                  </a:lnTo>
                  <a:lnTo>
                    <a:pt x="14" y="38"/>
                  </a:lnTo>
                  <a:lnTo>
                    <a:pt x="11" y="41"/>
                  </a:lnTo>
                  <a:lnTo>
                    <a:pt x="8" y="50"/>
                  </a:lnTo>
                  <a:lnTo>
                    <a:pt x="11" y="55"/>
                  </a:lnTo>
                  <a:lnTo>
                    <a:pt x="17" y="52"/>
                  </a:lnTo>
                  <a:lnTo>
                    <a:pt x="28" y="50"/>
                  </a:lnTo>
                  <a:lnTo>
                    <a:pt x="25" y="55"/>
                  </a:lnTo>
                  <a:lnTo>
                    <a:pt x="31" y="61"/>
                  </a:lnTo>
                  <a:lnTo>
                    <a:pt x="31" y="75"/>
                  </a:lnTo>
                  <a:lnTo>
                    <a:pt x="28" y="75"/>
                  </a:lnTo>
                  <a:lnTo>
                    <a:pt x="11" y="80"/>
                  </a:lnTo>
                  <a:lnTo>
                    <a:pt x="14" y="80"/>
                  </a:lnTo>
                  <a:lnTo>
                    <a:pt x="20" y="86"/>
                  </a:lnTo>
                  <a:lnTo>
                    <a:pt x="8" y="94"/>
                  </a:lnTo>
                  <a:lnTo>
                    <a:pt x="6" y="97"/>
                  </a:lnTo>
                  <a:lnTo>
                    <a:pt x="17" y="97"/>
                  </a:lnTo>
                  <a:lnTo>
                    <a:pt x="22" y="100"/>
                  </a:lnTo>
                  <a:lnTo>
                    <a:pt x="36" y="97"/>
                  </a:lnTo>
                  <a:lnTo>
                    <a:pt x="31" y="102"/>
                  </a:lnTo>
                  <a:lnTo>
                    <a:pt x="22" y="105"/>
                  </a:lnTo>
                  <a:lnTo>
                    <a:pt x="11" y="111"/>
                  </a:lnTo>
                  <a:lnTo>
                    <a:pt x="0" y="119"/>
                  </a:lnTo>
                  <a:lnTo>
                    <a:pt x="3" y="119"/>
                  </a:lnTo>
                  <a:lnTo>
                    <a:pt x="6" y="119"/>
                  </a:lnTo>
                  <a:lnTo>
                    <a:pt x="20" y="116"/>
                  </a:lnTo>
                  <a:lnTo>
                    <a:pt x="25" y="113"/>
                  </a:lnTo>
                  <a:lnTo>
                    <a:pt x="33" y="111"/>
                  </a:lnTo>
                  <a:lnTo>
                    <a:pt x="47" y="111"/>
                  </a:lnTo>
                  <a:lnTo>
                    <a:pt x="67" y="111"/>
                  </a:lnTo>
                  <a:lnTo>
                    <a:pt x="81" y="102"/>
                  </a:lnTo>
                  <a:lnTo>
                    <a:pt x="70" y="100"/>
                  </a:lnTo>
                  <a:lnTo>
                    <a:pt x="72" y="97"/>
                  </a:lnTo>
                  <a:lnTo>
                    <a:pt x="83" y="86"/>
                  </a:lnTo>
                  <a:lnTo>
                    <a:pt x="81" y="80"/>
                  </a:lnTo>
                  <a:lnTo>
                    <a:pt x="67" y="83"/>
                  </a:lnTo>
                  <a:lnTo>
                    <a:pt x="67" y="77"/>
                  </a:lnTo>
                  <a:lnTo>
                    <a:pt x="58" y="69"/>
                  </a:lnTo>
                  <a:lnTo>
                    <a:pt x="64" y="69"/>
                  </a:lnTo>
                  <a:lnTo>
                    <a:pt x="61" y="63"/>
                  </a:lnTo>
                  <a:lnTo>
                    <a:pt x="53" y="55"/>
                  </a:lnTo>
                  <a:lnTo>
                    <a:pt x="42" y="38"/>
                  </a:lnTo>
                  <a:lnTo>
                    <a:pt x="25" y="36"/>
                  </a:lnTo>
                  <a:lnTo>
                    <a:pt x="36" y="33"/>
                  </a:lnTo>
                  <a:lnTo>
                    <a:pt x="31" y="30"/>
                  </a:lnTo>
                  <a:lnTo>
                    <a:pt x="33" y="30"/>
                  </a:lnTo>
                  <a:lnTo>
                    <a:pt x="45" y="13"/>
                  </a:lnTo>
                  <a:lnTo>
                    <a:pt x="22" y="13"/>
                  </a:lnTo>
                  <a:lnTo>
                    <a:pt x="20" y="13"/>
                  </a:lnTo>
                  <a:lnTo>
                    <a:pt x="22" y="11"/>
                  </a:lnTo>
                  <a:lnTo>
                    <a:pt x="31" y="2"/>
                  </a:lnTo>
                  <a:lnTo>
                    <a:pt x="14" y="0"/>
                  </a:lnTo>
                  <a:lnTo>
                    <a:pt x="8" y="5"/>
                  </a:lnTo>
                  <a:lnTo>
                    <a:pt x="8" y="11"/>
                  </a:lnTo>
                  <a:lnTo>
                    <a:pt x="6" y="11"/>
                  </a:lnTo>
                  <a:lnTo>
                    <a:pt x="3" y="16"/>
                  </a:lnTo>
                  <a:lnTo>
                    <a:pt x="3" y="19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6" y="27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4" name="Freeform 426"/>
            <p:cNvSpPr>
              <a:spLocks/>
            </p:cNvSpPr>
            <p:nvPr/>
          </p:nvSpPr>
          <p:spPr bwMode="auto">
            <a:xfrm>
              <a:off x="2342" y="1650"/>
              <a:ext cx="38" cy="22"/>
            </a:xfrm>
            <a:custGeom>
              <a:avLst/>
              <a:gdLst/>
              <a:ahLst/>
              <a:cxnLst>
                <a:cxn ang="0">
                  <a:pos x="28" y="11"/>
                </a:cxn>
                <a:cxn ang="0">
                  <a:pos x="25" y="8"/>
                </a:cxn>
                <a:cxn ang="0">
                  <a:pos x="20" y="0"/>
                </a:cxn>
                <a:cxn ang="0">
                  <a:pos x="8" y="3"/>
                </a:cxn>
                <a:cxn ang="0">
                  <a:pos x="0" y="14"/>
                </a:cxn>
                <a:cxn ang="0">
                  <a:pos x="11" y="14"/>
                </a:cxn>
                <a:cxn ang="0">
                  <a:pos x="14" y="14"/>
                </a:cxn>
                <a:cxn ang="0">
                  <a:pos x="20" y="16"/>
                </a:cxn>
                <a:cxn ang="0">
                  <a:pos x="28" y="11"/>
                </a:cxn>
              </a:cxnLst>
              <a:rect l="0" t="0" r="r" b="b"/>
              <a:pathLst>
                <a:path w="28" h="16">
                  <a:moveTo>
                    <a:pt x="28" y="11"/>
                  </a:moveTo>
                  <a:lnTo>
                    <a:pt x="25" y="8"/>
                  </a:lnTo>
                  <a:lnTo>
                    <a:pt x="20" y="0"/>
                  </a:lnTo>
                  <a:lnTo>
                    <a:pt x="8" y="3"/>
                  </a:lnTo>
                  <a:lnTo>
                    <a:pt x="0" y="14"/>
                  </a:lnTo>
                  <a:lnTo>
                    <a:pt x="11" y="14"/>
                  </a:lnTo>
                  <a:lnTo>
                    <a:pt x="14" y="14"/>
                  </a:lnTo>
                  <a:lnTo>
                    <a:pt x="20" y="16"/>
                  </a:lnTo>
                  <a:lnTo>
                    <a:pt x="28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5" name="Freeform 427"/>
            <p:cNvSpPr>
              <a:spLocks/>
            </p:cNvSpPr>
            <p:nvPr/>
          </p:nvSpPr>
          <p:spPr bwMode="auto">
            <a:xfrm>
              <a:off x="2365" y="1609"/>
              <a:ext cx="15" cy="7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3" y="0"/>
                </a:cxn>
                <a:cxn ang="0">
                  <a:pos x="0" y="3"/>
                </a:cxn>
                <a:cxn ang="0">
                  <a:pos x="11" y="6"/>
                </a:cxn>
                <a:cxn ang="0">
                  <a:pos x="11" y="3"/>
                </a:cxn>
                <a:cxn ang="0">
                  <a:pos x="5" y="0"/>
                </a:cxn>
              </a:cxnLst>
              <a:rect l="0" t="0" r="r" b="b"/>
              <a:pathLst>
                <a:path w="11" h="6">
                  <a:moveTo>
                    <a:pt x="5" y="0"/>
                  </a:moveTo>
                  <a:lnTo>
                    <a:pt x="3" y="0"/>
                  </a:lnTo>
                  <a:lnTo>
                    <a:pt x="0" y="3"/>
                  </a:lnTo>
                  <a:lnTo>
                    <a:pt x="11" y="6"/>
                  </a:lnTo>
                  <a:lnTo>
                    <a:pt x="11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6" name="Freeform 428"/>
            <p:cNvSpPr>
              <a:spLocks/>
            </p:cNvSpPr>
            <p:nvPr/>
          </p:nvSpPr>
          <p:spPr bwMode="auto">
            <a:xfrm>
              <a:off x="2361" y="1595"/>
              <a:ext cx="10" cy="7"/>
            </a:xfrm>
            <a:custGeom>
              <a:avLst/>
              <a:gdLst/>
              <a:ahLst/>
              <a:cxnLst>
                <a:cxn ang="0">
                  <a:pos x="8" y="0"/>
                </a:cxn>
                <a:cxn ang="0">
                  <a:pos x="3" y="0"/>
                </a:cxn>
                <a:cxn ang="0">
                  <a:pos x="0" y="6"/>
                </a:cxn>
                <a:cxn ang="0">
                  <a:pos x="8" y="0"/>
                </a:cxn>
              </a:cxnLst>
              <a:rect l="0" t="0" r="r" b="b"/>
              <a:pathLst>
                <a:path w="8" h="6">
                  <a:moveTo>
                    <a:pt x="8" y="0"/>
                  </a:moveTo>
                  <a:lnTo>
                    <a:pt x="3" y="0"/>
                  </a:lnTo>
                  <a:lnTo>
                    <a:pt x="0" y="6"/>
                  </a:lnTo>
                  <a:lnTo>
                    <a:pt x="8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7" name="Freeform 429"/>
            <p:cNvSpPr>
              <a:spLocks/>
            </p:cNvSpPr>
            <p:nvPr/>
          </p:nvSpPr>
          <p:spPr bwMode="auto">
            <a:xfrm>
              <a:off x="2441" y="1555"/>
              <a:ext cx="4" cy="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5"/>
                </a:cxn>
                <a:cxn ang="0">
                  <a:pos x="3" y="0"/>
                </a:cxn>
                <a:cxn ang="0">
                  <a:pos x="0" y="0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2"/>
                  </a:lnTo>
                  <a:lnTo>
                    <a:pt x="0" y="5"/>
                  </a:lnTo>
                  <a:lnTo>
                    <a:pt x="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8" name="Freeform 430"/>
            <p:cNvSpPr>
              <a:spLocks/>
            </p:cNvSpPr>
            <p:nvPr/>
          </p:nvSpPr>
          <p:spPr bwMode="auto">
            <a:xfrm>
              <a:off x="2371" y="1627"/>
              <a:ext cx="9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0"/>
                </a:cxn>
                <a:cxn ang="0">
                  <a:pos x="0" y="0"/>
                </a:cxn>
                <a:cxn ang="0">
                  <a:pos x="0" y="3"/>
                </a:cxn>
              </a:cxnLst>
              <a:rect l="0" t="0" r="r" b="b"/>
              <a:pathLst>
                <a:path w="6" h="3">
                  <a:moveTo>
                    <a:pt x="0" y="3"/>
                  </a:moveTo>
                  <a:lnTo>
                    <a:pt x="6" y="0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59" name="Freeform 431"/>
            <p:cNvSpPr>
              <a:spLocks/>
            </p:cNvSpPr>
            <p:nvPr/>
          </p:nvSpPr>
          <p:spPr bwMode="auto">
            <a:xfrm>
              <a:off x="2394" y="1683"/>
              <a:ext cx="7" cy="6"/>
            </a:xfrm>
            <a:custGeom>
              <a:avLst/>
              <a:gdLst/>
              <a:ahLst/>
              <a:cxnLst>
                <a:cxn ang="0">
                  <a:pos x="6" y="3"/>
                </a:cxn>
                <a:cxn ang="0">
                  <a:pos x="0" y="0"/>
                </a:cxn>
                <a:cxn ang="0">
                  <a:pos x="0" y="5"/>
                </a:cxn>
                <a:cxn ang="0">
                  <a:pos x="6" y="3"/>
                </a:cxn>
              </a:cxnLst>
              <a:rect l="0" t="0" r="r" b="b"/>
              <a:pathLst>
                <a:path w="6" h="5">
                  <a:moveTo>
                    <a:pt x="6" y="3"/>
                  </a:moveTo>
                  <a:lnTo>
                    <a:pt x="0" y="0"/>
                  </a:lnTo>
                  <a:lnTo>
                    <a:pt x="0" y="5"/>
                  </a:lnTo>
                  <a:lnTo>
                    <a:pt x="6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0" name="Freeform 432"/>
            <p:cNvSpPr>
              <a:spLocks/>
            </p:cNvSpPr>
            <p:nvPr/>
          </p:nvSpPr>
          <p:spPr bwMode="auto">
            <a:xfrm>
              <a:off x="2482" y="1887"/>
              <a:ext cx="6" cy="0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0" y="3"/>
                </a:cxn>
                <a:cxn ang="0">
                  <a:pos x="5" y="3"/>
                </a:cxn>
                <a:cxn ang="0">
                  <a:pos x="5" y="0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0" y="3"/>
                  </a:lnTo>
                  <a:lnTo>
                    <a:pt x="5" y="3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1" name="Freeform 433"/>
            <p:cNvSpPr>
              <a:spLocks/>
            </p:cNvSpPr>
            <p:nvPr/>
          </p:nvSpPr>
          <p:spPr bwMode="auto">
            <a:xfrm>
              <a:off x="2043" y="1978"/>
              <a:ext cx="12" cy="8"/>
            </a:xfrm>
            <a:custGeom>
              <a:avLst/>
              <a:gdLst/>
              <a:ahLst/>
              <a:cxnLst>
                <a:cxn ang="0">
                  <a:pos x="3" y="3"/>
                </a:cxn>
                <a:cxn ang="0">
                  <a:pos x="0" y="0"/>
                </a:cxn>
                <a:cxn ang="0">
                  <a:pos x="9" y="3"/>
                </a:cxn>
                <a:cxn ang="0">
                  <a:pos x="3" y="3"/>
                </a:cxn>
              </a:cxnLst>
              <a:rect l="0" t="0" r="r" b="b"/>
              <a:pathLst>
                <a:path w="9" h="3">
                  <a:moveTo>
                    <a:pt x="3" y="3"/>
                  </a:moveTo>
                  <a:lnTo>
                    <a:pt x="0" y="0"/>
                  </a:lnTo>
                  <a:lnTo>
                    <a:pt x="9" y="3"/>
                  </a:lnTo>
                  <a:lnTo>
                    <a:pt x="3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2" name="Freeform 434"/>
            <p:cNvSpPr>
              <a:spLocks/>
            </p:cNvSpPr>
            <p:nvPr/>
          </p:nvSpPr>
          <p:spPr bwMode="auto">
            <a:xfrm>
              <a:off x="2003" y="1968"/>
              <a:ext cx="7" cy="0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2"/>
                </a:cxn>
                <a:cxn ang="0">
                  <a:pos x="5" y="2"/>
                </a:cxn>
                <a:cxn ang="0">
                  <a:pos x="2" y="0"/>
                </a:cxn>
              </a:cxnLst>
              <a:rect l="0" t="0" r="r" b="b"/>
              <a:pathLst>
                <a:path w="5" h="2">
                  <a:moveTo>
                    <a:pt x="2" y="0"/>
                  </a:moveTo>
                  <a:lnTo>
                    <a:pt x="0" y="2"/>
                  </a:lnTo>
                  <a:lnTo>
                    <a:pt x="5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3" name="Freeform 435"/>
            <p:cNvSpPr>
              <a:spLocks/>
            </p:cNvSpPr>
            <p:nvPr/>
          </p:nvSpPr>
          <p:spPr bwMode="auto">
            <a:xfrm>
              <a:off x="2021" y="1964"/>
              <a:ext cx="8" cy="1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0" y="0"/>
                </a:cxn>
                <a:cxn ang="0">
                  <a:pos x="3" y="0"/>
                </a:cxn>
                <a:cxn ang="0">
                  <a:pos x="6" y="0"/>
                </a:cxn>
              </a:cxnLst>
              <a:rect l="0" t="0" r="r" b="b"/>
              <a:pathLst>
                <a:path w="6">
                  <a:moveTo>
                    <a:pt x="6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4" name="Freeform 436"/>
            <p:cNvSpPr>
              <a:spLocks/>
            </p:cNvSpPr>
            <p:nvPr/>
          </p:nvSpPr>
          <p:spPr bwMode="auto">
            <a:xfrm>
              <a:off x="1520" y="2087"/>
              <a:ext cx="4" cy="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3"/>
                </a:cxn>
                <a:cxn ang="0">
                  <a:pos x="3" y="3"/>
                </a:cxn>
                <a:cxn ang="0">
                  <a:pos x="3" y="0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0" y="3"/>
                  </a:lnTo>
                  <a:lnTo>
                    <a:pt x="3" y="3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5" name="Freeform 437"/>
            <p:cNvSpPr>
              <a:spLocks/>
            </p:cNvSpPr>
            <p:nvPr/>
          </p:nvSpPr>
          <p:spPr bwMode="auto">
            <a:xfrm>
              <a:off x="2306" y="1902"/>
              <a:ext cx="55" cy="91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11" y="0"/>
                </a:cxn>
                <a:cxn ang="0">
                  <a:pos x="11" y="16"/>
                </a:cxn>
                <a:cxn ang="0">
                  <a:pos x="9" y="27"/>
                </a:cxn>
                <a:cxn ang="0">
                  <a:pos x="3" y="38"/>
                </a:cxn>
                <a:cxn ang="0">
                  <a:pos x="0" y="47"/>
                </a:cxn>
                <a:cxn ang="0">
                  <a:pos x="9" y="50"/>
                </a:cxn>
                <a:cxn ang="0">
                  <a:pos x="9" y="52"/>
                </a:cxn>
                <a:cxn ang="0">
                  <a:pos x="9" y="72"/>
                </a:cxn>
                <a:cxn ang="0">
                  <a:pos x="25" y="69"/>
                </a:cxn>
                <a:cxn ang="0">
                  <a:pos x="25" y="66"/>
                </a:cxn>
                <a:cxn ang="0">
                  <a:pos x="31" y="58"/>
                </a:cxn>
                <a:cxn ang="0">
                  <a:pos x="28" y="52"/>
                </a:cxn>
                <a:cxn ang="0">
                  <a:pos x="31" y="44"/>
                </a:cxn>
                <a:cxn ang="0">
                  <a:pos x="25" y="33"/>
                </a:cxn>
                <a:cxn ang="0">
                  <a:pos x="31" y="33"/>
                </a:cxn>
                <a:cxn ang="0">
                  <a:pos x="34" y="16"/>
                </a:cxn>
                <a:cxn ang="0">
                  <a:pos x="42" y="8"/>
                </a:cxn>
                <a:cxn ang="0">
                  <a:pos x="39" y="0"/>
                </a:cxn>
                <a:cxn ang="0">
                  <a:pos x="23" y="0"/>
                </a:cxn>
                <a:cxn ang="0">
                  <a:pos x="20" y="0"/>
                </a:cxn>
              </a:cxnLst>
              <a:rect l="0" t="0" r="r" b="b"/>
              <a:pathLst>
                <a:path w="42" h="72">
                  <a:moveTo>
                    <a:pt x="20" y="0"/>
                  </a:moveTo>
                  <a:lnTo>
                    <a:pt x="11" y="0"/>
                  </a:lnTo>
                  <a:lnTo>
                    <a:pt x="11" y="16"/>
                  </a:lnTo>
                  <a:lnTo>
                    <a:pt x="9" y="27"/>
                  </a:lnTo>
                  <a:lnTo>
                    <a:pt x="3" y="38"/>
                  </a:lnTo>
                  <a:lnTo>
                    <a:pt x="0" y="47"/>
                  </a:lnTo>
                  <a:lnTo>
                    <a:pt x="9" y="50"/>
                  </a:lnTo>
                  <a:lnTo>
                    <a:pt x="9" y="52"/>
                  </a:lnTo>
                  <a:lnTo>
                    <a:pt x="9" y="72"/>
                  </a:lnTo>
                  <a:lnTo>
                    <a:pt x="25" y="69"/>
                  </a:lnTo>
                  <a:lnTo>
                    <a:pt x="25" y="66"/>
                  </a:lnTo>
                  <a:lnTo>
                    <a:pt x="31" y="58"/>
                  </a:lnTo>
                  <a:lnTo>
                    <a:pt x="28" y="52"/>
                  </a:lnTo>
                  <a:lnTo>
                    <a:pt x="31" y="44"/>
                  </a:lnTo>
                  <a:lnTo>
                    <a:pt x="25" y="33"/>
                  </a:lnTo>
                  <a:lnTo>
                    <a:pt x="31" y="33"/>
                  </a:lnTo>
                  <a:lnTo>
                    <a:pt x="34" y="16"/>
                  </a:lnTo>
                  <a:lnTo>
                    <a:pt x="42" y="8"/>
                  </a:lnTo>
                  <a:lnTo>
                    <a:pt x="39" y="0"/>
                  </a:lnTo>
                  <a:lnTo>
                    <a:pt x="23" y="0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6" name="Freeform 438"/>
            <p:cNvSpPr>
              <a:spLocks/>
            </p:cNvSpPr>
            <p:nvPr/>
          </p:nvSpPr>
          <p:spPr bwMode="auto">
            <a:xfrm>
              <a:off x="2317" y="1869"/>
              <a:ext cx="194" cy="146"/>
            </a:xfrm>
            <a:custGeom>
              <a:avLst/>
              <a:gdLst/>
              <a:ahLst/>
              <a:cxnLst>
                <a:cxn ang="0">
                  <a:pos x="30" y="25"/>
                </a:cxn>
                <a:cxn ang="0">
                  <a:pos x="14" y="25"/>
                </a:cxn>
                <a:cxn ang="0">
                  <a:pos x="11" y="25"/>
                </a:cxn>
                <a:cxn ang="0">
                  <a:pos x="2" y="25"/>
                </a:cxn>
                <a:cxn ang="0">
                  <a:pos x="2" y="19"/>
                </a:cxn>
                <a:cxn ang="0">
                  <a:pos x="2" y="16"/>
                </a:cxn>
                <a:cxn ang="0">
                  <a:pos x="0" y="13"/>
                </a:cxn>
                <a:cxn ang="0">
                  <a:pos x="0" y="5"/>
                </a:cxn>
                <a:cxn ang="0">
                  <a:pos x="19" y="0"/>
                </a:cxn>
                <a:cxn ang="0">
                  <a:pos x="33" y="0"/>
                </a:cxn>
                <a:cxn ang="0">
                  <a:pos x="47" y="2"/>
                </a:cxn>
                <a:cxn ang="0">
                  <a:pos x="61" y="2"/>
                </a:cxn>
                <a:cxn ang="0">
                  <a:pos x="75" y="2"/>
                </a:cxn>
                <a:cxn ang="0">
                  <a:pos x="86" y="2"/>
                </a:cxn>
                <a:cxn ang="0">
                  <a:pos x="94" y="8"/>
                </a:cxn>
                <a:cxn ang="0">
                  <a:pos x="125" y="16"/>
                </a:cxn>
                <a:cxn ang="0">
                  <a:pos x="130" y="16"/>
                </a:cxn>
                <a:cxn ang="0">
                  <a:pos x="147" y="16"/>
                </a:cxn>
                <a:cxn ang="0">
                  <a:pos x="144" y="27"/>
                </a:cxn>
                <a:cxn ang="0">
                  <a:pos x="130" y="36"/>
                </a:cxn>
                <a:cxn ang="0">
                  <a:pos x="116" y="41"/>
                </a:cxn>
                <a:cxn ang="0">
                  <a:pos x="111" y="52"/>
                </a:cxn>
                <a:cxn ang="0">
                  <a:pos x="105" y="63"/>
                </a:cxn>
                <a:cxn ang="0">
                  <a:pos x="108" y="75"/>
                </a:cxn>
                <a:cxn ang="0">
                  <a:pos x="100" y="86"/>
                </a:cxn>
                <a:cxn ang="0">
                  <a:pos x="97" y="88"/>
                </a:cxn>
                <a:cxn ang="0">
                  <a:pos x="86" y="94"/>
                </a:cxn>
                <a:cxn ang="0">
                  <a:pos x="80" y="100"/>
                </a:cxn>
                <a:cxn ang="0">
                  <a:pos x="66" y="102"/>
                </a:cxn>
                <a:cxn ang="0">
                  <a:pos x="52" y="105"/>
                </a:cxn>
                <a:cxn ang="0">
                  <a:pos x="41" y="111"/>
                </a:cxn>
                <a:cxn ang="0">
                  <a:pos x="33" y="111"/>
                </a:cxn>
                <a:cxn ang="0">
                  <a:pos x="30" y="100"/>
                </a:cxn>
                <a:cxn ang="0">
                  <a:pos x="22" y="94"/>
                </a:cxn>
                <a:cxn ang="0">
                  <a:pos x="16" y="94"/>
                </a:cxn>
                <a:cxn ang="0">
                  <a:pos x="16" y="91"/>
                </a:cxn>
                <a:cxn ang="0">
                  <a:pos x="22" y="83"/>
                </a:cxn>
                <a:cxn ang="0">
                  <a:pos x="19" y="77"/>
                </a:cxn>
                <a:cxn ang="0">
                  <a:pos x="22" y="69"/>
                </a:cxn>
                <a:cxn ang="0">
                  <a:pos x="16" y="58"/>
                </a:cxn>
                <a:cxn ang="0">
                  <a:pos x="22" y="58"/>
                </a:cxn>
                <a:cxn ang="0">
                  <a:pos x="25" y="41"/>
                </a:cxn>
                <a:cxn ang="0">
                  <a:pos x="33" y="33"/>
                </a:cxn>
                <a:cxn ang="0">
                  <a:pos x="30" y="25"/>
                </a:cxn>
              </a:cxnLst>
              <a:rect l="0" t="0" r="r" b="b"/>
              <a:pathLst>
                <a:path w="147" h="111">
                  <a:moveTo>
                    <a:pt x="30" y="25"/>
                  </a:moveTo>
                  <a:lnTo>
                    <a:pt x="14" y="25"/>
                  </a:lnTo>
                  <a:lnTo>
                    <a:pt x="11" y="25"/>
                  </a:lnTo>
                  <a:lnTo>
                    <a:pt x="2" y="25"/>
                  </a:lnTo>
                  <a:lnTo>
                    <a:pt x="2" y="19"/>
                  </a:lnTo>
                  <a:lnTo>
                    <a:pt x="2" y="16"/>
                  </a:lnTo>
                  <a:lnTo>
                    <a:pt x="0" y="13"/>
                  </a:lnTo>
                  <a:lnTo>
                    <a:pt x="0" y="5"/>
                  </a:lnTo>
                  <a:lnTo>
                    <a:pt x="19" y="0"/>
                  </a:lnTo>
                  <a:lnTo>
                    <a:pt x="33" y="0"/>
                  </a:lnTo>
                  <a:lnTo>
                    <a:pt x="47" y="2"/>
                  </a:lnTo>
                  <a:lnTo>
                    <a:pt x="61" y="2"/>
                  </a:lnTo>
                  <a:lnTo>
                    <a:pt x="75" y="2"/>
                  </a:lnTo>
                  <a:lnTo>
                    <a:pt x="86" y="2"/>
                  </a:lnTo>
                  <a:lnTo>
                    <a:pt x="94" y="8"/>
                  </a:lnTo>
                  <a:lnTo>
                    <a:pt x="125" y="16"/>
                  </a:lnTo>
                  <a:lnTo>
                    <a:pt x="130" y="16"/>
                  </a:lnTo>
                  <a:lnTo>
                    <a:pt x="147" y="16"/>
                  </a:lnTo>
                  <a:lnTo>
                    <a:pt x="144" y="27"/>
                  </a:lnTo>
                  <a:lnTo>
                    <a:pt x="130" y="36"/>
                  </a:lnTo>
                  <a:lnTo>
                    <a:pt x="116" y="41"/>
                  </a:lnTo>
                  <a:lnTo>
                    <a:pt x="111" y="52"/>
                  </a:lnTo>
                  <a:lnTo>
                    <a:pt x="105" y="63"/>
                  </a:lnTo>
                  <a:lnTo>
                    <a:pt x="108" y="75"/>
                  </a:lnTo>
                  <a:lnTo>
                    <a:pt x="100" y="86"/>
                  </a:lnTo>
                  <a:lnTo>
                    <a:pt x="97" y="88"/>
                  </a:lnTo>
                  <a:lnTo>
                    <a:pt x="86" y="94"/>
                  </a:lnTo>
                  <a:lnTo>
                    <a:pt x="80" y="100"/>
                  </a:lnTo>
                  <a:lnTo>
                    <a:pt x="66" y="102"/>
                  </a:lnTo>
                  <a:lnTo>
                    <a:pt x="52" y="105"/>
                  </a:lnTo>
                  <a:lnTo>
                    <a:pt x="41" y="111"/>
                  </a:lnTo>
                  <a:lnTo>
                    <a:pt x="33" y="111"/>
                  </a:lnTo>
                  <a:lnTo>
                    <a:pt x="30" y="100"/>
                  </a:lnTo>
                  <a:lnTo>
                    <a:pt x="22" y="94"/>
                  </a:lnTo>
                  <a:lnTo>
                    <a:pt x="16" y="94"/>
                  </a:lnTo>
                  <a:lnTo>
                    <a:pt x="16" y="91"/>
                  </a:lnTo>
                  <a:lnTo>
                    <a:pt x="22" y="83"/>
                  </a:lnTo>
                  <a:lnTo>
                    <a:pt x="19" y="77"/>
                  </a:lnTo>
                  <a:lnTo>
                    <a:pt x="22" y="69"/>
                  </a:lnTo>
                  <a:lnTo>
                    <a:pt x="16" y="58"/>
                  </a:lnTo>
                  <a:lnTo>
                    <a:pt x="22" y="58"/>
                  </a:lnTo>
                  <a:lnTo>
                    <a:pt x="25" y="41"/>
                  </a:lnTo>
                  <a:lnTo>
                    <a:pt x="33" y="33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3085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7" name="Freeform 439"/>
            <p:cNvSpPr>
              <a:spLocks/>
            </p:cNvSpPr>
            <p:nvPr/>
          </p:nvSpPr>
          <p:spPr bwMode="auto">
            <a:xfrm>
              <a:off x="2500" y="1941"/>
              <a:ext cx="15" cy="11"/>
            </a:xfrm>
            <a:custGeom>
              <a:avLst/>
              <a:gdLst/>
              <a:ahLst/>
              <a:cxnLst>
                <a:cxn ang="0">
                  <a:pos x="11" y="3"/>
                </a:cxn>
                <a:cxn ang="0">
                  <a:pos x="5" y="8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11" y="3"/>
                </a:cxn>
              </a:cxnLst>
              <a:rect l="0" t="0" r="r" b="b"/>
              <a:pathLst>
                <a:path w="11" h="8">
                  <a:moveTo>
                    <a:pt x="11" y="3"/>
                  </a:moveTo>
                  <a:lnTo>
                    <a:pt x="5" y="8"/>
                  </a:lnTo>
                  <a:lnTo>
                    <a:pt x="0" y="3"/>
                  </a:lnTo>
                  <a:lnTo>
                    <a:pt x="8" y="0"/>
                  </a:lnTo>
                  <a:lnTo>
                    <a:pt x="11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8" name="Freeform 440"/>
            <p:cNvSpPr>
              <a:spLocks/>
            </p:cNvSpPr>
            <p:nvPr/>
          </p:nvSpPr>
          <p:spPr bwMode="auto">
            <a:xfrm>
              <a:off x="485" y="1758"/>
              <a:ext cx="941" cy="468"/>
            </a:xfrm>
            <a:custGeom>
              <a:avLst/>
              <a:gdLst/>
              <a:ahLst/>
              <a:cxnLst>
                <a:cxn ang="0">
                  <a:pos x="709" y="31"/>
                </a:cxn>
                <a:cxn ang="0">
                  <a:pos x="670" y="58"/>
                </a:cxn>
                <a:cxn ang="0">
                  <a:pos x="592" y="84"/>
                </a:cxn>
                <a:cxn ang="0">
                  <a:pos x="537" y="103"/>
                </a:cxn>
                <a:cxn ang="0">
                  <a:pos x="528" y="84"/>
                </a:cxn>
                <a:cxn ang="0">
                  <a:pos x="523" y="47"/>
                </a:cxn>
                <a:cxn ang="0">
                  <a:pos x="481" y="17"/>
                </a:cxn>
                <a:cxn ang="0">
                  <a:pos x="417" y="8"/>
                </a:cxn>
                <a:cxn ang="0">
                  <a:pos x="353" y="6"/>
                </a:cxn>
                <a:cxn ang="0">
                  <a:pos x="253" y="6"/>
                </a:cxn>
                <a:cxn ang="0">
                  <a:pos x="156" y="6"/>
                </a:cxn>
                <a:cxn ang="0">
                  <a:pos x="87" y="31"/>
                </a:cxn>
                <a:cxn ang="0">
                  <a:pos x="78" y="28"/>
                </a:cxn>
                <a:cxn ang="0">
                  <a:pos x="64" y="33"/>
                </a:cxn>
                <a:cxn ang="0">
                  <a:pos x="56" y="45"/>
                </a:cxn>
                <a:cxn ang="0">
                  <a:pos x="23" y="92"/>
                </a:cxn>
                <a:cxn ang="0">
                  <a:pos x="0" y="147"/>
                </a:cxn>
                <a:cxn ang="0">
                  <a:pos x="9" y="167"/>
                </a:cxn>
                <a:cxn ang="0">
                  <a:pos x="9" y="181"/>
                </a:cxn>
                <a:cxn ang="0">
                  <a:pos x="17" y="220"/>
                </a:cxn>
                <a:cxn ang="0">
                  <a:pos x="73" y="247"/>
                </a:cxn>
                <a:cxn ang="0">
                  <a:pos x="128" y="267"/>
                </a:cxn>
                <a:cxn ang="0">
                  <a:pos x="184" y="289"/>
                </a:cxn>
                <a:cxn ang="0">
                  <a:pos x="231" y="306"/>
                </a:cxn>
                <a:cxn ang="0">
                  <a:pos x="264" y="328"/>
                </a:cxn>
                <a:cxn ang="0">
                  <a:pos x="273" y="314"/>
                </a:cxn>
                <a:cxn ang="0">
                  <a:pos x="287" y="309"/>
                </a:cxn>
                <a:cxn ang="0">
                  <a:pos x="312" y="292"/>
                </a:cxn>
                <a:cxn ang="0">
                  <a:pos x="348" y="289"/>
                </a:cxn>
                <a:cxn ang="0">
                  <a:pos x="376" y="297"/>
                </a:cxn>
                <a:cxn ang="0">
                  <a:pos x="373" y="284"/>
                </a:cxn>
                <a:cxn ang="0">
                  <a:pos x="398" y="281"/>
                </a:cxn>
                <a:cxn ang="0">
                  <a:pos x="415" y="281"/>
                </a:cxn>
                <a:cxn ang="0">
                  <a:pos x="428" y="289"/>
                </a:cxn>
                <a:cxn ang="0">
                  <a:pos x="453" y="317"/>
                </a:cxn>
                <a:cxn ang="0">
                  <a:pos x="462" y="331"/>
                </a:cxn>
                <a:cxn ang="0">
                  <a:pos x="470" y="356"/>
                </a:cxn>
                <a:cxn ang="0">
                  <a:pos x="481" y="306"/>
                </a:cxn>
                <a:cxn ang="0">
                  <a:pos x="481" y="270"/>
                </a:cxn>
                <a:cxn ang="0">
                  <a:pos x="498" y="247"/>
                </a:cxn>
                <a:cxn ang="0">
                  <a:pos x="559" y="211"/>
                </a:cxn>
                <a:cxn ang="0">
                  <a:pos x="565" y="203"/>
                </a:cxn>
                <a:cxn ang="0">
                  <a:pos x="565" y="195"/>
                </a:cxn>
                <a:cxn ang="0">
                  <a:pos x="567" y="181"/>
                </a:cxn>
                <a:cxn ang="0">
                  <a:pos x="570" y="178"/>
                </a:cxn>
                <a:cxn ang="0">
                  <a:pos x="567" y="156"/>
                </a:cxn>
                <a:cxn ang="0">
                  <a:pos x="576" y="147"/>
                </a:cxn>
                <a:cxn ang="0">
                  <a:pos x="579" y="164"/>
                </a:cxn>
                <a:cxn ang="0">
                  <a:pos x="590" y="161"/>
                </a:cxn>
                <a:cxn ang="0">
                  <a:pos x="592" y="153"/>
                </a:cxn>
                <a:cxn ang="0">
                  <a:pos x="617" y="122"/>
                </a:cxn>
                <a:cxn ang="0">
                  <a:pos x="656" y="117"/>
                </a:cxn>
                <a:cxn ang="0">
                  <a:pos x="659" y="109"/>
                </a:cxn>
                <a:cxn ang="0">
                  <a:pos x="681" y="81"/>
                </a:cxn>
              </a:cxnLst>
              <a:rect l="0" t="0" r="r" b="b"/>
              <a:pathLst>
                <a:path w="717" h="356">
                  <a:moveTo>
                    <a:pt x="715" y="67"/>
                  </a:moveTo>
                  <a:lnTo>
                    <a:pt x="715" y="61"/>
                  </a:lnTo>
                  <a:lnTo>
                    <a:pt x="712" y="53"/>
                  </a:lnTo>
                  <a:lnTo>
                    <a:pt x="717" y="33"/>
                  </a:lnTo>
                  <a:lnTo>
                    <a:pt x="709" y="31"/>
                  </a:lnTo>
                  <a:lnTo>
                    <a:pt x="704" y="31"/>
                  </a:lnTo>
                  <a:lnTo>
                    <a:pt x="701" y="28"/>
                  </a:lnTo>
                  <a:lnTo>
                    <a:pt x="692" y="39"/>
                  </a:lnTo>
                  <a:lnTo>
                    <a:pt x="681" y="50"/>
                  </a:lnTo>
                  <a:lnTo>
                    <a:pt x="670" y="58"/>
                  </a:lnTo>
                  <a:lnTo>
                    <a:pt x="662" y="64"/>
                  </a:lnTo>
                  <a:lnTo>
                    <a:pt x="640" y="64"/>
                  </a:lnTo>
                  <a:lnTo>
                    <a:pt x="617" y="67"/>
                  </a:lnTo>
                  <a:lnTo>
                    <a:pt x="606" y="75"/>
                  </a:lnTo>
                  <a:lnTo>
                    <a:pt x="592" y="84"/>
                  </a:lnTo>
                  <a:lnTo>
                    <a:pt x="579" y="86"/>
                  </a:lnTo>
                  <a:lnTo>
                    <a:pt x="565" y="86"/>
                  </a:lnTo>
                  <a:lnTo>
                    <a:pt x="562" y="95"/>
                  </a:lnTo>
                  <a:lnTo>
                    <a:pt x="551" y="100"/>
                  </a:lnTo>
                  <a:lnTo>
                    <a:pt x="537" y="103"/>
                  </a:lnTo>
                  <a:lnTo>
                    <a:pt x="526" y="109"/>
                  </a:lnTo>
                  <a:lnTo>
                    <a:pt x="512" y="111"/>
                  </a:lnTo>
                  <a:lnTo>
                    <a:pt x="509" y="106"/>
                  </a:lnTo>
                  <a:lnTo>
                    <a:pt x="523" y="92"/>
                  </a:lnTo>
                  <a:lnTo>
                    <a:pt x="528" y="84"/>
                  </a:lnTo>
                  <a:lnTo>
                    <a:pt x="531" y="72"/>
                  </a:lnTo>
                  <a:lnTo>
                    <a:pt x="534" y="58"/>
                  </a:lnTo>
                  <a:lnTo>
                    <a:pt x="526" y="53"/>
                  </a:lnTo>
                  <a:lnTo>
                    <a:pt x="526" y="47"/>
                  </a:lnTo>
                  <a:lnTo>
                    <a:pt x="523" y="47"/>
                  </a:lnTo>
                  <a:lnTo>
                    <a:pt x="523" y="42"/>
                  </a:lnTo>
                  <a:lnTo>
                    <a:pt x="512" y="36"/>
                  </a:lnTo>
                  <a:lnTo>
                    <a:pt x="501" y="31"/>
                  </a:lnTo>
                  <a:lnTo>
                    <a:pt x="492" y="22"/>
                  </a:lnTo>
                  <a:lnTo>
                    <a:pt x="481" y="17"/>
                  </a:lnTo>
                  <a:lnTo>
                    <a:pt x="467" y="20"/>
                  </a:lnTo>
                  <a:lnTo>
                    <a:pt x="456" y="17"/>
                  </a:lnTo>
                  <a:lnTo>
                    <a:pt x="445" y="20"/>
                  </a:lnTo>
                  <a:lnTo>
                    <a:pt x="428" y="11"/>
                  </a:lnTo>
                  <a:lnTo>
                    <a:pt x="417" y="8"/>
                  </a:lnTo>
                  <a:lnTo>
                    <a:pt x="417" y="0"/>
                  </a:lnTo>
                  <a:lnTo>
                    <a:pt x="412" y="6"/>
                  </a:lnTo>
                  <a:lnTo>
                    <a:pt x="392" y="6"/>
                  </a:lnTo>
                  <a:lnTo>
                    <a:pt x="373" y="6"/>
                  </a:lnTo>
                  <a:lnTo>
                    <a:pt x="353" y="6"/>
                  </a:lnTo>
                  <a:lnTo>
                    <a:pt x="334" y="6"/>
                  </a:lnTo>
                  <a:lnTo>
                    <a:pt x="314" y="6"/>
                  </a:lnTo>
                  <a:lnTo>
                    <a:pt x="295" y="6"/>
                  </a:lnTo>
                  <a:lnTo>
                    <a:pt x="276" y="6"/>
                  </a:lnTo>
                  <a:lnTo>
                    <a:pt x="253" y="6"/>
                  </a:lnTo>
                  <a:lnTo>
                    <a:pt x="234" y="6"/>
                  </a:lnTo>
                  <a:lnTo>
                    <a:pt x="214" y="6"/>
                  </a:lnTo>
                  <a:lnTo>
                    <a:pt x="195" y="6"/>
                  </a:lnTo>
                  <a:lnTo>
                    <a:pt x="176" y="6"/>
                  </a:lnTo>
                  <a:lnTo>
                    <a:pt x="156" y="6"/>
                  </a:lnTo>
                  <a:lnTo>
                    <a:pt x="137" y="6"/>
                  </a:lnTo>
                  <a:lnTo>
                    <a:pt x="117" y="6"/>
                  </a:lnTo>
                  <a:lnTo>
                    <a:pt x="95" y="6"/>
                  </a:lnTo>
                  <a:lnTo>
                    <a:pt x="92" y="17"/>
                  </a:lnTo>
                  <a:lnTo>
                    <a:pt x="87" y="31"/>
                  </a:lnTo>
                  <a:lnTo>
                    <a:pt x="75" y="33"/>
                  </a:lnTo>
                  <a:lnTo>
                    <a:pt x="78" y="31"/>
                  </a:lnTo>
                  <a:lnTo>
                    <a:pt x="81" y="33"/>
                  </a:lnTo>
                  <a:lnTo>
                    <a:pt x="89" y="22"/>
                  </a:lnTo>
                  <a:lnTo>
                    <a:pt x="78" y="28"/>
                  </a:lnTo>
                  <a:lnTo>
                    <a:pt x="78" y="31"/>
                  </a:lnTo>
                  <a:lnTo>
                    <a:pt x="84" y="22"/>
                  </a:lnTo>
                  <a:lnTo>
                    <a:pt x="87" y="20"/>
                  </a:lnTo>
                  <a:lnTo>
                    <a:pt x="70" y="14"/>
                  </a:lnTo>
                  <a:lnTo>
                    <a:pt x="64" y="33"/>
                  </a:lnTo>
                  <a:lnTo>
                    <a:pt x="62" y="36"/>
                  </a:lnTo>
                  <a:lnTo>
                    <a:pt x="62" y="39"/>
                  </a:lnTo>
                  <a:lnTo>
                    <a:pt x="62" y="42"/>
                  </a:lnTo>
                  <a:lnTo>
                    <a:pt x="59" y="39"/>
                  </a:lnTo>
                  <a:lnTo>
                    <a:pt x="56" y="45"/>
                  </a:lnTo>
                  <a:lnTo>
                    <a:pt x="64" y="47"/>
                  </a:lnTo>
                  <a:lnTo>
                    <a:pt x="59" y="47"/>
                  </a:lnTo>
                  <a:lnTo>
                    <a:pt x="53" y="53"/>
                  </a:lnTo>
                  <a:lnTo>
                    <a:pt x="37" y="72"/>
                  </a:lnTo>
                  <a:lnTo>
                    <a:pt x="23" y="92"/>
                  </a:lnTo>
                  <a:lnTo>
                    <a:pt x="20" y="106"/>
                  </a:lnTo>
                  <a:lnTo>
                    <a:pt x="14" y="117"/>
                  </a:lnTo>
                  <a:lnTo>
                    <a:pt x="3" y="131"/>
                  </a:lnTo>
                  <a:lnTo>
                    <a:pt x="3" y="136"/>
                  </a:lnTo>
                  <a:lnTo>
                    <a:pt x="0" y="147"/>
                  </a:lnTo>
                  <a:lnTo>
                    <a:pt x="3" y="156"/>
                  </a:lnTo>
                  <a:lnTo>
                    <a:pt x="6" y="167"/>
                  </a:lnTo>
                  <a:lnTo>
                    <a:pt x="3" y="164"/>
                  </a:lnTo>
                  <a:lnTo>
                    <a:pt x="3" y="167"/>
                  </a:lnTo>
                  <a:lnTo>
                    <a:pt x="9" y="167"/>
                  </a:lnTo>
                  <a:lnTo>
                    <a:pt x="12" y="167"/>
                  </a:lnTo>
                  <a:lnTo>
                    <a:pt x="9" y="175"/>
                  </a:lnTo>
                  <a:lnTo>
                    <a:pt x="9" y="172"/>
                  </a:lnTo>
                  <a:lnTo>
                    <a:pt x="6" y="175"/>
                  </a:lnTo>
                  <a:lnTo>
                    <a:pt x="9" y="181"/>
                  </a:lnTo>
                  <a:lnTo>
                    <a:pt x="6" y="189"/>
                  </a:lnTo>
                  <a:lnTo>
                    <a:pt x="9" y="197"/>
                  </a:lnTo>
                  <a:lnTo>
                    <a:pt x="12" y="206"/>
                  </a:lnTo>
                  <a:lnTo>
                    <a:pt x="9" y="217"/>
                  </a:lnTo>
                  <a:lnTo>
                    <a:pt x="17" y="220"/>
                  </a:lnTo>
                  <a:lnTo>
                    <a:pt x="28" y="225"/>
                  </a:lnTo>
                  <a:lnTo>
                    <a:pt x="42" y="236"/>
                  </a:lnTo>
                  <a:lnTo>
                    <a:pt x="42" y="247"/>
                  </a:lnTo>
                  <a:lnTo>
                    <a:pt x="56" y="247"/>
                  </a:lnTo>
                  <a:lnTo>
                    <a:pt x="73" y="247"/>
                  </a:lnTo>
                  <a:lnTo>
                    <a:pt x="81" y="250"/>
                  </a:lnTo>
                  <a:lnTo>
                    <a:pt x="92" y="256"/>
                  </a:lnTo>
                  <a:lnTo>
                    <a:pt x="100" y="261"/>
                  </a:lnTo>
                  <a:lnTo>
                    <a:pt x="112" y="267"/>
                  </a:lnTo>
                  <a:lnTo>
                    <a:pt x="128" y="267"/>
                  </a:lnTo>
                  <a:lnTo>
                    <a:pt x="148" y="267"/>
                  </a:lnTo>
                  <a:lnTo>
                    <a:pt x="148" y="259"/>
                  </a:lnTo>
                  <a:lnTo>
                    <a:pt x="170" y="259"/>
                  </a:lnTo>
                  <a:lnTo>
                    <a:pt x="181" y="272"/>
                  </a:lnTo>
                  <a:lnTo>
                    <a:pt x="184" y="289"/>
                  </a:lnTo>
                  <a:lnTo>
                    <a:pt x="192" y="295"/>
                  </a:lnTo>
                  <a:lnTo>
                    <a:pt x="201" y="300"/>
                  </a:lnTo>
                  <a:lnTo>
                    <a:pt x="209" y="289"/>
                  </a:lnTo>
                  <a:lnTo>
                    <a:pt x="226" y="292"/>
                  </a:lnTo>
                  <a:lnTo>
                    <a:pt x="231" y="306"/>
                  </a:lnTo>
                  <a:lnTo>
                    <a:pt x="239" y="320"/>
                  </a:lnTo>
                  <a:lnTo>
                    <a:pt x="242" y="336"/>
                  </a:lnTo>
                  <a:lnTo>
                    <a:pt x="251" y="342"/>
                  </a:lnTo>
                  <a:lnTo>
                    <a:pt x="267" y="345"/>
                  </a:lnTo>
                  <a:lnTo>
                    <a:pt x="264" y="328"/>
                  </a:lnTo>
                  <a:lnTo>
                    <a:pt x="264" y="325"/>
                  </a:lnTo>
                  <a:lnTo>
                    <a:pt x="264" y="322"/>
                  </a:lnTo>
                  <a:lnTo>
                    <a:pt x="267" y="325"/>
                  </a:lnTo>
                  <a:lnTo>
                    <a:pt x="270" y="317"/>
                  </a:lnTo>
                  <a:lnTo>
                    <a:pt x="273" y="314"/>
                  </a:lnTo>
                  <a:lnTo>
                    <a:pt x="278" y="311"/>
                  </a:lnTo>
                  <a:lnTo>
                    <a:pt x="284" y="309"/>
                  </a:lnTo>
                  <a:lnTo>
                    <a:pt x="284" y="306"/>
                  </a:lnTo>
                  <a:lnTo>
                    <a:pt x="289" y="306"/>
                  </a:lnTo>
                  <a:lnTo>
                    <a:pt x="287" y="309"/>
                  </a:lnTo>
                  <a:lnTo>
                    <a:pt x="292" y="306"/>
                  </a:lnTo>
                  <a:lnTo>
                    <a:pt x="289" y="306"/>
                  </a:lnTo>
                  <a:lnTo>
                    <a:pt x="306" y="295"/>
                  </a:lnTo>
                  <a:lnTo>
                    <a:pt x="306" y="289"/>
                  </a:lnTo>
                  <a:lnTo>
                    <a:pt x="312" y="292"/>
                  </a:lnTo>
                  <a:lnTo>
                    <a:pt x="309" y="295"/>
                  </a:lnTo>
                  <a:lnTo>
                    <a:pt x="320" y="289"/>
                  </a:lnTo>
                  <a:lnTo>
                    <a:pt x="331" y="289"/>
                  </a:lnTo>
                  <a:lnTo>
                    <a:pt x="342" y="289"/>
                  </a:lnTo>
                  <a:lnTo>
                    <a:pt x="348" y="289"/>
                  </a:lnTo>
                  <a:lnTo>
                    <a:pt x="353" y="295"/>
                  </a:lnTo>
                  <a:lnTo>
                    <a:pt x="359" y="297"/>
                  </a:lnTo>
                  <a:lnTo>
                    <a:pt x="367" y="297"/>
                  </a:lnTo>
                  <a:lnTo>
                    <a:pt x="367" y="292"/>
                  </a:lnTo>
                  <a:lnTo>
                    <a:pt x="376" y="297"/>
                  </a:lnTo>
                  <a:lnTo>
                    <a:pt x="373" y="300"/>
                  </a:lnTo>
                  <a:lnTo>
                    <a:pt x="378" y="297"/>
                  </a:lnTo>
                  <a:lnTo>
                    <a:pt x="373" y="289"/>
                  </a:lnTo>
                  <a:lnTo>
                    <a:pt x="376" y="286"/>
                  </a:lnTo>
                  <a:lnTo>
                    <a:pt x="373" y="284"/>
                  </a:lnTo>
                  <a:lnTo>
                    <a:pt x="365" y="284"/>
                  </a:lnTo>
                  <a:lnTo>
                    <a:pt x="373" y="281"/>
                  </a:lnTo>
                  <a:lnTo>
                    <a:pt x="395" y="281"/>
                  </a:lnTo>
                  <a:lnTo>
                    <a:pt x="398" y="275"/>
                  </a:lnTo>
                  <a:lnTo>
                    <a:pt x="398" y="281"/>
                  </a:lnTo>
                  <a:lnTo>
                    <a:pt x="403" y="281"/>
                  </a:lnTo>
                  <a:lnTo>
                    <a:pt x="409" y="278"/>
                  </a:lnTo>
                  <a:lnTo>
                    <a:pt x="406" y="281"/>
                  </a:lnTo>
                  <a:lnTo>
                    <a:pt x="420" y="281"/>
                  </a:lnTo>
                  <a:lnTo>
                    <a:pt x="415" y="281"/>
                  </a:lnTo>
                  <a:lnTo>
                    <a:pt x="423" y="281"/>
                  </a:lnTo>
                  <a:lnTo>
                    <a:pt x="426" y="281"/>
                  </a:lnTo>
                  <a:lnTo>
                    <a:pt x="428" y="286"/>
                  </a:lnTo>
                  <a:lnTo>
                    <a:pt x="426" y="284"/>
                  </a:lnTo>
                  <a:lnTo>
                    <a:pt x="428" y="289"/>
                  </a:lnTo>
                  <a:lnTo>
                    <a:pt x="445" y="284"/>
                  </a:lnTo>
                  <a:lnTo>
                    <a:pt x="451" y="295"/>
                  </a:lnTo>
                  <a:lnTo>
                    <a:pt x="459" y="303"/>
                  </a:lnTo>
                  <a:lnTo>
                    <a:pt x="456" y="320"/>
                  </a:lnTo>
                  <a:lnTo>
                    <a:pt x="453" y="317"/>
                  </a:lnTo>
                  <a:lnTo>
                    <a:pt x="456" y="320"/>
                  </a:lnTo>
                  <a:lnTo>
                    <a:pt x="459" y="317"/>
                  </a:lnTo>
                  <a:lnTo>
                    <a:pt x="456" y="325"/>
                  </a:lnTo>
                  <a:lnTo>
                    <a:pt x="459" y="331"/>
                  </a:lnTo>
                  <a:lnTo>
                    <a:pt x="462" y="331"/>
                  </a:lnTo>
                  <a:lnTo>
                    <a:pt x="462" y="336"/>
                  </a:lnTo>
                  <a:lnTo>
                    <a:pt x="465" y="334"/>
                  </a:lnTo>
                  <a:lnTo>
                    <a:pt x="462" y="336"/>
                  </a:lnTo>
                  <a:lnTo>
                    <a:pt x="465" y="348"/>
                  </a:lnTo>
                  <a:lnTo>
                    <a:pt x="470" y="356"/>
                  </a:lnTo>
                  <a:lnTo>
                    <a:pt x="478" y="356"/>
                  </a:lnTo>
                  <a:lnTo>
                    <a:pt x="481" y="342"/>
                  </a:lnTo>
                  <a:lnTo>
                    <a:pt x="487" y="331"/>
                  </a:lnTo>
                  <a:lnTo>
                    <a:pt x="484" y="317"/>
                  </a:lnTo>
                  <a:lnTo>
                    <a:pt x="481" y="306"/>
                  </a:lnTo>
                  <a:lnTo>
                    <a:pt x="484" y="317"/>
                  </a:lnTo>
                  <a:lnTo>
                    <a:pt x="484" y="306"/>
                  </a:lnTo>
                  <a:lnTo>
                    <a:pt x="481" y="292"/>
                  </a:lnTo>
                  <a:lnTo>
                    <a:pt x="481" y="281"/>
                  </a:lnTo>
                  <a:lnTo>
                    <a:pt x="481" y="270"/>
                  </a:lnTo>
                  <a:lnTo>
                    <a:pt x="484" y="267"/>
                  </a:lnTo>
                  <a:lnTo>
                    <a:pt x="484" y="264"/>
                  </a:lnTo>
                  <a:lnTo>
                    <a:pt x="490" y="259"/>
                  </a:lnTo>
                  <a:lnTo>
                    <a:pt x="495" y="250"/>
                  </a:lnTo>
                  <a:lnTo>
                    <a:pt x="498" y="247"/>
                  </a:lnTo>
                  <a:lnTo>
                    <a:pt x="517" y="236"/>
                  </a:lnTo>
                  <a:lnTo>
                    <a:pt x="531" y="228"/>
                  </a:lnTo>
                  <a:lnTo>
                    <a:pt x="537" y="225"/>
                  </a:lnTo>
                  <a:lnTo>
                    <a:pt x="545" y="217"/>
                  </a:lnTo>
                  <a:lnTo>
                    <a:pt x="559" y="211"/>
                  </a:lnTo>
                  <a:lnTo>
                    <a:pt x="551" y="209"/>
                  </a:lnTo>
                  <a:lnTo>
                    <a:pt x="556" y="209"/>
                  </a:lnTo>
                  <a:lnTo>
                    <a:pt x="559" y="206"/>
                  </a:lnTo>
                  <a:lnTo>
                    <a:pt x="554" y="203"/>
                  </a:lnTo>
                  <a:lnTo>
                    <a:pt x="565" y="203"/>
                  </a:lnTo>
                  <a:lnTo>
                    <a:pt x="570" y="197"/>
                  </a:lnTo>
                  <a:lnTo>
                    <a:pt x="567" y="200"/>
                  </a:lnTo>
                  <a:lnTo>
                    <a:pt x="562" y="197"/>
                  </a:lnTo>
                  <a:lnTo>
                    <a:pt x="559" y="195"/>
                  </a:lnTo>
                  <a:lnTo>
                    <a:pt x="565" y="195"/>
                  </a:lnTo>
                  <a:lnTo>
                    <a:pt x="567" y="195"/>
                  </a:lnTo>
                  <a:lnTo>
                    <a:pt x="570" y="195"/>
                  </a:lnTo>
                  <a:lnTo>
                    <a:pt x="570" y="186"/>
                  </a:lnTo>
                  <a:lnTo>
                    <a:pt x="573" y="200"/>
                  </a:lnTo>
                  <a:lnTo>
                    <a:pt x="567" y="181"/>
                  </a:lnTo>
                  <a:lnTo>
                    <a:pt x="565" y="181"/>
                  </a:lnTo>
                  <a:lnTo>
                    <a:pt x="559" y="178"/>
                  </a:lnTo>
                  <a:lnTo>
                    <a:pt x="567" y="181"/>
                  </a:lnTo>
                  <a:lnTo>
                    <a:pt x="565" y="172"/>
                  </a:lnTo>
                  <a:lnTo>
                    <a:pt x="570" y="178"/>
                  </a:lnTo>
                  <a:lnTo>
                    <a:pt x="565" y="164"/>
                  </a:lnTo>
                  <a:lnTo>
                    <a:pt x="570" y="170"/>
                  </a:lnTo>
                  <a:lnTo>
                    <a:pt x="565" y="161"/>
                  </a:lnTo>
                  <a:lnTo>
                    <a:pt x="562" y="161"/>
                  </a:lnTo>
                  <a:lnTo>
                    <a:pt x="567" y="156"/>
                  </a:lnTo>
                  <a:lnTo>
                    <a:pt x="565" y="161"/>
                  </a:lnTo>
                  <a:lnTo>
                    <a:pt x="573" y="164"/>
                  </a:lnTo>
                  <a:lnTo>
                    <a:pt x="570" y="156"/>
                  </a:lnTo>
                  <a:lnTo>
                    <a:pt x="573" y="161"/>
                  </a:lnTo>
                  <a:lnTo>
                    <a:pt x="576" y="147"/>
                  </a:lnTo>
                  <a:lnTo>
                    <a:pt x="584" y="145"/>
                  </a:lnTo>
                  <a:lnTo>
                    <a:pt x="579" y="153"/>
                  </a:lnTo>
                  <a:lnTo>
                    <a:pt x="576" y="159"/>
                  </a:lnTo>
                  <a:lnTo>
                    <a:pt x="576" y="161"/>
                  </a:lnTo>
                  <a:lnTo>
                    <a:pt x="579" y="164"/>
                  </a:lnTo>
                  <a:lnTo>
                    <a:pt x="579" y="167"/>
                  </a:lnTo>
                  <a:lnTo>
                    <a:pt x="579" y="170"/>
                  </a:lnTo>
                  <a:lnTo>
                    <a:pt x="576" y="172"/>
                  </a:lnTo>
                  <a:lnTo>
                    <a:pt x="573" y="178"/>
                  </a:lnTo>
                  <a:lnTo>
                    <a:pt x="590" y="161"/>
                  </a:lnTo>
                  <a:lnTo>
                    <a:pt x="587" y="145"/>
                  </a:lnTo>
                  <a:lnTo>
                    <a:pt x="595" y="139"/>
                  </a:lnTo>
                  <a:lnTo>
                    <a:pt x="590" y="142"/>
                  </a:lnTo>
                  <a:lnTo>
                    <a:pt x="592" y="147"/>
                  </a:lnTo>
                  <a:lnTo>
                    <a:pt x="592" y="153"/>
                  </a:lnTo>
                  <a:lnTo>
                    <a:pt x="606" y="139"/>
                  </a:lnTo>
                  <a:lnTo>
                    <a:pt x="609" y="131"/>
                  </a:lnTo>
                  <a:lnTo>
                    <a:pt x="615" y="120"/>
                  </a:lnTo>
                  <a:lnTo>
                    <a:pt x="615" y="125"/>
                  </a:lnTo>
                  <a:lnTo>
                    <a:pt x="617" y="122"/>
                  </a:lnTo>
                  <a:lnTo>
                    <a:pt x="631" y="120"/>
                  </a:lnTo>
                  <a:lnTo>
                    <a:pt x="645" y="117"/>
                  </a:lnTo>
                  <a:lnTo>
                    <a:pt x="648" y="111"/>
                  </a:lnTo>
                  <a:lnTo>
                    <a:pt x="651" y="114"/>
                  </a:lnTo>
                  <a:lnTo>
                    <a:pt x="656" y="117"/>
                  </a:lnTo>
                  <a:lnTo>
                    <a:pt x="659" y="117"/>
                  </a:lnTo>
                  <a:lnTo>
                    <a:pt x="665" y="114"/>
                  </a:lnTo>
                  <a:lnTo>
                    <a:pt x="665" y="106"/>
                  </a:lnTo>
                  <a:lnTo>
                    <a:pt x="665" y="111"/>
                  </a:lnTo>
                  <a:lnTo>
                    <a:pt x="659" y="109"/>
                  </a:lnTo>
                  <a:lnTo>
                    <a:pt x="659" y="100"/>
                  </a:lnTo>
                  <a:lnTo>
                    <a:pt x="659" y="97"/>
                  </a:lnTo>
                  <a:lnTo>
                    <a:pt x="676" y="81"/>
                  </a:lnTo>
                  <a:lnTo>
                    <a:pt x="679" y="81"/>
                  </a:lnTo>
                  <a:lnTo>
                    <a:pt x="681" y="81"/>
                  </a:lnTo>
                  <a:lnTo>
                    <a:pt x="692" y="72"/>
                  </a:lnTo>
                  <a:lnTo>
                    <a:pt x="695" y="72"/>
                  </a:lnTo>
                  <a:lnTo>
                    <a:pt x="701" y="72"/>
                  </a:lnTo>
                  <a:lnTo>
                    <a:pt x="715" y="67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69" name="Freeform 441"/>
            <p:cNvSpPr>
              <a:spLocks/>
            </p:cNvSpPr>
            <p:nvPr/>
          </p:nvSpPr>
          <p:spPr bwMode="auto">
            <a:xfrm>
              <a:off x="109" y="1372"/>
              <a:ext cx="595" cy="282"/>
            </a:xfrm>
            <a:custGeom>
              <a:avLst/>
              <a:gdLst/>
              <a:ahLst/>
              <a:cxnLst>
                <a:cxn ang="0">
                  <a:pos x="364" y="189"/>
                </a:cxn>
                <a:cxn ang="0">
                  <a:pos x="353" y="152"/>
                </a:cxn>
                <a:cxn ang="0">
                  <a:pos x="331" y="144"/>
                </a:cxn>
                <a:cxn ang="0">
                  <a:pos x="350" y="111"/>
                </a:cxn>
                <a:cxn ang="0">
                  <a:pos x="420" y="50"/>
                </a:cxn>
                <a:cxn ang="0">
                  <a:pos x="411" y="11"/>
                </a:cxn>
                <a:cxn ang="0">
                  <a:pos x="353" y="5"/>
                </a:cxn>
                <a:cxn ang="0">
                  <a:pos x="342" y="0"/>
                </a:cxn>
                <a:cxn ang="0">
                  <a:pos x="292" y="8"/>
                </a:cxn>
                <a:cxn ang="0">
                  <a:pos x="245" y="19"/>
                </a:cxn>
                <a:cxn ang="0">
                  <a:pos x="197" y="50"/>
                </a:cxn>
                <a:cxn ang="0">
                  <a:pos x="217" y="58"/>
                </a:cxn>
                <a:cxn ang="0">
                  <a:pos x="203" y="63"/>
                </a:cxn>
                <a:cxn ang="0">
                  <a:pos x="159" y="63"/>
                </a:cxn>
                <a:cxn ang="0">
                  <a:pos x="125" y="83"/>
                </a:cxn>
                <a:cxn ang="0">
                  <a:pos x="175" y="86"/>
                </a:cxn>
                <a:cxn ang="0">
                  <a:pos x="122" y="105"/>
                </a:cxn>
                <a:cxn ang="0">
                  <a:pos x="109" y="111"/>
                </a:cxn>
                <a:cxn ang="0">
                  <a:pos x="81" y="122"/>
                </a:cxn>
                <a:cxn ang="0">
                  <a:pos x="78" y="130"/>
                </a:cxn>
                <a:cxn ang="0">
                  <a:pos x="89" y="136"/>
                </a:cxn>
                <a:cxn ang="0">
                  <a:pos x="70" y="147"/>
                </a:cxn>
                <a:cxn ang="0">
                  <a:pos x="84" y="152"/>
                </a:cxn>
                <a:cxn ang="0">
                  <a:pos x="100" y="161"/>
                </a:cxn>
                <a:cxn ang="0">
                  <a:pos x="109" y="161"/>
                </a:cxn>
                <a:cxn ang="0">
                  <a:pos x="114" y="169"/>
                </a:cxn>
                <a:cxn ang="0">
                  <a:pos x="78" y="189"/>
                </a:cxn>
                <a:cxn ang="0">
                  <a:pos x="39" y="205"/>
                </a:cxn>
                <a:cxn ang="0">
                  <a:pos x="0" y="214"/>
                </a:cxn>
                <a:cxn ang="0">
                  <a:pos x="25" y="208"/>
                </a:cxn>
                <a:cxn ang="0">
                  <a:pos x="50" y="205"/>
                </a:cxn>
                <a:cxn ang="0">
                  <a:pos x="72" y="197"/>
                </a:cxn>
                <a:cxn ang="0">
                  <a:pos x="159" y="158"/>
                </a:cxn>
                <a:cxn ang="0">
                  <a:pos x="211" y="133"/>
                </a:cxn>
                <a:cxn ang="0">
                  <a:pos x="239" y="133"/>
                </a:cxn>
                <a:cxn ang="0">
                  <a:pos x="203" y="147"/>
                </a:cxn>
                <a:cxn ang="0">
                  <a:pos x="206" y="152"/>
                </a:cxn>
                <a:cxn ang="0">
                  <a:pos x="217" y="150"/>
                </a:cxn>
                <a:cxn ang="0">
                  <a:pos x="242" y="139"/>
                </a:cxn>
                <a:cxn ang="0">
                  <a:pos x="261" y="127"/>
                </a:cxn>
                <a:cxn ang="0">
                  <a:pos x="273" y="130"/>
                </a:cxn>
                <a:cxn ang="0">
                  <a:pos x="270" y="136"/>
                </a:cxn>
                <a:cxn ang="0">
                  <a:pos x="278" y="139"/>
                </a:cxn>
                <a:cxn ang="0">
                  <a:pos x="309" y="150"/>
                </a:cxn>
                <a:cxn ang="0">
                  <a:pos x="328" y="147"/>
                </a:cxn>
                <a:cxn ang="0">
                  <a:pos x="342" y="169"/>
                </a:cxn>
                <a:cxn ang="0">
                  <a:pos x="348" y="164"/>
                </a:cxn>
                <a:cxn ang="0">
                  <a:pos x="359" y="164"/>
                </a:cxn>
                <a:cxn ang="0">
                  <a:pos x="361" y="175"/>
                </a:cxn>
                <a:cxn ang="0">
                  <a:pos x="359" y="177"/>
                </a:cxn>
                <a:cxn ang="0">
                  <a:pos x="364" y="197"/>
                </a:cxn>
                <a:cxn ang="0">
                  <a:pos x="367" y="200"/>
                </a:cxn>
                <a:cxn ang="0">
                  <a:pos x="359" y="214"/>
                </a:cxn>
              </a:cxnLst>
              <a:rect l="0" t="0" r="r" b="b"/>
              <a:pathLst>
                <a:path w="453" h="216">
                  <a:moveTo>
                    <a:pt x="370" y="211"/>
                  </a:moveTo>
                  <a:lnTo>
                    <a:pt x="375" y="202"/>
                  </a:lnTo>
                  <a:lnTo>
                    <a:pt x="370" y="194"/>
                  </a:lnTo>
                  <a:lnTo>
                    <a:pt x="364" y="189"/>
                  </a:lnTo>
                  <a:lnTo>
                    <a:pt x="367" y="175"/>
                  </a:lnTo>
                  <a:lnTo>
                    <a:pt x="370" y="164"/>
                  </a:lnTo>
                  <a:lnTo>
                    <a:pt x="367" y="147"/>
                  </a:lnTo>
                  <a:lnTo>
                    <a:pt x="353" y="152"/>
                  </a:lnTo>
                  <a:lnTo>
                    <a:pt x="345" y="158"/>
                  </a:lnTo>
                  <a:lnTo>
                    <a:pt x="334" y="161"/>
                  </a:lnTo>
                  <a:lnTo>
                    <a:pt x="334" y="147"/>
                  </a:lnTo>
                  <a:lnTo>
                    <a:pt x="331" y="144"/>
                  </a:lnTo>
                  <a:lnTo>
                    <a:pt x="336" y="141"/>
                  </a:lnTo>
                  <a:lnTo>
                    <a:pt x="317" y="141"/>
                  </a:lnTo>
                  <a:lnTo>
                    <a:pt x="334" y="125"/>
                  </a:lnTo>
                  <a:lnTo>
                    <a:pt x="350" y="111"/>
                  </a:lnTo>
                  <a:lnTo>
                    <a:pt x="367" y="94"/>
                  </a:lnTo>
                  <a:lnTo>
                    <a:pt x="384" y="80"/>
                  </a:lnTo>
                  <a:lnTo>
                    <a:pt x="400" y="63"/>
                  </a:lnTo>
                  <a:lnTo>
                    <a:pt x="420" y="50"/>
                  </a:lnTo>
                  <a:lnTo>
                    <a:pt x="437" y="33"/>
                  </a:lnTo>
                  <a:lnTo>
                    <a:pt x="453" y="19"/>
                  </a:lnTo>
                  <a:lnTo>
                    <a:pt x="434" y="13"/>
                  </a:lnTo>
                  <a:lnTo>
                    <a:pt x="411" y="11"/>
                  </a:lnTo>
                  <a:lnTo>
                    <a:pt x="392" y="11"/>
                  </a:lnTo>
                  <a:lnTo>
                    <a:pt x="364" y="8"/>
                  </a:lnTo>
                  <a:lnTo>
                    <a:pt x="364" y="5"/>
                  </a:lnTo>
                  <a:lnTo>
                    <a:pt x="353" y="5"/>
                  </a:lnTo>
                  <a:lnTo>
                    <a:pt x="348" y="2"/>
                  </a:lnTo>
                  <a:lnTo>
                    <a:pt x="345" y="2"/>
                  </a:lnTo>
                  <a:lnTo>
                    <a:pt x="336" y="5"/>
                  </a:lnTo>
                  <a:lnTo>
                    <a:pt x="342" y="0"/>
                  </a:lnTo>
                  <a:lnTo>
                    <a:pt x="334" y="0"/>
                  </a:lnTo>
                  <a:lnTo>
                    <a:pt x="309" y="5"/>
                  </a:lnTo>
                  <a:lnTo>
                    <a:pt x="303" y="5"/>
                  </a:lnTo>
                  <a:lnTo>
                    <a:pt x="292" y="8"/>
                  </a:lnTo>
                  <a:lnTo>
                    <a:pt x="286" y="13"/>
                  </a:lnTo>
                  <a:lnTo>
                    <a:pt x="289" y="8"/>
                  </a:lnTo>
                  <a:lnTo>
                    <a:pt x="267" y="11"/>
                  </a:lnTo>
                  <a:lnTo>
                    <a:pt x="245" y="19"/>
                  </a:lnTo>
                  <a:lnTo>
                    <a:pt x="220" y="27"/>
                  </a:lnTo>
                  <a:lnTo>
                    <a:pt x="200" y="30"/>
                  </a:lnTo>
                  <a:lnTo>
                    <a:pt x="189" y="36"/>
                  </a:lnTo>
                  <a:lnTo>
                    <a:pt x="197" y="50"/>
                  </a:lnTo>
                  <a:lnTo>
                    <a:pt x="195" y="52"/>
                  </a:lnTo>
                  <a:lnTo>
                    <a:pt x="211" y="55"/>
                  </a:lnTo>
                  <a:lnTo>
                    <a:pt x="206" y="58"/>
                  </a:lnTo>
                  <a:lnTo>
                    <a:pt x="217" y="58"/>
                  </a:lnTo>
                  <a:lnTo>
                    <a:pt x="203" y="58"/>
                  </a:lnTo>
                  <a:lnTo>
                    <a:pt x="200" y="55"/>
                  </a:lnTo>
                  <a:lnTo>
                    <a:pt x="200" y="61"/>
                  </a:lnTo>
                  <a:lnTo>
                    <a:pt x="203" y="63"/>
                  </a:lnTo>
                  <a:lnTo>
                    <a:pt x="195" y="63"/>
                  </a:lnTo>
                  <a:lnTo>
                    <a:pt x="172" y="63"/>
                  </a:lnTo>
                  <a:lnTo>
                    <a:pt x="184" y="58"/>
                  </a:lnTo>
                  <a:lnTo>
                    <a:pt x="159" y="63"/>
                  </a:lnTo>
                  <a:lnTo>
                    <a:pt x="125" y="72"/>
                  </a:lnTo>
                  <a:lnTo>
                    <a:pt x="136" y="75"/>
                  </a:lnTo>
                  <a:lnTo>
                    <a:pt x="128" y="77"/>
                  </a:lnTo>
                  <a:lnTo>
                    <a:pt x="125" y="83"/>
                  </a:lnTo>
                  <a:lnTo>
                    <a:pt x="153" y="86"/>
                  </a:lnTo>
                  <a:lnTo>
                    <a:pt x="159" y="86"/>
                  </a:lnTo>
                  <a:lnTo>
                    <a:pt x="181" y="80"/>
                  </a:lnTo>
                  <a:lnTo>
                    <a:pt x="175" y="86"/>
                  </a:lnTo>
                  <a:lnTo>
                    <a:pt x="172" y="86"/>
                  </a:lnTo>
                  <a:lnTo>
                    <a:pt x="167" y="94"/>
                  </a:lnTo>
                  <a:lnTo>
                    <a:pt x="150" y="100"/>
                  </a:lnTo>
                  <a:lnTo>
                    <a:pt x="122" y="105"/>
                  </a:lnTo>
                  <a:lnTo>
                    <a:pt x="128" y="102"/>
                  </a:lnTo>
                  <a:lnTo>
                    <a:pt x="117" y="105"/>
                  </a:lnTo>
                  <a:lnTo>
                    <a:pt x="106" y="111"/>
                  </a:lnTo>
                  <a:lnTo>
                    <a:pt x="109" y="111"/>
                  </a:lnTo>
                  <a:lnTo>
                    <a:pt x="103" y="114"/>
                  </a:lnTo>
                  <a:lnTo>
                    <a:pt x="86" y="119"/>
                  </a:lnTo>
                  <a:lnTo>
                    <a:pt x="78" y="122"/>
                  </a:lnTo>
                  <a:lnTo>
                    <a:pt x="81" y="122"/>
                  </a:lnTo>
                  <a:lnTo>
                    <a:pt x="75" y="125"/>
                  </a:lnTo>
                  <a:lnTo>
                    <a:pt x="75" y="130"/>
                  </a:lnTo>
                  <a:lnTo>
                    <a:pt x="89" y="125"/>
                  </a:lnTo>
                  <a:lnTo>
                    <a:pt x="78" y="130"/>
                  </a:lnTo>
                  <a:lnTo>
                    <a:pt x="78" y="133"/>
                  </a:lnTo>
                  <a:lnTo>
                    <a:pt x="89" y="133"/>
                  </a:lnTo>
                  <a:lnTo>
                    <a:pt x="86" y="133"/>
                  </a:lnTo>
                  <a:lnTo>
                    <a:pt x="89" y="136"/>
                  </a:lnTo>
                  <a:lnTo>
                    <a:pt x="81" y="136"/>
                  </a:lnTo>
                  <a:lnTo>
                    <a:pt x="75" y="133"/>
                  </a:lnTo>
                  <a:lnTo>
                    <a:pt x="67" y="139"/>
                  </a:lnTo>
                  <a:lnTo>
                    <a:pt x="70" y="147"/>
                  </a:lnTo>
                  <a:lnTo>
                    <a:pt x="89" y="144"/>
                  </a:lnTo>
                  <a:lnTo>
                    <a:pt x="100" y="136"/>
                  </a:lnTo>
                  <a:lnTo>
                    <a:pt x="89" y="144"/>
                  </a:lnTo>
                  <a:lnTo>
                    <a:pt x="84" y="152"/>
                  </a:lnTo>
                  <a:lnTo>
                    <a:pt x="78" y="158"/>
                  </a:lnTo>
                  <a:lnTo>
                    <a:pt x="72" y="164"/>
                  </a:lnTo>
                  <a:lnTo>
                    <a:pt x="95" y="161"/>
                  </a:lnTo>
                  <a:lnTo>
                    <a:pt x="100" y="161"/>
                  </a:lnTo>
                  <a:lnTo>
                    <a:pt x="100" y="166"/>
                  </a:lnTo>
                  <a:lnTo>
                    <a:pt x="114" y="158"/>
                  </a:lnTo>
                  <a:lnTo>
                    <a:pt x="117" y="158"/>
                  </a:lnTo>
                  <a:lnTo>
                    <a:pt x="109" y="161"/>
                  </a:lnTo>
                  <a:lnTo>
                    <a:pt x="111" y="164"/>
                  </a:lnTo>
                  <a:lnTo>
                    <a:pt x="131" y="158"/>
                  </a:lnTo>
                  <a:lnTo>
                    <a:pt x="111" y="169"/>
                  </a:lnTo>
                  <a:lnTo>
                    <a:pt x="114" y="169"/>
                  </a:lnTo>
                  <a:lnTo>
                    <a:pt x="111" y="169"/>
                  </a:lnTo>
                  <a:lnTo>
                    <a:pt x="103" y="177"/>
                  </a:lnTo>
                  <a:lnTo>
                    <a:pt x="95" y="180"/>
                  </a:lnTo>
                  <a:lnTo>
                    <a:pt x="78" y="189"/>
                  </a:lnTo>
                  <a:lnTo>
                    <a:pt x="50" y="197"/>
                  </a:lnTo>
                  <a:lnTo>
                    <a:pt x="47" y="202"/>
                  </a:lnTo>
                  <a:lnTo>
                    <a:pt x="42" y="202"/>
                  </a:lnTo>
                  <a:lnTo>
                    <a:pt x="39" y="205"/>
                  </a:lnTo>
                  <a:lnTo>
                    <a:pt x="39" y="202"/>
                  </a:lnTo>
                  <a:lnTo>
                    <a:pt x="31" y="202"/>
                  </a:lnTo>
                  <a:lnTo>
                    <a:pt x="0" y="216"/>
                  </a:lnTo>
                  <a:lnTo>
                    <a:pt x="0" y="214"/>
                  </a:lnTo>
                  <a:lnTo>
                    <a:pt x="3" y="216"/>
                  </a:lnTo>
                  <a:lnTo>
                    <a:pt x="11" y="211"/>
                  </a:lnTo>
                  <a:lnTo>
                    <a:pt x="11" y="214"/>
                  </a:lnTo>
                  <a:lnTo>
                    <a:pt x="25" y="208"/>
                  </a:lnTo>
                  <a:lnTo>
                    <a:pt x="31" y="208"/>
                  </a:lnTo>
                  <a:lnTo>
                    <a:pt x="28" y="208"/>
                  </a:lnTo>
                  <a:lnTo>
                    <a:pt x="42" y="205"/>
                  </a:lnTo>
                  <a:lnTo>
                    <a:pt x="50" y="205"/>
                  </a:lnTo>
                  <a:lnTo>
                    <a:pt x="53" y="202"/>
                  </a:lnTo>
                  <a:lnTo>
                    <a:pt x="67" y="200"/>
                  </a:lnTo>
                  <a:lnTo>
                    <a:pt x="70" y="200"/>
                  </a:lnTo>
                  <a:lnTo>
                    <a:pt x="72" y="197"/>
                  </a:lnTo>
                  <a:lnTo>
                    <a:pt x="109" y="183"/>
                  </a:lnTo>
                  <a:lnTo>
                    <a:pt x="139" y="172"/>
                  </a:lnTo>
                  <a:lnTo>
                    <a:pt x="164" y="161"/>
                  </a:lnTo>
                  <a:lnTo>
                    <a:pt x="159" y="158"/>
                  </a:lnTo>
                  <a:lnTo>
                    <a:pt x="184" y="147"/>
                  </a:lnTo>
                  <a:lnTo>
                    <a:pt x="189" y="147"/>
                  </a:lnTo>
                  <a:lnTo>
                    <a:pt x="192" y="141"/>
                  </a:lnTo>
                  <a:lnTo>
                    <a:pt x="211" y="133"/>
                  </a:lnTo>
                  <a:lnTo>
                    <a:pt x="231" y="127"/>
                  </a:lnTo>
                  <a:lnTo>
                    <a:pt x="245" y="125"/>
                  </a:lnTo>
                  <a:lnTo>
                    <a:pt x="236" y="130"/>
                  </a:lnTo>
                  <a:lnTo>
                    <a:pt x="239" y="133"/>
                  </a:lnTo>
                  <a:lnTo>
                    <a:pt x="234" y="133"/>
                  </a:lnTo>
                  <a:lnTo>
                    <a:pt x="214" y="136"/>
                  </a:lnTo>
                  <a:lnTo>
                    <a:pt x="195" y="150"/>
                  </a:lnTo>
                  <a:lnTo>
                    <a:pt x="203" y="147"/>
                  </a:lnTo>
                  <a:lnTo>
                    <a:pt x="189" y="155"/>
                  </a:lnTo>
                  <a:lnTo>
                    <a:pt x="197" y="155"/>
                  </a:lnTo>
                  <a:lnTo>
                    <a:pt x="211" y="150"/>
                  </a:lnTo>
                  <a:lnTo>
                    <a:pt x="206" y="152"/>
                  </a:lnTo>
                  <a:lnTo>
                    <a:pt x="211" y="150"/>
                  </a:lnTo>
                  <a:lnTo>
                    <a:pt x="214" y="150"/>
                  </a:lnTo>
                  <a:lnTo>
                    <a:pt x="217" y="147"/>
                  </a:lnTo>
                  <a:lnTo>
                    <a:pt x="217" y="150"/>
                  </a:lnTo>
                  <a:lnTo>
                    <a:pt x="225" y="144"/>
                  </a:lnTo>
                  <a:lnTo>
                    <a:pt x="231" y="147"/>
                  </a:lnTo>
                  <a:lnTo>
                    <a:pt x="245" y="139"/>
                  </a:lnTo>
                  <a:lnTo>
                    <a:pt x="242" y="139"/>
                  </a:lnTo>
                  <a:lnTo>
                    <a:pt x="245" y="136"/>
                  </a:lnTo>
                  <a:lnTo>
                    <a:pt x="242" y="136"/>
                  </a:lnTo>
                  <a:lnTo>
                    <a:pt x="250" y="133"/>
                  </a:lnTo>
                  <a:lnTo>
                    <a:pt x="261" y="127"/>
                  </a:lnTo>
                  <a:lnTo>
                    <a:pt x="253" y="133"/>
                  </a:lnTo>
                  <a:lnTo>
                    <a:pt x="259" y="133"/>
                  </a:lnTo>
                  <a:lnTo>
                    <a:pt x="256" y="133"/>
                  </a:lnTo>
                  <a:lnTo>
                    <a:pt x="273" y="130"/>
                  </a:lnTo>
                  <a:lnTo>
                    <a:pt x="270" y="130"/>
                  </a:lnTo>
                  <a:lnTo>
                    <a:pt x="267" y="133"/>
                  </a:lnTo>
                  <a:lnTo>
                    <a:pt x="264" y="136"/>
                  </a:lnTo>
                  <a:lnTo>
                    <a:pt x="270" y="136"/>
                  </a:lnTo>
                  <a:lnTo>
                    <a:pt x="267" y="139"/>
                  </a:lnTo>
                  <a:lnTo>
                    <a:pt x="270" y="141"/>
                  </a:lnTo>
                  <a:lnTo>
                    <a:pt x="281" y="136"/>
                  </a:lnTo>
                  <a:lnTo>
                    <a:pt x="278" y="139"/>
                  </a:lnTo>
                  <a:lnTo>
                    <a:pt x="281" y="144"/>
                  </a:lnTo>
                  <a:lnTo>
                    <a:pt x="295" y="144"/>
                  </a:lnTo>
                  <a:lnTo>
                    <a:pt x="309" y="144"/>
                  </a:lnTo>
                  <a:lnTo>
                    <a:pt x="309" y="150"/>
                  </a:lnTo>
                  <a:lnTo>
                    <a:pt x="325" y="147"/>
                  </a:lnTo>
                  <a:lnTo>
                    <a:pt x="331" y="147"/>
                  </a:lnTo>
                  <a:lnTo>
                    <a:pt x="325" y="150"/>
                  </a:lnTo>
                  <a:lnTo>
                    <a:pt x="328" y="147"/>
                  </a:lnTo>
                  <a:lnTo>
                    <a:pt x="323" y="150"/>
                  </a:lnTo>
                  <a:lnTo>
                    <a:pt x="328" y="161"/>
                  </a:lnTo>
                  <a:lnTo>
                    <a:pt x="336" y="169"/>
                  </a:lnTo>
                  <a:lnTo>
                    <a:pt x="342" y="169"/>
                  </a:lnTo>
                  <a:lnTo>
                    <a:pt x="339" y="161"/>
                  </a:lnTo>
                  <a:lnTo>
                    <a:pt x="345" y="161"/>
                  </a:lnTo>
                  <a:lnTo>
                    <a:pt x="350" y="161"/>
                  </a:lnTo>
                  <a:lnTo>
                    <a:pt x="348" y="164"/>
                  </a:lnTo>
                  <a:lnTo>
                    <a:pt x="348" y="166"/>
                  </a:lnTo>
                  <a:lnTo>
                    <a:pt x="348" y="169"/>
                  </a:lnTo>
                  <a:lnTo>
                    <a:pt x="359" y="155"/>
                  </a:lnTo>
                  <a:lnTo>
                    <a:pt x="359" y="164"/>
                  </a:lnTo>
                  <a:lnTo>
                    <a:pt x="361" y="169"/>
                  </a:lnTo>
                  <a:lnTo>
                    <a:pt x="364" y="169"/>
                  </a:lnTo>
                  <a:lnTo>
                    <a:pt x="364" y="172"/>
                  </a:lnTo>
                  <a:lnTo>
                    <a:pt x="361" y="175"/>
                  </a:lnTo>
                  <a:lnTo>
                    <a:pt x="367" y="175"/>
                  </a:lnTo>
                  <a:lnTo>
                    <a:pt x="364" y="175"/>
                  </a:lnTo>
                  <a:lnTo>
                    <a:pt x="364" y="177"/>
                  </a:lnTo>
                  <a:lnTo>
                    <a:pt x="359" y="177"/>
                  </a:lnTo>
                  <a:lnTo>
                    <a:pt x="361" y="183"/>
                  </a:lnTo>
                  <a:lnTo>
                    <a:pt x="356" y="183"/>
                  </a:lnTo>
                  <a:lnTo>
                    <a:pt x="359" y="191"/>
                  </a:lnTo>
                  <a:lnTo>
                    <a:pt x="364" y="197"/>
                  </a:lnTo>
                  <a:lnTo>
                    <a:pt x="359" y="197"/>
                  </a:lnTo>
                  <a:lnTo>
                    <a:pt x="348" y="205"/>
                  </a:lnTo>
                  <a:lnTo>
                    <a:pt x="353" y="205"/>
                  </a:lnTo>
                  <a:lnTo>
                    <a:pt x="367" y="200"/>
                  </a:lnTo>
                  <a:lnTo>
                    <a:pt x="359" y="211"/>
                  </a:lnTo>
                  <a:lnTo>
                    <a:pt x="356" y="211"/>
                  </a:lnTo>
                  <a:lnTo>
                    <a:pt x="364" y="211"/>
                  </a:lnTo>
                  <a:lnTo>
                    <a:pt x="359" y="214"/>
                  </a:lnTo>
                  <a:lnTo>
                    <a:pt x="356" y="216"/>
                  </a:lnTo>
                  <a:lnTo>
                    <a:pt x="370" y="211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0" name="Freeform 442"/>
            <p:cNvSpPr>
              <a:spLocks/>
            </p:cNvSpPr>
            <p:nvPr/>
          </p:nvSpPr>
          <p:spPr bwMode="auto">
            <a:xfrm>
              <a:off x="277" y="1598"/>
              <a:ext cx="43" cy="26"/>
            </a:xfrm>
            <a:custGeom>
              <a:avLst/>
              <a:gdLst/>
              <a:ahLst/>
              <a:cxnLst>
                <a:cxn ang="0">
                  <a:pos x="33" y="5"/>
                </a:cxn>
                <a:cxn ang="0">
                  <a:pos x="28" y="5"/>
                </a:cxn>
                <a:cxn ang="0">
                  <a:pos x="31" y="3"/>
                </a:cxn>
                <a:cxn ang="0">
                  <a:pos x="28" y="3"/>
                </a:cxn>
                <a:cxn ang="0">
                  <a:pos x="25" y="0"/>
                </a:cxn>
                <a:cxn ang="0">
                  <a:pos x="22" y="3"/>
                </a:cxn>
                <a:cxn ang="0">
                  <a:pos x="19" y="3"/>
                </a:cxn>
                <a:cxn ang="0">
                  <a:pos x="14" y="5"/>
                </a:cxn>
                <a:cxn ang="0">
                  <a:pos x="11" y="11"/>
                </a:cxn>
                <a:cxn ang="0">
                  <a:pos x="11" y="5"/>
                </a:cxn>
                <a:cxn ang="0">
                  <a:pos x="0" y="11"/>
                </a:cxn>
                <a:cxn ang="0">
                  <a:pos x="0" y="17"/>
                </a:cxn>
                <a:cxn ang="0">
                  <a:pos x="3" y="14"/>
                </a:cxn>
                <a:cxn ang="0">
                  <a:pos x="6" y="14"/>
                </a:cxn>
                <a:cxn ang="0">
                  <a:pos x="0" y="19"/>
                </a:cxn>
                <a:cxn ang="0">
                  <a:pos x="6" y="14"/>
                </a:cxn>
                <a:cxn ang="0">
                  <a:pos x="19" y="11"/>
                </a:cxn>
                <a:cxn ang="0">
                  <a:pos x="22" y="8"/>
                </a:cxn>
                <a:cxn ang="0">
                  <a:pos x="33" y="5"/>
                </a:cxn>
              </a:cxnLst>
              <a:rect l="0" t="0" r="r" b="b"/>
              <a:pathLst>
                <a:path w="33" h="19">
                  <a:moveTo>
                    <a:pt x="33" y="5"/>
                  </a:moveTo>
                  <a:lnTo>
                    <a:pt x="28" y="5"/>
                  </a:lnTo>
                  <a:lnTo>
                    <a:pt x="31" y="3"/>
                  </a:lnTo>
                  <a:lnTo>
                    <a:pt x="28" y="3"/>
                  </a:lnTo>
                  <a:lnTo>
                    <a:pt x="25" y="0"/>
                  </a:lnTo>
                  <a:lnTo>
                    <a:pt x="22" y="3"/>
                  </a:lnTo>
                  <a:lnTo>
                    <a:pt x="19" y="3"/>
                  </a:lnTo>
                  <a:lnTo>
                    <a:pt x="14" y="5"/>
                  </a:lnTo>
                  <a:lnTo>
                    <a:pt x="11" y="11"/>
                  </a:lnTo>
                  <a:lnTo>
                    <a:pt x="11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6" y="14"/>
                  </a:lnTo>
                  <a:lnTo>
                    <a:pt x="0" y="19"/>
                  </a:lnTo>
                  <a:lnTo>
                    <a:pt x="6" y="14"/>
                  </a:lnTo>
                  <a:lnTo>
                    <a:pt x="19" y="11"/>
                  </a:lnTo>
                  <a:lnTo>
                    <a:pt x="22" y="8"/>
                  </a:lnTo>
                  <a:lnTo>
                    <a:pt x="33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1" name="Freeform 443"/>
            <p:cNvSpPr>
              <a:spLocks/>
            </p:cNvSpPr>
            <p:nvPr/>
          </p:nvSpPr>
          <p:spPr bwMode="auto">
            <a:xfrm>
              <a:off x="175" y="1500"/>
              <a:ext cx="36" cy="10"/>
            </a:xfrm>
            <a:custGeom>
              <a:avLst/>
              <a:gdLst/>
              <a:ahLst/>
              <a:cxnLst>
                <a:cxn ang="0">
                  <a:pos x="28" y="5"/>
                </a:cxn>
                <a:cxn ang="0">
                  <a:pos x="14" y="8"/>
                </a:cxn>
                <a:cxn ang="0">
                  <a:pos x="9" y="3"/>
                </a:cxn>
                <a:cxn ang="0">
                  <a:pos x="11" y="5"/>
                </a:cxn>
                <a:cxn ang="0">
                  <a:pos x="0" y="3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28" y="5"/>
                </a:cxn>
              </a:cxnLst>
              <a:rect l="0" t="0" r="r" b="b"/>
              <a:pathLst>
                <a:path w="28" h="8">
                  <a:moveTo>
                    <a:pt x="28" y="5"/>
                  </a:moveTo>
                  <a:lnTo>
                    <a:pt x="14" y="8"/>
                  </a:lnTo>
                  <a:lnTo>
                    <a:pt x="9" y="3"/>
                  </a:lnTo>
                  <a:lnTo>
                    <a:pt x="11" y="5"/>
                  </a:lnTo>
                  <a:lnTo>
                    <a:pt x="0" y="3"/>
                  </a:lnTo>
                  <a:lnTo>
                    <a:pt x="3" y="0"/>
                  </a:lnTo>
                  <a:lnTo>
                    <a:pt x="14" y="0"/>
                  </a:lnTo>
                  <a:lnTo>
                    <a:pt x="28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2" name="Freeform 444"/>
            <p:cNvSpPr>
              <a:spLocks/>
            </p:cNvSpPr>
            <p:nvPr/>
          </p:nvSpPr>
          <p:spPr bwMode="auto">
            <a:xfrm>
              <a:off x="548" y="1631"/>
              <a:ext cx="18" cy="33"/>
            </a:xfrm>
            <a:custGeom>
              <a:avLst/>
              <a:gdLst/>
              <a:ahLst/>
              <a:cxnLst>
                <a:cxn ang="0">
                  <a:pos x="8" y="19"/>
                </a:cxn>
                <a:cxn ang="0">
                  <a:pos x="5" y="22"/>
                </a:cxn>
                <a:cxn ang="0">
                  <a:pos x="5" y="17"/>
                </a:cxn>
                <a:cxn ang="0">
                  <a:pos x="0" y="14"/>
                </a:cxn>
                <a:cxn ang="0">
                  <a:pos x="5" y="14"/>
                </a:cxn>
                <a:cxn ang="0">
                  <a:pos x="8" y="8"/>
                </a:cxn>
                <a:cxn ang="0">
                  <a:pos x="2" y="8"/>
                </a:cxn>
                <a:cxn ang="0">
                  <a:pos x="8" y="5"/>
                </a:cxn>
                <a:cxn ang="0">
                  <a:pos x="8" y="0"/>
                </a:cxn>
                <a:cxn ang="0">
                  <a:pos x="11" y="0"/>
                </a:cxn>
                <a:cxn ang="0">
                  <a:pos x="14" y="11"/>
                </a:cxn>
                <a:cxn ang="0">
                  <a:pos x="11" y="8"/>
                </a:cxn>
                <a:cxn ang="0">
                  <a:pos x="11" y="11"/>
                </a:cxn>
                <a:cxn ang="0">
                  <a:pos x="8" y="19"/>
                </a:cxn>
              </a:cxnLst>
              <a:rect l="0" t="0" r="r" b="b"/>
              <a:pathLst>
                <a:path w="14" h="22">
                  <a:moveTo>
                    <a:pt x="8" y="19"/>
                  </a:moveTo>
                  <a:lnTo>
                    <a:pt x="5" y="22"/>
                  </a:lnTo>
                  <a:lnTo>
                    <a:pt x="5" y="17"/>
                  </a:lnTo>
                  <a:lnTo>
                    <a:pt x="0" y="14"/>
                  </a:lnTo>
                  <a:lnTo>
                    <a:pt x="5" y="14"/>
                  </a:lnTo>
                  <a:lnTo>
                    <a:pt x="8" y="8"/>
                  </a:lnTo>
                  <a:lnTo>
                    <a:pt x="2" y="8"/>
                  </a:lnTo>
                  <a:lnTo>
                    <a:pt x="8" y="5"/>
                  </a:lnTo>
                  <a:lnTo>
                    <a:pt x="8" y="0"/>
                  </a:lnTo>
                  <a:lnTo>
                    <a:pt x="11" y="0"/>
                  </a:lnTo>
                  <a:lnTo>
                    <a:pt x="14" y="11"/>
                  </a:lnTo>
                  <a:lnTo>
                    <a:pt x="11" y="8"/>
                  </a:lnTo>
                  <a:lnTo>
                    <a:pt x="11" y="11"/>
                  </a:lnTo>
                  <a:lnTo>
                    <a:pt x="8" y="19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3" name="Freeform 445"/>
            <p:cNvSpPr>
              <a:spLocks/>
            </p:cNvSpPr>
            <p:nvPr/>
          </p:nvSpPr>
          <p:spPr bwMode="auto">
            <a:xfrm>
              <a:off x="558" y="1595"/>
              <a:ext cx="18" cy="18"/>
            </a:xfrm>
            <a:custGeom>
              <a:avLst/>
              <a:gdLst/>
              <a:ahLst/>
              <a:cxnLst>
                <a:cxn ang="0">
                  <a:pos x="14" y="8"/>
                </a:cxn>
                <a:cxn ang="0">
                  <a:pos x="11" y="11"/>
                </a:cxn>
                <a:cxn ang="0">
                  <a:pos x="0" y="17"/>
                </a:cxn>
                <a:cxn ang="0">
                  <a:pos x="3" y="14"/>
                </a:cxn>
                <a:cxn ang="0">
                  <a:pos x="11" y="0"/>
                </a:cxn>
                <a:cxn ang="0">
                  <a:pos x="14" y="0"/>
                </a:cxn>
                <a:cxn ang="0">
                  <a:pos x="14" y="8"/>
                </a:cxn>
              </a:cxnLst>
              <a:rect l="0" t="0" r="r" b="b"/>
              <a:pathLst>
                <a:path w="14" h="17">
                  <a:moveTo>
                    <a:pt x="14" y="8"/>
                  </a:moveTo>
                  <a:lnTo>
                    <a:pt x="11" y="11"/>
                  </a:lnTo>
                  <a:lnTo>
                    <a:pt x="0" y="17"/>
                  </a:lnTo>
                  <a:lnTo>
                    <a:pt x="3" y="14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4" y="8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4" name="Freeform 446"/>
            <p:cNvSpPr>
              <a:spLocks/>
            </p:cNvSpPr>
            <p:nvPr/>
          </p:nvSpPr>
          <p:spPr bwMode="auto">
            <a:xfrm>
              <a:off x="76" y="1654"/>
              <a:ext cx="29" cy="9"/>
            </a:xfrm>
            <a:custGeom>
              <a:avLst/>
              <a:gdLst/>
              <a:ahLst/>
              <a:cxnLst>
                <a:cxn ang="0">
                  <a:pos x="22" y="5"/>
                </a:cxn>
                <a:cxn ang="0">
                  <a:pos x="20" y="0"/>
                </a:cxn>
                <a:cxn ang="0">
                  <a:pos x="0" y="5"/>
                </a:cxn>
                <a:cxn ang="0">
                  <a:pos x="6" y="8"/>
                </a:cxn>
                <a:cxn ang="0">
                  <a:pos x="22" y="5"/>
                </a:cxn>
              </a:cxnLst>
              <a:rect l="0" t="0" r="r" b="b"/>
              <a:pathLst>
                <a:path w="22" h="8">
                  <a:moveTo>
                    <a:pt x="22" y="5"/>
                  </a:moveTo>
                  <a:lnTo>
                    <a:pt x="20" y="0"/>
                  </a:lnTo>
                  <a:lnTo>
                    <a:pt x="0" y="5"/>
                  </a:lnTo>
                  <a:lnTo>
                    <a:pt x="6" y="8"/>
                  </a:lnTo>
                  <a:lnTo>
                    <a:pt x="22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5" name="Freeform 447"/>
            <p:cNvSpPr>
              <a:spLocks/>
            </p:cNvSpPr>
            <p:nvPr/>
          </p:nvSpPr>
          <p:spPr bwMode="auto">
            <a:xfrm>
              <a:off x="160" y="1557"/>
              <a:ext cx="22" cy="9"/>
            </a:xfrm>
            <a:custGeom>
              <a:avLst/>
              <a:gdLst/>
              <a:ahLst/>
              <a:cxnLst>
                <a:cxn ang="0">
                  <a:pos x="14" y="3"/>
                </a:cxn>
                <a:cxn ang="0">
                  <a:pos x="8" y="6"/>
                </a:cxn>
                <a:cxn ang="0">
                  <a:pos x="0" y="3"/>
                </a:cxn>
                <a:cxn ang="0">
                  <a:pos x="17" y="0"/>
                </a:cxn>
                <a:cxn ang="0">
                  <a:pos x="14" y="3"/>
                </a:cxn>
              </a:cxnLst>
              <a:rect l="0" t="0" r="r" b="b"/>
              <a:pathLst>
                <a:path w="17" h="6">
                  <a:moveTo>
                    <a:pt x="14" y="3"/>
                  </a:moveTo>
                  <a:lnTo>
                    <a:pt x="8" y="6"/>
                  </a:lnTo>
                  <a:lnTo>
                    <a:pt x="0" y="3"/>
                  </a:lnTo>
                  <a:lnTo>
                    <a:pt x="17" y="0"/>
                  </a:lnTo>
                  <a:lnTo>
                    <a:pt x="14" y="3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6" name="Freeform 448"/>
            <p:cNvSpPr>
              <a:spLocks/>
            </p:cNvSpPr>
            <p:nvPr/>
          </p:nvSpPr>
          <p:spPr bwMode="auto">
            <a:xfrm>
              <a:off x="544" y="1595"/>
              <a:ext cx="22" cy="14"/>
            </a:xfrm>
            <a:custGeom>
              <a:avLst/>
              <a:gdLst/>
              <a:ahLst/>
              <a:cxnLst>
                <a:cxn ang="0">
                  <a:pos x="14" y="11"/>
                </a:cxn>
                <a:cxn ang="0">
                  <a:pos x="11" y="8"/>
                </a:cxn>
                <a:cxn ang="0">
                  <a:pos x="8" y="3"/>
                </a:cxn>
                <a:cxn ang="0">
                  <a:pos x="17" y="6"/>
                </a:cxn>
                <a:cxn ang="0">
                  <a:pos x="14" y="6"/>
                </a:cxn>
                <a:cxn ang="0">
                  <a:pos x="11" y="3"/>
                </a:cxn>
                <a:cxn ang="0">
                  <a:pos x="14" y="0"/>
                </a:cxn>
                <a:cxn ang="0">
                  <a:pos x="5" y="3"/>
                </a:cxn>
                <a:cxn ang="0">
                  <a:pos x="5" y="6"/>
                </a:cxn>
                <a:cxn ang="0">
                  <a:pos x="0" y="6"/>
                </a:cxn>
                <a:cxn ang="0">
                  <a:pos x="3" y="11"/>
                </a:cxn>
                <a:cxn ang="0">
                  <a:pos x="5" y="6"/>
                </a:cxn>
                <a:cxn ang="0">
                  <a:pos x="14" y="11"/>
                </a:cxn>
              </a:cxnLst>
              <a:rect l="0" t="0" r="r" b="b"/>
              <a:pathLst>
                <a:path w="17" h="11">
                  <a:moveTo>
                    <a:pt x="14" y="11"/>
                  </a:moveTo>
                  <a:lnTo>
                    <a:pt x="11" y="8"/>
                  </a:lnTo>
                  <a:lnTo>
                    <a:pt x="8" y="3"/>
                  </a:lnTo>
                  <a:lnTo>
                    <a:pt x="17" y="6"/>
                  </a:lnTo>
                  <a:lnTo>
                    <a:pt x="14" y="6"/>
                  </a:lnTo>
                  <a:lnTo>
                    <a:pt x="11" y="3"/>
                  </a:lnTo>
                  <a:lnTo>
                    <a:pt x="14" y="0"/>
                  </a:lnTo>
                  <a:lnTo>
                    <a:pt x="5" y="3"/>
                  </a:lnTo>
                  <a:lnTo>
                    <a:pt x="5" y="6"/>
                  </a:lnTo>
                  <a:lnTo>
                    <a:pt x="0" y="6"/>
                  </a:lnTo>
                  <a:lnTo>
                    <a:pt x="3" y="11"/>
                  </a:lnTo>
                  <a:lnTo>
                    <a:pt x="5" y="6"/>
                  </a:lnTo>
                  <a:lnTo>
                    <a:pt x="14" y="11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7" name="Freeform 449"/>
            <p:cNvSpPr>
              <a:spLocks/>
            </p:cNvSpPr>
            <p:nvPr/>
          </p:nvSpPr>
          <p:spPr bwMode="auto">
            <a:xfrm>
              <a:off x="544" y="1609"/>
              <a:ext cx="10" cy="22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8" y="0"/>
                </a:cxn>
                <a:cxn ang="0">
                  <a:pos x="3" y="3"/>
                </a:cxn>
                <a:cxn ang="0">
                  <a:pos x="0" y="17"/>
                </a:cxn>
              </a:cxnLst>
              <a:rect l="0" t="0" r="r" b="b"/>
              <a:pathLst>
                <a:path w="8" h="17">
                  <a:moveTo>
                    <a:pt x="0" y="17"/>
                  </a:moveTo>
                  <a:lnTo>
                    <a:pt x="8" y="0"/>
                  </a:lnTo>
                  <a:lnTo>
                    <a:pt x="3" y="3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8" name="Freeform 450"/>
            <p:cNvSpPr>
              <a:spLocks/>
            </p:cNvSpPr>
            <p:nvPr/>
          </p:nvSpPr>
          <p:spPr bwMode="auto">
            <a:xfrm>
              <a:off x="562" y="1616"/>
              <a:ext cx="14" cy="11"/>
            </a:xfrm>
            <a:custGeom>
              <a:avLst/>
              <a:gdLst/>
              <a:ahLst/>
              <a:cxnLst>
                <a:cxn ang="0">
                  <a:pos x="8" y="5"/>
                </a:cxn>
                <a:cxn ang="0">
                  <a:pos x="11" y="3"/>
                </a:cxn>
                <a:cxn ang="0">
                  <a:pos x="5" y="0"/>
                </a:cxn>
                <a:cxn ang="0">
                  <a:pos x="0" y="5"/>
                </a:cxn>
                <a:cxn ang="0">
                  <a:pos x="3" y="8"/>
                </a:cxn>
                <a:cxn ang="0">
                  <a:pos x="5" y="5"/>
                </a:cxn>
                <a:cxn ang="0">
                  <a:pos x="8" y="5"/>
                </a:cxn>
              </a:cxnLst>
              <a:rect l="0" t="0" r="r" b="b"/>
              <a:pathLst>
                <a:path w="11" h="8">
                  <a:moveTo>
                    <a:pt x="8" y="5"/>
                  </a:moveTo>
                  <a:lnTo>
                    <a:pt x="11" y="3"/>
                  </a:lnTo>
                  <a:lnTo>
                    <a:pt x="5" y="0"/>
                  </a:lnTo>
                  <a:lnTo>
                    <a:pt x="0" y="5"/>
                  </a:lnTo>
                  <a:lnTo>
                    <a:pt x="3" y="8"/>
                  </a:lnTo>
                  <a:lnTo>
                    <a:pt x="5" y="5"/>
                  </a:lnTo>
                  <a:lnTo>
                    <a:pt x="8" y="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79" name="Freeform 451"/>
            <p:cNvSpPr>
              <a:spLocks/>
            </p:cNvSpPr>
            <p:nvPr/>
          </p:nvSpPr>
          <p:spPr bwMode="auto">
            <a:xfrm>
              <a:off x="548" y="1620"/>
              <a:ext cx="14" cy="10"/>
            </a:xfrm>
            <a:custGeom>
              <a:avLst/>
              <a:gdLst/>
              <a:ahLst/>
              <a:cxnLst>
                <a:cxn ang="0">
                  <a:pos x="11" y="2"/>
                </a:cxn>
                <a:cxn ang="0">
                  <a:pos x="0" y="8"/>
                </a:cxn>
                <a:cxn ang="0">
                  <a:pos x="5" y="0"/>
                </a:cxn>
                <a:cxn ang="0">
                  <a:pos x="11" y="2"/>
                </a:cxn>
              </a:cxnLst>
              <a:rect l="0" t="0" r="r" b="b"/>
              <a:pathLst>
                <a:path w="11" h="8">
                  <a:moveTo>
                    <a:pt x="11" y="2"/>
                  </a:moveTo>
                  <a:lnTo>
                    <a:pt x="0" y="8"/>
                  </a:lnTo>
                  <a:lnTo>
                    <a:pt x="5" y="0"/>
                  </a:lnTo>
                  <a:lnTo>
                    <a:pt x="11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0" name="Freeform 452"/>
            <p:cNvSpPr>
              <a:spLocks/>
            </p:cNvSpPr>
            <p:nvPr/>
          </p:nvSpPr>
          <p:spPr bwMode="auto">
            <a:xfrm>
              <a:off x="1416" y="1916"/>
              <a:ext cx="36" cy="11"/>
            </a:xfrm>
            <a:custGeom>
              <a:avLst/>
              <a:gdLst/>
              <a:ahLst/>
              <a:cxnLst>
                <a:cxn ang="0">
                  <a:pos x="28" y="2"/>
                </a:cxn>
                <a:cxn ang="0">
                  <a:pos x="19" y="2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4" y="5"/>
                </a:cxn>
                <a:cxn ang="0">
                  <a:pos x="28" y="2"/>
                </a:cxn>
              </a:cxnLst>
              <a:rect l="0" t="0" r="r" b="b"/>
              <a:pathLst>
                <a:path w="28" h="8">
                  <a:moveTo>
                    <a:pt x="28" y="2"/>
                  </a:moveTo>
                  <a:lnTo>
                    <a:pt x="19" y="2"/>
                  </a:lnTo>
                  <a:lnTo>
                    <a:pt x="22" y="0"/>
                  </a:lnTo>
                  <a:lnTo>
                    <a:pt x="0" y="8"/>
                  </a:lnTo>
                  <a:lnTo>
                    <a:pt x="14" y="5"/>
                  </a:lnTo>
                  <a:lnTo>
                    <a:pt x="28" y="2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1" name="Freeform 453"/>
            <p:cNvSpPr>
              <a:spLocks/>
            </p:cNvSpPr>
            <p:nvPr/>
          </p:nvSpPr>
          <p:spPr bwMode="auto">
            <a:xfrm>
              <a:off x="2170" y="2179"/>
              <a:ext cx="144" cy="135"/>
            </a:xfrm>
            <a:custGeom>
              <a:avLst/>
              <a:gdLst/>
              <a:ahLst/>
              <a:cxnLst>
                <a:cxn ang="0">
                  <a:pos x="3" y="94"/>
                </a:cxn>
                <a:cxn ang="0">
                  <a:pos x="0" y="103"/>
                </a:cxn>
                <a:cxn ang="0">
                  <a:pos x="0" y="94"/>
                </a:cxn>
                <a:cxn ang="0">
                  <a:pos x="9" y="75"/>
                </a:cxn>
                <a:cxn ang="0">
                  <a:pos x="17" y="58"/>
                </a:cxn>
                <a:cxn ang="0">
                  <a:pos x="25" y="47"/>
                </a:cxn>
                <a:cxn ang="0">
                  <a:pos x="31" y="36"/>
                </a:cxn>
                <a:cxn ang="0">
                  <a:pos x="37" y="25"/>
                </a:cxn>
                <a:cxn ang="0">
                  <a:pos x="45" y="16"/>
                </a:cxn>
                <a:cxn ang="0">
                  <a:pos x="53" y="0"/>
                </a:cxn>
                <a:cxn ang="0">
                  <a:pos x="67" y="0"/>
                </a:cxn>
                <a:cxn ang="0">
                  <a:pos x="81" y="0"/>
                </a:cxn>
                <a:cxn ang="0">
                  <a:pos x="95" y="0"/>
                </a:cxn>
                <a:cxn ang="0">
                  <a:pos x="109" y="0"/>
                </a:cxn>
                <a:cxn ang="0">
                  <a:pos x="109" y="5"/>
                </a:cxn>
                <a:cxn ang="0">
                  <a:pos x="109" y="25"/>
                </a:cxn>
                <a:cxn ang="0">
                  <a:pos x="98" y="25"/>
                </a:cxn>
                <a:cxn ang="0">
                  <a:pos x="89" y="25"/>
                </a:cxn>
                <a:cxn ang="0">
                  <a:pos x="78" y="25"/>
                </a:cxn>
                <a:cxn ang="0">
                  <a:pos x="67" y="25"/>
                </a:cxn>
                <a:cxn ang="0">
                  <a:pos x="67" y="44"/>
                </a:cxn>
                <a:cxn ang="0">
                  <a:pos x="67" y="64"/>
                </a:cxn>
                <a:cxn ang="0">
                  <a:pos x="53" y="69"/>
                </a:cxn>
                <a:cxn ang="0">
                  <a:pos x="53" y="80"/>
                </a:cxn>
                <a:cxn ang="0">
                  <a:pos x="53" y="94"/>
                </a:cxn>
                <a:cxn ang="0">
                  <a:pos x="39" y="94"/>
                </a:cxn>
                <a:cxn ang="0">
                  <a:pos x="28" y="94"/>
                </a:cxn>
                <a:cxn ang="0">
                  <a:pos x="14" y="94"/>
                </a:cxn>
                <a:cxn ang="0">
                  <a:pos x="3" y="94"/>
                </a:cxn>
              </a:cxnLst>
              <a:rect l="0" t="0" r="r" b="b"/>
              <a:pathLst>
                <a:path w="109" h="103">
                  <a:moveTo>
                    <a:pt x="3" y="94"/>
                  </a:moveTo>
                  <a:lnTo>
                    <a:pt x="0" y="103"/>
                  </a:lnTo>
                  <a:lnTo>
                    <a:pt x="0" y="94"/>
                  </a:lnTo>
                  <a:lnTo>
                    <a:pt x="9" y="75"/>
                  </a:lnTo>
                  <a:lnTo>
                    <a:pt x="17" y="58"/>
                  </a:lnTo>
                  <a:lnTo>
                    <a:pt x="25" y="47"/>
                  </a:lnTo>
                  <a:lnTo>
                    <a:pt x="31" y="36"/>
                  </a:lnTo>
                  <a:lnTo>
                    <a:pt x="37" y="25"/>
                  </a:lnTo>
                  <a:lnTo>
                    <a:pt x="45" y="16"/>
                  </a:lnTo>
                  <a:lnTo>
                    <a:pt x="53" y="0"/>
                  </a:lnTo>
                  <a:lnTo>
                    <a:pt x="67" y="0"/>
                  </a:lnTo>
                  <a:lnTo>
                    <a:pt x="81" y="0"/>
                  </a:lnTo>
                  <a:lnTo>
                    <a:pt x="95" y="0"/>
                  </a:lnTo>
                  <a:lnTo>
                    <a:pt x="109" y="0"/>
                  </a:lnTo>
                  <a:lnTo>
                    <a:pt x="109" y="5"/>
                  </a:lnTo>
                  <a:lnTo>
                    <a:pt x="109" y="25"/>
                  </a:lnTo>
                  <a:lnTo>
                    <a:pt x="98" y="25"/>
                  </a:lnTo>
                  <a:lnTo>
                    <a:pt x="89" y="25"/>
                  </a:lnTo>
                  <a:lnTo>
                    <a:pt x="78" y="25"/>
                  </a:lnTo>
                  <a:lnTo>
                    <a:pt x="67" y="25"/>
                  </a:lnTo>
                  <a:lnTo>
                    <a:pt x="67" y="44"/>
                  </a:lnTo>
                  <a:lnTo>
                    <a:pt x="67" y="64"/>
                  </a:lnTo>
                  <a:lnTo>
                    <a:pt x="53" y="69"/>
                  </a:lnTo>
                  <a:lnTo>
                    <a:pt x="53" y="80"/>
                  </a:lnTo>
                  <a:lnTo>
                    <a:pt x="53" y="94"/>
                  </a:lnTo>
                  <a:lnTo>
                    <a:pt x="39" y="94"/>
                  </a:lnTo>
                  <a:lnTo>
                    <a:pt x="28" y="94"/>
                  </a:lnTo>
                  <a:lnTo>
                    <a:pt x="14" y="94"/>
                  </a:lnTo>
                  <a:lnTo>
                    <a:pt x="3" y="94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2" name="Freeform 454"/>
            <p:cNvSpPr>
              <a:spLocks/>
            </p:cNvSpPr>
            <p:nvPr/>
          </p:nvSpPr>
          <p:spPr bwMode="auto">
            <a:xfrm>
              <a:off x="1190" y="2616"/>
              <a:ext cx="671" cy="761"/>
            </a:xfrm>
            <a:custGeom>
              <a:avLst/>
              <a:gdLst/>
              <a:ahLst/>
              <a:cxnLst>
                <a:cxn ang="0">
                  <a:pos x="383" y="114"/>
                </a:cxn>
                <a:cxn ang="0">
                  <a:pos x="378" y="100"/>
                </a:cxn>
                <a:cxn ang="0">
                  <a:pos x="361" y="95"/>
                </a:cxn>
                <a:cxn ang="0">
                  <a:pos x="344" y="89"/>
                </a:cxn>
                <a:cxn ang="0">
                  <a:pos x="317" y="117"/>
                </a:cxn>
                <a:cxn ang="0">
                  <a:pos x="303" y="106"/>
                </a:cxn>
                <a:cxn ang="0">
                  <a:pos x="278" y="100"/>
                </a:cxn>
                <a:cxn ang="0">
                  <a:pos x="311" y="59"/>
                </a:cxn>
                <a:cxn ang="0">
                  <a:pos x="297" y="20"/>
                </a:cxn>
                <a:cxn ang="0">
                  <a:pos x="289" y="17"/>
                </a:cxn>
                <a:cxn ang="0">
                  <a:pos x="250" y="45"/>
                </a:cxn>
                <a:cxn ang="0">
                  <a:pos x="225" y="50"/>
                </a:cxn>
                <a:cxn ang="0">
                  <a:pos x="183" y="47"/>
                </a:cxn>
                <a:cxn ang="0">
                  <a:pos x="178" y="0"/>
                </a:cxn>
                <a:cxn ang="0">
                  <a:pos x="147" y="17"/>
                </a:cxn>
                <a:cxn ang="0">
                  <a:pos x="122" y="22"/>
                </a:cxn>
                <a:cxn ang="0">
                  <a:pos x="122" y="56"/>
                </a:cxn>
                <a:cxn ang="0">
                  <a:pos x="86" y="59"/>
                </a:cxn>
                <a:cxn ang="0">
                  <a:pos x="72" y="53"/>
                </a:cxn>
                <a:cxn ang="0">
                  <a:pos x="58" y="64"/>
                </a:cxn>
                <a:cxn ang="0">
                  <a:pos x="55" y="100"/>
                </a:cxn>
                <a:cxn ang="0">
                  <a:pos x="33" y="142"/>
                </a:cxn>
                <a:cxn ang="0">
                  <a:pos x="5" y="175"/>
                </a:cxn>
                <a:cxn ang="0">
                  <a:pos x="11" y="217"/>
                </a:cxn>
                <a:cxn ang="0">
                  <a:pos x="44" y="220"/>
                </a:cxn>
                <a:cxn ang="0">
                  <a:pos x="75" y="242"/>
                </a:cxn>
                <a:cxn ang="0">
                  <a:pos x="114" y="225"/>
                </a:cxn>
                <a:cxn ang="0">
                  <a:pos x="136" y="264"/>
                </a:cxn>
                <a:cxn ang="0">
                  <a:pos x="180" y="286"/>
                </a:cxn>
                <a:cxn ang="0">
                  <a:pos x="186" y="320"/>
                </a:cxn>
                <a:cxn ang="0">
                  <a:pos x="219" y="342"/>
                </a:cxn>
                <a:cxn ang="0">
                  <a:pos x="219" y="375"/>
                </a:cxn>
                <a:cxn ang="0">
                  <a:pos x="242" y="409"/>
                </a:cxn>
                <a:cxn ang="0">
                  <a:pos x="264" y="434"/>
                </a:cxn>
                <a:cxn ang="0">
                  <a:pos x="278" y="459"/>
                </a:cxn>
                <a:cxn ang="0">
                  <a:pos x="261" y="500"/>
                </a:cxn>
                <a:cxn ang="0">
                  <a:pos x="242" y="528"/>
                </a:cxn>
                <a:cxn ang="0">
                  <a:pos x="275" y="542"/>
                </a:cxn>
                <a:cxn ang="0">
                  <a:pos x="303" y="578"/>
                </a:cxn>
                <a:cxn ang="0">
                  <a:pos x="317" y="542"/>
                </a:cxn>
                <a:cxn ang="0">
                  <a:pos x="328" y="528"/>
                </a:cxn>
                <a:cxn ang="0">
                  <a:pos x="317" y="553"/>
                </a:cxn>
                <a:cxn ang="0">
                  <a:pos x="344" y="506"/>
                </a:cxn>
                <a:cxn ang="0">
                  <a:pos x="350" y="475"/>
                </a:cxn>
                <a:cxn ang="0">
                  <a:pos x="353" y="456"/>
                </a:cxn>
                <a:cxn ang="0">
                  <a:pos x="394" y="423"/>
                </a:cxn>
                <a:cxn ang="0">
                  <a:pos x="411" y="417"/>
                </a:cxn>
                <a:cxn ang="0">
                  <a:pos x="442" y="403"/>
                </a:cxn>
                <a:cxn ang="0">
                  <a:pos x="456" y="345"/>
                </a:cxn>
                <a:cxn ang="0">
                  <a:pos x="461" y="298"/>
                </a:cxn>
                <a:cxn ang="0">
                  <a:pos x="464" y="267"/>
                </a:cxn>
                <a:cxn ang="0">
                  <a:pos x="481" y="248"/>
                </a:cxn>
                <a:cxn ang="0">
                  <a:pos x="508" y="206"/>
                </a:cxn>
                <a:cxn ang="0">
                  <a:pos x="489" y="153"/>
                </a:cxn>
                <a:cxn ang="0">
                  <a:pos x="433" y="120"/>
                </a:cxn>
                <a:cxn ang="0">
                  <a:pos x="386" y="120"/>
                </a:cxn>
              </a:cxnLst>
              <a:rect l="0" t="0" r="r" b="b"/>
              <a:pathLst>
                <a:path w="511" h="578">
                  <a:moveTo>
                    <a:pt x="389" y="114"/>
                  </a:moveTo>
                  <a:lnTo>
                    <a:pt x="386" y="117"/>
                  </a:lnTo>
                  <a:lnTo>
                    <a:pt x="381" y="125"/>
                  </a:lnTo>
                  <a:lnTo>
                    <a:pt x="383" y="114"/>
                  </a:lnTo>
                  <a:lnTo>
                    <a:pt x="383" y="111"/>
                  </a:lnTo>
                  <a:lnTo>
                    <a:pt x="381" y="111"/>
                  </a:lnTo>
                  <a:lnTo>
                    <a:pt x="381" y="106"/>
                  </a:lnTo>
                  <a:lnTo>
                    <a:pt x="378" y="100"/>
                  </a:lnTo>
                  <a:lnTo>
                    <a:pt x="372" y="100"/>
                  </a:lnTo>
                  <a:lnTo>
                    <a:pt x="369" y="100"/>
                  </a:lnTo>
                  <a:lnTo>
                    <a:pt x="367" y="97"/>
                  </a:lnTo>
                  <a:lnTo>
                    <a:pt x="361" y="95"/>
                  </a:lnTo>
                  <a:lnTo>
                    <a:pt x="356" y="92"/>
                  </a:lnTo>
                  <a:lnTo>
                    <a:pt x="350" y="92"/>
                  </a:lnTo>
                  <a:lnTo>
                    <a:pt x="344" y="86"/>
                  </a:lnTo>
                  <a:lnTo>
                    <a:pt x="344" y="89"/>
                  </a:lnTo>
                  <a:lnTo>
                    <a:pt x="336" y="92"/>
                  </a:lnTo>
                  <a:lnTo>
                    <a:pt x="331" y="100"/>
                  </a:lnTo>
                  <a:lnTo>
                    <a:pt x="325" y="103"/>
                  </a:lnTo>
                  <a:lnTo>
                    <a:pt x="317" y="117"/>
                  </a:lnTo>
                  <a:lnTo>
                    <a:pt x="317" y="106"/>
                  </a:lnTo>
                  <a:lnTo>
                    <a:pt x="314" y="109"/>
                  </a:lnTo>
                  <a:lnTo>
                    <a:pt x="308" y="106"/>
                  </a:lnTo>
                  <a:lnTo>
                    <a:pt x="303" y="106"/>
                  </a:lnTo>
                  <a:lnTo>
                    <a:pt x="300" y="92"/>
                  </a:lnTo>
                  <a:lnTo>
                    <a:pt x="292" y="97"/>
                  </a:lnTo>
                  <a:lnTo>
                    <a:pt x="281" y="103"/>
                  </a:lnTo>
                  <a:lnTo>
                    <a:pt x="278" y="100"/>
                  </a:lnTo>
                  <a:lnTo>
                    <a:pt x="286" y="95"/>
                  </a:lnTo>
                  <a:lnTo>
                    <a:pt x="294" y="78"/>
                  </a:lnTo>
                  <a:lnTo>
                    <a:pt x="303" y="70"/>
                  </a:lnTo>
                  <a:lnTo>
                    <a:pt x="311" y="59"/>
                  </a:lnTo>
                  <a:lnTo>
                    <a:pt x="308" y="50"/>
                  </a:lnTo>
                  <a:lnTo>
                    <a:pt x="303" y="47"/>
                  </a:lnTo>
                  <a:lnTo>
                    <a:pt x="300" y="34"/>
                  </a:lnTo>
                  <a:lnTo>
                    <a:pt x="297" y="20"/>
                  </a:lnTo>
                  <a:lnTo>
                    <a:pt x="297" y="22"/>
                  </a:lnTo>
                  <a:lnTo>
                    <a:pt x="292" y="14"/>
                  </a:lnTo>
                  <a:lnTo>
                    <a:pt x="292" y="17"/>
                  </a:lnTo>
                  <a:lnTo>
                    <a:pt x="289" y="17"/>
                  </a:lnTo>
                  <a:lnTo>
                    <a:pt x="281" y="31"/>
                  </a:lnTo>
                  <a:lnTo>
                    <a:pt x="272" y="45"/>
                  </a:lnTo>
                  <a:lnTo>
                    <a:pt x="258" y="45"/>
                  </a:lnTo>
                  <a:lnTo>
                    <a:pt x="250" y="45"/>
                  </a:lnTo>
                  <a:lnTo>
                    <a:pt x="242" y="42"/>
                  </a:lnTo>
                  <a:lnTo>
                    <a:pt x="231" y="42"/>
                  </a:lnTo>
                  <a:lnTo>
                    <a:pt x="233" y="50"/>
                  </a:lnTo>
                  <a:lnTo>
                    <a:pt x="225" y="50"/>
                  </a:lnTo>
                  <a:lnTo>
                    <a:pt x="214" y="50"/>
                  </a:lnTo>
                  <a:lnTo>
                    <a:pt x="200" y="59"/>
                  </a:lnTo>
                  <a:lnTo>
                    <a:pt x="192" y="59"/>
                  </a:lnTo>
                  <a:lnTo>
                    <a:pt x="183" y="47"/>
                  </a:lnTo>
                  <a:lnTo>
                    <a:pt x="180" y="31"/>
                  </a:lnTo>
                  <a:lnTo>
                    <a:pt x="186" y="17"/>
                  </a:lnTo>
                  <a:lnTo>
                    <a:pt x="180" y="9"/>
                  </a:lnTo>
                  <a:lnTo>
                    <a:pt x="178" y="0"/>
                  </a:lnTo>
                  <a:lnTo>
                    <a:pt x="172" y="0"/>
                  </a:lnTo>
                  <a:lnTo>
                    <a:pt x="169" y="9"/>
                  </a:lnTo>
                  <a:lnTo>
                    <a:pt x="158" y="14"/>
                  </a:lnTo>
                  <a:lnTo>
                    <a:pt x="147" y="17"/>
                  </a:lnTo>
                  <a:lnTo>
                    <a:pt x="144" y="22"/>
                  </a:lnTo>
                  <a:lnTo>
                    <a:pt x="133" y="20"/>
                  </a:lnTo>
                  <a:lnTo>
                    <a:pt x="119" y="14"/>
                  </a:lnTo>
                  <a:lnTo>
                    <a:pt x="122" y="22"/>
                  </a:lnTo>
                  <a:lnTo>
                    <a:pt x="128" y="39"/>
                  </a:lnTo>
                  <a:lnTo>
                    <a:pt x="136" y="42"/>
                  </a:lnTo>
                  <a:lnTo>
                    <a:pt x="133" y="47"/>
                  </a:lnTo>
                  <a:lnTo>
                    <a:pt x="122" y="56"/>
                  </a:lnTo>
                  <a:lnTo>
                    <a:pt x="108" y="67"/>
                  </a:lnTo>
                  <a:lnTo>
                    <a:pt x="100" y="67"/>
                  </a:lnTo>
                  <a:lnTo>
                    <a:pt x="89" y="59"/>
                  </a:lnTo>
                  <a:lnTo>
                    <a:pt x="86" y="59"/>
                  </a:lnTo>
                  <a:lnTo>
                    <a:pt x="80" y="47"/>
                  </a:lnTo>
                  <a:lnTo>
                    <a:pt x="75" y="53"/>
                  </a:lnTo>
                  <a:lnTo>
                    <a:pt x="72" y="50"/>
                  </a:lnTo>
                  <a:lnTo>
                    <a:pt x="72" y="53"/>
                  </a:lnTo>
                  <a:lnTo>
                    <a:pt x="61" y="53"/>
                  </a:lnTo>
                  <a:lnTo>
                    <a:pt x="50" y="53"/>
                  </a:lnTo>
                  <a:lnTo>
                    <a:pt x="53" y="61"/>
                  </a:lnTo>
                  <a:lnTo>
                    <a:pt x="58" y="64"/>
                  </a:lnTo>
                  <a:lnTo>
                    <a:pt x="55" y="70"/>
                  </a:lnTo>
                  <a:lnTo>
                    <a:pt x="47" y="70"/>
                  </a:lnTo>
                  <a:lnTo>
                    <a:pt x="50" y="84"/>
                  </a:lnTo>
                  <a:lnTo>
                    <a:pt x="55" y="100"/>
                  </a:lnTo>
                  <a:lnTo>
                    <a:pt x="53" y="120"/>
                  </a:lnTo>
                  <a:lnTo>
                    <a:pt x="50" y="142"/>
                  </a:lnTo>
                  <a:lnTo>
                    <a:pt x="44" y="139"/>
                  </a:lnTo>
                  <a:lnTo>
                    <a:pt x="33" y="142"/>
                  </a:lnTo>
                  <a:lnTo>
                    <a:pt x="25" y="147"/>
                  </a:lnTo>
                  <a:lnTo>
                    <a:pt x="14" y="153"/>
                  </a:lnTo>
                  <a:lnTo>
                    <a:pt x="11" y="164"/>
                  </a:lnTo>
                  <a:lnTo>
                    <a:pt x="5" y="175"/>
                  </a:lnTo>
                  <a:lnTo>
                    <a:pt x="0" y="186"/>
                  </a:lnTo>
                  <a:lnTo>
                    <a:pt x="5" y="200"/>
                  </a:lnTo>
                  <a:lnTo>
                    <a:pt x="11" y="211"/>
                  </a:lnTo>
                  <a:lnTo>
                    <a:pt x="11" y="217"/>
                  </a:lnTo>
                  <a:lnTo>
                    <a:pt x="17" y="217"/>
                  </a:lnTo>
                  <a:lnTo>
                    <a:pt x="25" y="225"/>
                  </a:lnTo>
                  <a:lnTo>
                    <a:pt x="33" y="225"/>
                  </a:lnTo>
                  <a:lnTo>
                    <a:pt x="44" y="220"/>
                  </a:lnTo>
                  <a:lnTo>
                    <a:pt x="44" y="231"/>
                  </a:lnTo>
                  <a:lnTo>
                    <a:pt x="44" y="242"/>
                  </a:lnTo>
                  <a:lnTo>
                    <a:pt x="58" y="242"/>
                  </a:lnTo>
                  <a:lnTo>
                    <a:pt x="75" y="242"/>
                  </a:lnTo>
                  <a:lnTo>
                    <a:pt x="80" y="236"/>
                  </a:lnTo>
                  <a:lnTo>
                    <a:pt x="92" y="231"/>
                  </a:lnTo>
                  <a:lnTo>
                    <a:pt x="103" y="223"/>
                  </a:lnTo>
                  <a:lnTo>
                    <a:pt x="114" y="225"/>
                  </a:lnTo>
                  <a:lnTo>
                    <a:pt x="114" y="236"/>
                  </a:lnTo>
                  <a:lnTo>
                    <a:pt x="117" y="250"/>
                  </a:lnTo>
                  <a:lnTo>
                    <a:pt x="125" y="259"/>
                  </a:lnTo>
                  <a:lnTo>
                    <a:pt x="136" y="264"/>
                  </a:lnTo>
                  <a:lnTo>
                    <a:pt x="147" y="270"/>
                  </a:lnTo>
                  <a:lnTo>
                    <a:pt x="161" y="278"/>
                  </a:lnTo>
                  <a:lnTo>
                    <a:pt x="178" y="281"/>
                  </a:lnTo>
                  <a:lnTo>
                    <a:pt x="180" y="286"/>
                  </a:lnTo>
                  <a:lnTo>
                    <a:pt x="183" y="303"/>
                  </a:lnTo>
                  <a:lnTo>
                    <a:pt x="180" y="303"/>
                  </a:lnTo>
                  <a:lnTo>
                    <a:pt x="186" y="309"/>
                  </a:lnTo>
                  <a:lnTo>
                    <a:pt x="186" y="320"/>
                  </a:lnTo>
                  <a:lnTo>
                    <a:pt x="197" y="320"/>
                  </a:lnTo>
                  <a:lnTo>
                    <a:pt x="211" y="323"/>
                  </a:lnTo>
                  <a:lnTo>
                    <a:pt x="211" y="334"/>
                  </a:lnTo>
                  <a:lnTo>
                    <a:pt x="219" y="342"/>
                  </a:lnTo>
                  <a:lnTo>
                    <a:pt x="222" y="348"/>
                  </a:lnTo>
                  <a:lnTo>
                    <a:pt x="219" y="359"/>
                  </a:lnTo>
                  <a:lnTo>
                    <a:pt x="217" y="370"/>
                  </a:lnTo>
                  <a:lnTo>
                    <a:pt x="219" y="375"/>
                  </a:lnTo>
                  <a:lnTo>
                    <a:pt x="217" y="378"/>
                  </a:lnTo>
                  <a:lnTo>
                    <a:pt x="219" y="384"/>
                  </a:lnTo>
                  <a:lnTo>
                    <a:pt x="222" y="406"/>
                  </a:lnTo>
                  <a:lnTo>
                    <a:pt x="242" y="409"/>
                  </a:lnTo>
                  <a:lnTo>
                    <a:pt x="250" y="409"/>
                  </a:lnTo>
                  <a:lnTo>
                    <a:pt x="253" y="423"/>
                  </a:lnTo>
                  <a:lnTo>
                    <a:pt x="258" y="434"/>
                  </a:lnTo>
                  <a:lnTo>
                    <a:pt x="264" y="434"/>
                  </a:lnTo>
                  <a:lnTo>
                    <a:pt x="272" y="434"/>
                  </a:lnTo>
                  <a:lnTo>
                    <a:pt x="272" y="445"/>
                  </a:lnTo>
                  <a:lnTo>
                    <a:pt x="269" y="459"/>
                  </a:lnTo>
                  <a:lnTo>
                    <a:pt x="278" y="459"/>
                  </a:lnTo>
                  <a:lnTo>
                    <a:pt x="283" y="478"/>
                  </a:lnTo>
                  <a:lnTo>
                    <a:pt x="278" y="484"/>
                  </a:lnTo>
                  <a:lnTo>
                    <a:pt x="269" y="492"/>
                  </a:lnTo>
                  <a:lnTo>
                    <a:pt x="261" y="500"/>
                  </a:lnTo>
                  <a:lnTo>
                    <a:pt x="256" y="509"/>
                  </a:lnTo>
                  <a:lnTo>
                    <a:pt x="247" y="517"/>
                  </a:lnTo>
                  <a:lnTo>
                    <a:pt x="242" y="525"/>
                  </a:lnTo>
                  <a:lnTo>
                    <a:pt x="242" y="528"/>
                  </a:lnTo>
                  <a:lnTo>
                    <a:pt x="247" y="525"/>
                  </a:lnTo>
                  <a:lnTo>
                    <a:pt x="264" y="537"/>
                  </a:lnTo>
                  <a:lnTo>
                    <a:pt x="267" y="537"/>
                  </a:lnTo>
                  <a:lnTo>
                    <a:pt x="275" y="542"/>
                  </a:lnTo>
                  <a:lnTo>
                    <a:pt x="289" y="553"/>
                  </a:lnTo>
                  <a:lnTo>
                    <a:pt x="303" y="562"/>
                  </a:lnTo>
                  <a:lnTo>
                    <a:pt x="300" y="570"/>
                  </a:lnTo>
                  <a:lnTo>
                    <a:pt x="303" y="578"/>
                  </a:lnTo>
                  <a:lnTo>
                    <a:pt x="308" y="570"/>
                  </a:lnTo>
                  <a:lnTo>
                    <a:pt x="314" y="562"/>
                  </a:lnTo>
                  <a:lnTo>
                    <a:pt x="314" y="550"/>
                  </a:lnTo>
                  <a:lnTo>
                    <a:pt x="317" y="542"/>
                  </a:lnTo>
                  <a:lnTo>
                    <a:pt x="322" y="537"/>
                  </a:lnTo>
                  <a:lnTo>
                    <a:pt x="322" y="528"/>
                  </a:lnTo>
                  <a:lnTo>
                    <a:pt x="322" y="525"/>
                  </a:lnTo>
                  <a:lnTo>
                    <a:pt x="328" y="528"/>
                  </a:lnTo>
                  <a:lnTo>
                    <a:pt x="331" y="528"/>
                  </a:lnTo>
                  <a:lnTo>
                    <a:pt x="325" y="539"/>
                  </a:lnTo>
                  <a:lnTo>
                    <a:pt x="319" y="550"/>
                  </a:lnTo>
                  <a:lnTo>
                    <a:pt x="317" y="553"/>
                  </a:lnTo>
                  <a:lnTo>
                    <a:pt x="325" y="542"/>
                  </a:lnTo>
                  <a:lnTo>
                    <a:pt x="333" y="531"/>
                  </a:lnTo>
                  <a:lnTo>
                    <a:pt x="339" y="517"/>
                  </a:lnTo>
                  <a:lnTo>
                    <a:pt x="344" y="506"/>
                  </a:lnTo>
                  <a:lnTo>
                    <a:pt x="347" y="500"/>
                  </a:lnTo>
                  <a:lnTo>
                    <a:pt x="350" y="500"/>
                  </a:lnTo>
                  <a:lnTo>
                    <a:pt x="350" y="487"/>
                  </a:lnTo>
                  <a:lnTo>
                    <a:pt x="350" y="475"/>
                  </a:lnTo>
                  <a:lnTo>
                    <a:pt x="347" y="467"/>
                  </a:lnTo>
                  <a:lnTo>
                    <a:pt x="347" y="461"/>
                  </a:lnTo>
                  <a:lnTo>
                    <a:pt x="347" y="456"/>
                  </a:lnTo>
                  <a:lnTo>
                    <a:pt x="353" y="456"/>
                  </a:lnTo>
                  <a:lnTo>
                    <a:pt x="364" y="445"/>
                  </a:lnTo>
                  <a:lnTo>
                    <a:pt x="375" y="434"/>
                  </a:lnTo>
                  <a:lnTo>
                    <a:pt x="386" y="431"/>
                  </a:lnTo>
                  <a:lnTo>
                    <a:pt x="394" y="423"/>
                  </a:lnTo>
                  <a:lnTo>
                    <a:pt x="400" y="420"/>
                  </a:lnTo>
                  <a:lnTo>
                    <a:pt x="408" y="420"/>
                  </a:lnTo>
                  <a:lnTo>
                    <a:pt x="403" y="420"/>
                  </a:lnTo>
                  <a:lnTo>
                    <a:pt x="411" y="417"/>
                  </a:lnTo>
                  <a:lnTo>
                    <a:pt x="414" y="417"/>
                  </a:lnTo>
                  <a:lnTo>
                    <a:pt x="428" y="417"/>
                  </a:lnTo>
                  <a:lnTo>
                    <a:pt x="433" y="409"/>
                  </a:lnTo>
                  <a:lnTo>
                    <a:pt x="442" y="403"/>
                  </a:lnTo>
                  <a:lnTo>
                    <a:pt x="442" y="386"/>
                  </a:lnTo>
                  <a:lnTo>
                    <a:pt x="447" y="375"/>
                  </a:lnTo>
                  <a:lnTo>
                    <a:pt x="456" y="364"/>
                  </a:lnTo>
                  <a:lnTo>
                    <a:pt x="456" y="345"/>
                  </a:lnTo>
                  <a:lnTo>
                    <a:pt x="458" y="336"/>
                  </a:lnTo>
                  <a:lnTo>
                    <a:pt x="461" y="323"/>
                  </a:lnTo>
                  <a:lnTo>
                    <a:pt x="461" y="309"/>
                  </a:lnTo>
                  <a:lnTo>
                    <a:pt x="461" y="298"/>
                  </a:lnTo>
                  <a:lnTo>
                    <a:pt x="461" y="286"/>
                  </a:lnTo>
                  <a:lnTo>
                    <a:pt x="458" y="281"/>
                  </a:lnTo>
                  <a:lnTo>
                    <a:pt x="461" y="267"/>
                  </a:lnTo>
                  <a:lnTo>
                    <a:pt x="464" y="267"/>
                  </a:lnTo>
                  <a:lnTo>
                    <a:pt x="467" y="273"/>
                  </a:lnTo>
                  <a:lnTo>
                    <a:pt x="472" y="259"/>
                  </a:lnTo>
                  <a:lnTo>
                    <a:pt x="478" y="248"/>
                  </a:lnTo>
                  <a:lnTo>
                    <a:pt x="481" y="248"/>
                  </a:lnTo>
                  <a:lnTo>
                    <a:pt x="483" y="242"/>
                  </a:lnTo>
                  <a:lnTo>
                    <a:pt x="489" y="234"/>
                  </a:lnTo>
                  <a:lnTo>
                    <a:pt x="497" y="223"/>
                  </a:lnTo>
                  <a:lnTo>
                    <a:pt x="508" y="206"/>
                  </a:lnTo>
                  <a:lnTo>
                    <a:pt x="511" y="184"/>
                  </a:lnTo>
                  <a:lnTo>
                    <a:pt x="506" y="170"/>
                  </a:lnTo>
                  <a:lnTo>
                    <a:pt x="500" y="153"/>
                  </a:lnTo>
                  <a:lnTo>
                    <a:pt x="489" y="153"/>
                  </a:lnTo>
                  <a:lnTo>
                    <a:pt x="478" y="150"/>
                  </a:lnTo>
                  <a:lnTo>
                    <a:pt x="464" y="139"/>
                  </a:lnTo>
                  <a:lnTo>
                    <a:pt x="450" y="125"/>
                  </a:lnTo>
                  <a:lnTo>
                    <a:pt x="433" y="120"/>
                  </a:lnTo>
                  <a:lnTo>
                    <a:pt x="419" y="120"/>
                  </a:lnTo>
                  <a:lnTo>
                    <a:pt x="408" y="117"/>
                  </a:lnTo>
                  <a:lnTo>
                    <a:pt x="397" y="114"/>
                  </a:lnTo>
                  <a:lnTo>
                    <a:pt x="386" y="120"/>
                  </a:lnTo>
                  <a:lnTo>
                    <a:pt x="389" y="114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3" name="Freeform 455"/>
            <p:cNvSpPr>
              <a:spLocks/>
            </p:cNvSpPr>
            <p:nvPr/>
          </p:nvSpPr>
          <p:spPr bwMode="auto">
            <a:xfrm>
              <a:off x="1298" y="3144"/>
              <a:ext cx="264" cy="595"/>
            </a:xfrm>
            <a:custGeom>
              <a:avLst/>
              <a:gdLst/>
              <a:ahLst/>
              <a:cxnLst>
                <a:cxn ang="0">
                  <a:pos x="111" y="287"/>
                </a:cxn>
                <a:cxn ang="0">
                  <a:pos x="109" y="303"/>
                </a:cxn>
                <a:cxn ang="0">
                  <a:pos x="117" y="306"/>
                </a:cxn>
                <a:cxn ang="0">
                  <a:pos x="125" y="314"/>
                </a:cxn>
                <a:cxn ang="0">
                  <a:pos x="109" y="312"/>
                </a:cxn>
                <a:cxn ang="0">
                  <a:pos x="111" y="328"/>
                </a:cxn>
                <a:cxn ang="0">
                  <a:pos x="109" y="345"/>
                </a:cxn>
                <a:cxn ang="0">
                  <a:pos x="97" y="367"/>
                </a:cxn>
                <a:cxn ang="0">
                  <a:pos x="122" y="381"/>
                </a:cxn>
                <a:cxn ang="0">
                  <a:pos x="122" y="389"/>
                </a:cxn>
                <a:cxn ang="0">
                  <a:pos x="109" y="406"/>
                </a:cxn>
                <a:cxn ang="0">
                  <a:pos x="103" y="417"/>
                </a:cxn>
                <a:cxn ang="0">
                  <a:pos x="106" y="420"/>
                </a:cxn>
                <a:cxn ang="0">
                  <a:pos x="100" y="431"/>
                </a:cxn>
                <a:cxn ang="0">
                  <a:pos x="103" y="439"/>
                </a:cxn>
                <a:cxn ang="0">
                  <a:pos x="120" y="451"/>
                </a:cxn>
                <a:cxn ang="0">
                  <a:pos x="75" y="445"/>
                </a:cxn>
                <a:cxn ang="0">
                  <a:pos x="61" y="426"/>
                </a:cxn>
                <a:cxn ang="0">
                  <a:pos x="42" y="409"/>
                </a:cxn>
                <a:cxn ang="0">
                  <a:pos x="47" y="378"/>
                </a:cxn>
                <a:cxn ang="0">
                  <a:pos x="45" y="351"/>
                </a:cxn>
                <a:cxn ang="0">
                  <a:pos x="36" y="342"/>
                </a:cxn>
                <a:cxn ang="0">
                  <a:pos x="36" y="334"/>
                </a:cxn>
                <a:cxn ang="0">
                  <a:pos x="22" y="309"/>
                </a:cxn>
                <a:cxn ang="0">
                  <a:pos x="20" y="278"/>
                </a:cxn>
                <a:cxn ang="0">
                  <a:pos x="20" y="253"/>
                </a:cxn>
                <a:cxn ang="0">
                  <a:pos x="14" y="231"/>
                </a:cxn>
                <a:cxn ang="0">
                  <a:pos x="17" y="209"/>
                </a:cxn>
                <a:cxn ang="0">
                  <a:pos x="17" y="181"/>
                </a:cxn>
                <a:cxn ang="0">
                  <a:pos x="6" y="162"/>
                </a:cxn>
                <a:cxn ang="0">
                  <a:pos x="0" y="139"/>
                </a:cxn>
                <a:cxn ang="0">
                  <a:pos x="3" y="120"/>
                </a:cxn>
                <a:cxn ang="0">
                  <a:pos x="6" y="95"/>
                </a:cxn>
                <a:cxn ang="0">
                  <a:pos x="17" y="78"/>
                </a:cxn>
                <a:cxn ang="0">
                  <a:pos x="9" y="48"/>
                </a:cxn>
                <a:cxn ang="0">
                  <a:pos x="22" y="34"/>
                </a:cxn>
                <a:cxn ang="0">
                  <a:pos x="22" y="17"/>
                </a:cxn>
                <a:cxn ang="0">
                  <a:pos x="36" y="3"/>
                </a:cxn>
                <a:cxn ang="0">
                  <a:pos x="59" y="14"/>
                </a:cxn>
                <a:cxn ang="0">
                  <a:pos x="78" y="6"/>
                </a:cxn>
                <a:cxn ang="0">
                  <a:pos x="92" y="20"/>
                </a:cxn>
                <a:cxn ang="0">
                  <a:pos x="117" y="36"/>
                </a:cxn>
                <a:cxn ang="0">
                  <a:pos x="139" y="48"/>
                </a:cxn>
                <a:cxn ang="0">
                  <a:pos x="145" y="70"/>
                </a:cxn>
                <a:cxn ang="0">
                  <a:pos x="156" y="84"/>
                </a:cxn>
                <a:cxn ang="0">
                  <a:pos x="178" y="84"/>
                </a:cxn>
                <a:cxn ang="0">
                  <a:pos x="186" y="59"/>
                </a:cxn>
                <a:cxn ang="0">
                  <a:pos x="200" y="78"/>
                </a:cxn>
                <a:cxn ang="0">
                  <a:pos x="186" y="92"/>
                </a:cxn>
                <a:cxn ang="0">
                  <a:pos x="173" y="109"/>
                </a:cxn>
                <a:cxn ang="0">
                  <a:pos x="159" y="125"/>
                </a:cxn>
                <a:cxn ang="0">
                  <a:pos x="159" y="145"/>
                </a:cxn>
                <a:cxn ang="0">
                  <a:pos x="159" y="170"/>
                </a:cxn>
                <a:cxn ang="0">
                  <a:pos x="161" y="192"/>
                </a:cxn>
                <a:cxn ang="0">
                  <a:pos x="178" y="214"/>
                </a:cxn>
                <a:cxn ang="0">
                  <a:pos x="184" y="234"/>
                </a:cxn>
                <a:cxn ang="0">
                  <a:pos x="167" y="250"/>
                </a:cxn>
                <a:cxn ang="0">
                  <a:pos x="148" y="256"/>
                </a:cxn>
                <a:cxn ang="0">
                  <a:pos x="125" y="256"/>
                </a:cxn>
                <a:cxn ang="0">
                  <a:pos x="134" y="281"/>
                </a:cxn>
              </a:cxnLst>
              <a:rect l="0" t="0" r="r" b="b"/>
              <a:pathLst>
                <a:path w="200" h="451">
                  <a:moveTo>
                    <a:pt x="131" y="287"/>
                  </a:moveTo>
                  <a:lnTo>
                    <a:pt x="111" y="287"/>
                  </a:lnTo>
                  <a:lnTo>
                    <a:pt x="100" y="284"/>
                  </a:lnTo>
                  <a:lnTo>
                    <a:pt x="109" y="303"/>
                  </a:lnTo>
                  <a:lnTo>
                    <a:pt x="114" y="306"/>
                  </a:lnTo>
                  <a:lnTo>
                    <a:pt x="117" y="306"/>
                  </a:lnTo>
                  <a:lnTo>
                    <a:pt x="122" y="303"/>
                  </a:lnTo>
                  <a:lnTo>
                    <a:pt x="125" y="314"/>
                  </a:lnTo>
                  <a:lnTo>
                    <a:pt x="120" y="312"/>
                  </a:lnTo>
                  <a:lnTo>
                    <a:pt x="109" y="312"/>
                  </a:lnTo>
                  <a:lnTo>
                    <a:pt x="120" y="317"/>
                  </a:lnTo>
                  <a:lnTo>
                    <a:pt x="111" y="328"/>
                  </a:lnTo>
                  <a:lnTo>
                    <a:pt x="111" y="339"/>
                  </a:lnTo>
                  <a:lnTo>
                    <a:pt x="109" y="345"/>
                  </a:lnTo>
                  <a:lnTo>
                    <a:pt x="97" y="353"/>
                  </a:lnTo>
                  <a:lnTo>
                    <a:pt x="97" y="367"/>
                  </a:lnTo>
                  <a:lnTo>
                    <a:pt x="114" y="376"/>
                  </a:lnTo>
                  <a:lnTo>
                    <a:pt x="122" y="381"/>
                  </a:lnTo>
                  <a:lnTo>
                    <a:pt x="117" y="387"/>
                  </a:lnTo>
                  <a:lnTo>
                    <a:pt x="122" y="389"/>
                  </a:lnTo>
                  <a:lnTo>
                    <a:pt x="117" y="398"/>
                  </a:lnTo>
                  <a:lnTo>
                    <a:pt x="109" y="406"/>
                  </a:lnTo>
                  <a:lnTo>
                    <a:pt x="109" y="420"/>
                  </a:lnTo>
                  <a:lnTo>
                    <a:pt x="103" y="417"/>
                  </a:lnTo>
                  <a:lnTo>
                    <a:pt x="100" y="417"/>
                  </a:lnTo>
                  <a:lnTo>
                    <a:pt x="106" y="420"/>
                  </a:lnTo>
                  <a:lnTo>
                    <a:pt x="100" y="428"/>
                  </a:lnTo>
                  <a:lnTo>
                    <a:pt x="100" y="431"/>
                  </a:lnTo>
                  <a:lnTo>
                    <a:pt x="106" y="439"/>
                  </a:lnTo>
                  <a:lnTo>
                    <a:pt x="103" y="439"/>
                  </a:lnTo>
                  <a:lnTo>
                    <a:pt x="111" y="445"/>
                  </a:lnTo>
                  <a:lnTo>
                    <a:pt x="120" y="451"/>
                  </a:lnTo>
                  <a:lnTo>
                    <a:pt x="97" y="445"/>
                  </a:lnTo>
                  <a:lnTo>
                    <a:pt x="75" y="445"/>
                  </a:lnTo>
                  <a:lnTo>
                    <a:pt x="70" y="437"/>
                  </a:lnTo>
                  <a:lnTo>
                    <a:pt x="61" y="426"/>
                  </a:lnTo>
                  <a:lnTo>
                    <a:pt x="56" y="428"/>
                  </a:lnTo>
                  <a:lnTo>
                    <a:pt x="42" y="409"/>
                  </a:lnTo>
                  <a:lnTo>
                    <a:pt x="50" y="398"/>
                  </a:lnTo>
                  <a:lnTo>
                    <a:pt x="47" y="378"/>
                  </a:lnTo>
                  <a:lnTo>
                    <a:pt x="47" y="362"/>
                  </a:lnTo>
                  <a:lnTo>
                    <a:pt x="45" y="351"/>
                  </a:lnTo>
                  <a:lnTo>
                    <a:pt x="42" y="345"/>
                  </a:lnTo>
                  <a:lnTo>
                    <a:pt x="36" y="342"/>
                  </a:lnTo>
                  <a:lnTo>
                    <a:pt x="45" y="339"/>
                  </a:lnTo>
                  <a:lnTo>
                    <a:pt x="36" y="334"/>
                  </a:lnTo>
                  <a:lnTo>
                    <a:pt x="31" y="317"/>
                  </a:lnTo>
                  <a:lnTo>
                    <a:pt x="22" y="309"/>
                  </a:lnTo>
                  <a:lnTo>
                    <a:pt x="22" y="298"/>
                  </a:lnTo>
                  <a:lnTo>
                    <a:pt x="20" y="278"/>
                  </a:lnTo>
                  <a:lnTo>
                    <a:pt x="17" y="262"/>
                  </a:lnTo>
                  <a:lnTo>
                    <a:pt x="20" y="253"/>
                  </a:lnTo>
                  <a:lnTo>
                    <a:pt x="17" y="245"/>
                  </a:lnTo>
                  <a:lnTo>
                    <a:pt x="14" y="231"/>
                  </a:lnTo>
                  <a:lnTo>
                    <a:pt x="11" y="220"/>
                  </a:lnTo>
                  <a:lnTo>
                    <a:pt x="17" y="209"/>
                  </a:lnTo>
                  <a:lnTo>
                    <a:pt x="14" y="200"/>
                  </a:lnTo>
                  <a:lnTo>
                    <a:pt x="17" y="181"/>
                  </a:lnTo>
                  <a:lnTo>
                    <a:pt x="11" y="173"/>
                  </a:lnTo>
                  <a:lnTo>
                    <a:pt x="6" y="162"/>
                  </a:lnTo>
                  <a:lnTo>
                    <a:pt x="0" y="148"/>
                  </a:lnTo>
                  <a:lnTo>
                    <a:pt x="0" y="139"/>
                  </a:lnTo>
                  <a:lnTo>
                    <a:pt x="3" y="128"/>
                  </a:lnTo>
                  <a:lnTo>
                    <a:pt x="3" y="120"/>
                  </a:lnTo>
                  <a:lnTo>
                    <a:pt x="3" y="109"/>
                  </a:lnTo>
                  <a:lnTo>
                    <a:pt x="6" y="95"/>
                  </a:lnTo>
                  <a:lnTo>
                    <a:pt x="11" y="81"/>
                  </a:lnTo>
                  <a:lnTo>
                    <a:pt x="17" y="78"/>
                  </a:lnTo>
                  <a:lnTo>
                    <a:pt x="11" y="70"/>
                  </a:lnTo>
                  <a:lnTo>
                    <a:pt x="9" y="48"/>
                  </a:lnTo>
                  <a:lnTo>
                    <a:pt x="11" y="39"/>
                  </a:lnTo>
                  <a:lnTo>
                    <a:pt x="22" y="34"/>
                  </a:lnTo>
                  <a:lnTo>
                    <a:pt x="25" y="20"/>
                  </a:lnTo>
                  <a:lnTo>
                    <a:pt x="22" y="17"/>
                  </a:lnTo>
                  <a:lnTo>
                    <a:pt x="34" y="0"/>
                  </a:lnTo>
                  <a:lnTo>
                    <a:pt x="36" y="3"/>
                  </a:lnTo>
                  <a:lnTo>
                    <a:pt x="50" y="6"/>
                  </a:lnTo>
                  <a:lnTo>
                    <a:pt x="59" y="14"/>
                  </a:lnTo>
                  <a:lnTo>
                    <a:pt x="61" y="6"/>
                  </a:lnTo>
                  <a:lnTo>
                    <a:pt x="78" y="6"/>
                  </a:lnTo>
                  <a:lnTo>
                    <a:pt x="81" y="9"/>
                  </a:lnTo>
                  <a:lnTo>
                    <a:pt x="92" y="20"/>
                  </a:lnTo>
                  <a:lnTo>
                    <a:pt x="106" y="34"/>
                  </a:lnTo>
                  <a:lnTo>
                    <a:pt x="117" y="36"/>
                  </a:lnTo>
                  <a:lnTo>
                    <a:pt x="125" y="42"/>
                  </a:lnTo>
                  <a:lnTo>
                    <a:pt x="139" y="48"/>
                  </a:lnTo>
                  <a:lnTo>
                    <a:pt x="150" y="56"/>
                  </a:lnTo>
                  <a:lnTo>
                    <a:pt x="145" y="70"/>
                  </a:lnTo>
                  <a:lnTo>
                    <a:pt x="139" y="84"/>
                  </a:lnTo>
                  <a:lnTo>
                    <a:pt x="156" y="84"/>
                  </a:lnTo>
                  <a:lnTo>
                    <a:pt x="170" y="87"/>
                  </a:lnTo>
                  <a:lnTo>
                    <a:pt x="178" y="84"/>
                  </a:lnTo>
                  <a:lnTo>
                    <a:pt x="189" y="67"/>
                  </a:lnTo>
                  <a:lnTo>
                    <a:pt x="186" y="59"/>
                  </a:lnTo>
                  <a:lnTo>
                    <a:pt x="195" y="59"/>
                  </a:lnTo>
                  <a:lnTo>
                    <a:pt x="200" y="78"/>
                  </a:lnTo>
                  <a:lnTo>
                    <a:pt x="195" y="84"/>
                  </a:lnTo>
                  <a:lnTo>
                    <a:pt x="186" y="92"/>
                  </a:lnTo>
                  <a:lnTo>
                    <a:pt x="178" y="100"/>
                  </a:lnTo>
                  <a:lnTo>
                    <a:pt x="173" y="109"/>
                  </a:lnTo>
                  <a:lnTo>
                    <a:pt x="164" y="117"/>
                  </a:lnTo>
                  <a:lnTo>
                    <a:pt x="159" y="125"/>
                  </a:lnTo>
                  <a:lnTo>
                    <a:pt x="159" y="128"/>
                  </a:lnTo>
                  <a:lnTo>
                    <a:pt x="159" y="145"/>
                  </a:lnTo>
                  <a:lnTo>
                    <a:pt x="156" y="159"/>
                  </a:lnTo>
                  <a:lnTo>
                    <a:pt x="159" y="170"/>
                  </a:lnTo>
                  <a:lnTo>
                    <a:pt x="156" y="175"/>
                  </a:lnTo>
                  <a:lnTo>
                    <a:pt x="161" y="192"/>
                  </a:lnTo>
                  <a:lnTo>
                    <a:pt x="178" y="206"/>
                  </a:lnTo>
                  <a:lnTo>
                    <a:pt x="178" y="214"/>
                  </a:lnTo>
                  <a:lnTo>
                    <a:pt x="186" y="220"/>
                  </a:lnTo>
                  <a:lnTo>
                    <a:pt x="184" y="234"/>
                  </a:lnTo>
                  <a:lnTo>
                    <a:pt x="178" y="248"/>
                  </a:lnTo>
                  <a:lnTo>
                    <a:pt x="167" y="250"/>
                  </a:lnTo>
                  <a:lnTo>
                    <a:pt x="156" y="253"/>
                  </a:lnTo>
                  <a:lnTo>
                    <a:pt x="148" y="256"/>
                  </a:lnTo>
                  <a:lnTo>
                    <a:pt x="136" y="256"/>
                  </a:lnTo>
                  <a:lnTo>
                    <a:pt x="125" y="256"/>
                  </a:lnTo>
                  <a:lnTo>
                    <a:pt x="128" y="262"/>
                  </a:lnTo>
                  <a:lnTo>
                    <a:pt x="134" y="281"/>
                  </a:lnTo>
                  <a:lnTo>
                    <a:pt x="131" y="287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4" name="Freeform 456"/>
            <p:cNvSpPr>
              <a:spLocks/>
            </p:cNvSpPr>
            <p:nvPr/>
          </p:nvSpPr>
          <p:spPr bwMode="auto">
            <a:xfrm>
              <a:off x="4183" y="2267"/>
              <a:ext cx="149" cy="281"/>
            </a:xfrm>
            <a:custGeom>
              <a:avLst/>
              <a:gdLst/>
              <a:ahLst/>
              <a:cxnLst>
                <a:cxn ang="0">
                  <a:pos x="36" y="39"/>
                </a:cxn>
                <a:cxn ang="0">
                  <a:pos x="22" y="37"/>
                </a:cxn>
                <a:cxn ang="0">
                  <a:pos x="8" y="23"/>
                </a:cxn>
                <a:cxn ang="0">
                  <a:pos x="3" y="9"/>
                </a:cxn>
                <a:cxn ang="0">
                  <a:pos x="11" y="9"/>
                </a:cxn>
                <a:cxn ang="0">
                  <a:pos x="19" y="9"/>
                </a:cxn>
                <a:cxn ang="0">
                  <a:pos x="28" y="9"/>
                </a:cxn>
                <a:cxn ang="0">
                  <a:pos x="41" y="0"/>
                </a:cxn>
                <a:cxn ang="0">
                  <a:pos x="58" y="14"/>
                </a:cxn>
                <a:cxn ang="0">
                  <a:pos x="78" y="25"/>
                </a:cxn>
                <a:cxn ang="0">
                  <a:pos x="64" y="34"/>
                </a:cxn>
                <a:cxn ang="0">
                  <a:pos x="58" y="48"/>
                </a:cxn>
                <a:cxn ang="0">
                  <a:pos x="61" y="75"/>
                </a:cxn>
                <a:cxn ang="0">
                  <a:pos x="72" y="89"/>
                </a:cxn>
                <a:cxn ang="0">
                  <a:pos x="92" y="106"/>
                </a:cxn>
                <a:cxn ang="0">
                  <a:pos x="108" y="137"/>
                </a:cxn>
                <a:cxn ang="0">
                  <a:pos x="111" y="162"/>
                </a:cxn>
                <a:cxn ang="0">
                  <a:pos x="111" y="173"/>
                </a:cxn>
                <a:cxn ang="0">
                  <a:pos x="92" y="189"/>
                </a:cxn>
                <a:cxn ang="0">
                  <a:pos x="83" y="192"/>
                </a:cxn>
                <a:cxn ang="0">
                  <a:pos x="80" y="198"/>
                </a:cxn>
                <a:cxn ang="0">
                  <a:pos x="75" y="203"/>
                </a:cxn>
                <a:cxn ang="0">
                  <a:pos x="61" y="217"/>
                </a:cxn>
                <a:cxn ang="0">
                  <a:pos x="53" y="189"/>
                </a:cxn>
                <a:cxn ang="0">
                  <a:pos x="64" y="184"/>
                </a:cxn>
                <a:cxn ang="0">
                  <a:pos x="69" y="173"/>
                </a:cxn>
                <a:cxn ang="0">
                  <a:pos x="89" y="164"/>
                </a:cxn>
                <a:cxn ang="0">
                  <a:pos x="86" y="139"/>
                </a:cxn>
                <a:cxn ang="0">
                  <a:pos x="83" y="114"/>
                </a:cxn>
                <a:cxn ang="0">
                  <a:pos x="80" y="106"/>
                </a:cxn>
                <a:cxn ang="0">
                  <a:pos x="64" y="89"/>
                </a:cxn>
                <a:cxn ang="0">
                  <a:pos x="47" y="70"/>
                </a:cxn>
                <a:cxn ang="0">
                  <a:pos x="33" y="53"/>
                </a:cxn>
                <a:cxn ang="0">
                  <a:pos x="39" y="45"/>
                </a:cxn>
              </a:cxnLst>
              <a:rect l="0" t="0" r="r" b="b"/>
              <a:pathLst>
                <a:path w="114" h="217">
                  <a:moveTo>
                    <a:pt x="39" y="45"/>
                  </a:moveTo>
                  <a:lnTo>
                    <a:pt x="36" y="39"/>
                  </a:lnTo>
                  <a:lnTo>
                    <a:pt x="28" y="34"/>
                  </a:lnTo>
                  <a:lnTo>
                    <a:pt x="22" y="37"/>
                  </a:lnTo>
                  <a:lnTo>
                    <a:pt x="11" y="28"/>
                  </a:lnTo>
                  <a:lnTo>
                    <a:pt x="8" y="23"/>
                  </a:lnTo>
                  <a:lnTo>
                    <a:pt x="0" y="12"/>
                  </a:lnTo>
                  <a:lnTo>
                    <a:pt x="3" y="9"/>
                  </a:lnTo>
                  <a:lnTo>
                    <a:pt x="8" y="12"/>
                  </a:lnTo>
                  <a:lnTo>
                    <a:pt x="11" y="9"/>
                  </a:lnTo>
                  <a:lnTo>
                    <a:pt x="16" y="9"/>
                  </a:lnTo>
                  <a:lnTo>
                    <a:pt x="19" y="9"/>
                  </a:lnTo>
                  <a:lnTo>
                    <a:pt x="22" y="9"/>
                  </a:lnTo>
                  <a:lnTo>
                    <a:pt x="28" y="9"/>
                  </a:lnTo>
                  <a:lnTo>
                    <a:pt x="36" y="0"/>
                  </a:lnTo>
                  <a:lnTo>
                    <a:pt x="41" y="0"/>
                  </a:lnTo>
                  <a:lnTo>
                    <a:pt x="55" y="6"/>
                  </a:lnTo>
                  <a:lnTo>
                    <a:pt x="58" y="14"/>
                  </a:lnTo>
                  <a:lnTo>
                    <a:pt x="64" y="20"/>
                  </a:lnTo>
                  <a:lnTo>
                    <a:pt x="78" y="25"/>
                  </a:lnTo>
                  <a:lnTo>
                    <a:pt x="69" y="31"/>
                  </a:lnTo>
                  <a:lnTo>
                    <a:pt x="64" y="34"/>
                  </a:lnTo>
                  <a:lnTo>
                    <a:pt x="64" y="37"/>
                  </a:lnTo>
                  <a:lnTo>
                    <a:pt x="58" y="48"/>
                  </a:lnTo>
                  <a:lnTo>
                    <a:pt x="53" y="62"/>
                  </a:lnTo>
                  <a:lnTo>
                    <a:pt x="61" y="75"/>
                  </a:lnTo>
                  <a:lnTo>
                    <a:pt x="67" y="81"/>
                  </a:lnTo>
                  <a:lnTo>
                    <a:pt x="72" y="89"/>
                  </a:lnTo>
                  <a:lnTo>
                    <a:pt x="80" y="98"/>
                  </a:lnTo>
                  <a:lnTo>
                    <a:pt x="92" y="106"/>
                  </a:lnTo>
                  <a:lnTo>
                    <a:pt x="103" y="117"/>
                  </a:lnTo>
                  <a:lnTo>
                    <a:pt x="108" y="137"/>
                  </a:lnTo>
                  <a:lnTo>
                    <a:pt x="114" y="156"/>
                  </a:lnTo>
                  <a:lnTo>
                    <a:pt x="111" y="162"/>
                  </a:lnTo>
                  <a:lnTo>
                    <a:pt x="114" y="167"/>
                  </a:lnTo>
                  <a:lnTo>
                    <a:pt x="111" y="173"/>
                  </a:lnTo>
                  <a:lnTo>
                    <a:pt x="103" y="181"/>
                  </a:lnTo>
                  <a:lnTo>
                    <a:pt x="92" y="189"/>
                  </a:lnTo>
                  <a:lnTo>
                    <a:pt x="83" y="187"/>
                  </a:lnTo>
                  <a:lnTo>
                    <a:pt x="83" y="192"/>
                  </a:lnTo>
                  <a:lnTo>
                    <a:pt x="83" y="195"/>
                  </a:lnTo>
                  <a:lnTo>
                    <a:pt x="80" y="198"/>
                  </a:lnTo>
                  <a:lnTo>
                    <a:pt x="80" y="203"/>
                  </a:lnTo>
                  <a:lnTo>
                    <a:pt x="75" y="203"/>
                  </a:lnTo>
                  <a:lnTo>
                    <a:pt x="67" y="214"/>
                  </a:lnTo>
                  <a:lnTo>
                    <a:pt x="61" y="217"/>
                  </a:lnTo>
                  <a:lnTo>
                    <a:pt x="61" y="198"/>
                  </a:lnTo>
                  <a:lnTo>
                    <a:pt x="53" y="189"/>
                  </a:lnTo>
                  <a:lnTo>
                    <a:pt x="61" y="184"/>
                  </a:lnTo>
                  <a:lnTo>
                    <a:pt x="64" y="184"/>
                  </a:lnTo>
                  <a:lnTo>
                    <a:pt x="72" y="184"/>
                  </a:lnTo>
                  <a:lnTo>
                    <a:pt x="69" y="173"/>
                  </a:lnTo>
                  <a:lnTo>
                    <a:pt x="78" y="170"/>
                  </a:lnTo>
                  <a:lnTo>
                    <a:pt x="89" y="164"/>
                  </a:lnTo>
                  <a:lnTo>
                    <a:pt x="89" y="150"/>
                  </a:lnTo>
                  <a:lnTo>
                    <a:pt x="86" y="139"/>
                  </a:lnTo>
                  <a:lnTo>
                    <a:pt x="86" y="125"/>
                  </a:lnTo>
                  <a:lnTo>
                    <a:pt x="83" y="114"/>
                  </a:lnTo>
                  <a:lnTo>
                    <a:pt x="80" y="109"/>
                  </a:lnTo>
                  <a:lnTo>
                    <a:pt x="80" y="106"/>
                  </a:lnTo>
                  <a:lnTo>
                    <a:pt x="69" y="98"/>
                  </a:lnTo>
                  <a:lnTo>
                    <a:pt x="64" y="89"/>
                  </a:lnTo>
                  <a:lnTo>
                    <a:pt x="55" y="78"/>
                  </a:lnTo>
                  <a:lnTo>
                    <a:pt x="47" y="70"/>
                  </a:lnTo>
                  <a:lnTo>
                    <a:pt x="30" y="56"/>
                  </a:lnTo>
                  <a:lnTo>
                    <a:pt x="33" y="53"/>
                  </a:lnTo>
                  <a:lnTo>
                    <a:pt x="41" y="50"/>
                  </a:lnTo>
                  <a:lnTo>
                    <a:pt x="39" y="45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5" name="Freeform 457"/>
            <p:cNvSpPr>
              <a:spLocks/>
            </p:cNvSpPr>
            <p:nvPr/>
          </p:nvSpPr>
          <p:spPr bwMode="auto">
            <a:xfrm>
              <a:off x="3635" y="1683"/>
              <a:ext cx="875" cy="642"/>
            </a:xfrm>
            <a:custGeom>
              <a:avLst/>
              <a:gdLst/>
              <a:ahLst/>
              <a:cxnLst>
                <a:cxn ang="0">
                  <a:pos x="261" y="372"/>
                </a:cxn>
                <a:cxn ang="0">
                  <a:pos x="206" y="375"/>
                </a:cxn>
                <a:cxn ang="0">
                  <a:pos x="164" y="353"/>
                </a:cxn>
                <a:cxn ang="0">
                  <a:pos x="125" y="342"/>
                </a:cxn>
                <a:cxn ang="0">
                  <a:pos x="94" y="305"/>
                </a:cxn>
                <a:cxn ang="0">
                  <a:pos x="83" y="278"/>
                </a:cxn>
                <a:cxn ang="0">
                  <a:pos x="69" y="264"/>
                </a:cxn>
                <a:cxn ang="0">
                  <a:pos x="19" y="239"/>
                </a:cxn>
                <a:cxn ang="0">
                  <a:pos x="5" y="217"/>
                </a:cxn>
                <a:cxn ang="0">
                  <a:pos x="25" y="189"/>
                </a:cxn>
                <a:cxn ang="0">
                  <a:pos x="61" y="155"/>
                </a:cxn>
                <a:cxn ang="0">
                  <a:pos x="44" y="125"/>
                </a:cxn>
                <a:cxn ang="0">
                  <a:pos x="69" y="89"/>
                </a:cxn>
                <a:cxn ang="0">
                  <a:pos x="103" y="64"/>
                </a:cxn>
                <a:cxn ang="0">
                  <a:pos x="144" y="80"/>
                </a:cxn>
                <a:cxn ang="0">
                  <a:pos x="197" y="122"/>
                </a:cxn>
                <a:cxn ang="0">
                  <a:pos x="269" y="155"/>
                </a:cxn>
                <a:cxn ang="0">
                  <a:pos x="339" y="167"/>
                </a:cxn>
                <a:cxn ang="0">
                  <a:pos x="395" y="161"/>
                </a:cxn>
                <a:cxn ang="0">
                  <a:pos x="422" y="119"/>
                </a:cxn>
                <a:cxn ang="0">
                  <a:pos x="478" y="97"/>
                </a:cxn>
                <a:cxn ang="0">
                  <a:pos x="458" y="80"/>
                </a:cxn>
                <a:cxn ang="0">
                  <a:pos x="436" y="53"/>
                </a:cxn>
                <a:cxn ang="0">
                  <a:pos x="450" y="11"/>
                </a:cxn>
                <a:cxn ang="0">
                  <a:pos x="511" y="11"/>
                </a:cxn>
                <a:cxn ang="0">
                  <a:pos x="572" y="55"/>
                </a:cxn>
                <a:cxn ang="0">
                  <a:pos x="656" y="75"/>
                </a:cxn>
                <a:cxn ang="0">
                  <a:pos x="650" y="125"/>
                </a:cxn>
                <a:cxn ang="0">
                  <a:pos x="650" y="153"/>
                </a:cxn>
                <a:cxn ang="0">
                  <a:pos x="628" y="169"/>
                </a:cxn>
                <a:cxn ang="0">
                  <a:pos x="595" y="203"/>
                </a:cxn>
                <a:cxn ang="0">
                  <a:pos x="578" y="186"/>
                </a:cxn>
                <a:cxn ang="0">
                  <a:pos x="542" y="208"/>
                </a:cxn>
                <a:cxn ang="0">
                  <a:pos x="572" y="236"/>
                </a:cxn>
                <a:cxn ang="0">
                  <a:pos x="600" y="242"/>
                </a:cxn>
                <a:cxn ang="0">
                  <a:pos x="600" y="283"/>
                </a:cxn>
                <a:cxn ang="0">
                  <a:pos x="625" y="322"/>
                </a:cxn>
                <a:cxn ang="0">
                  <a:pos x="636" y="342"/>
                </a:cxn>
                <a:cxn ang="0">
                  <a:pos x="639" y="355"/>
                </a:cxn>
                <a:cxn ang="0">
                  <a:pos x="639" y="369"/>
                </a:cxn>
                <a:cxn ang="0">
                  <a:pos x="628" y="397"/>
                </a:cxn>
                <a:cxn ang="0">
                  <a:pos x="631" y="411"/>
                </a:cxn>
                <a:cxn ang="0">
                  <a:pos x="620" y="425"/>
                </a:cxn>
                <a:cxn ang="0">
                  <a:pos x="600" y="442"/>
                </a:cxn>
                <a:cxn ang="0">
                  <a:pos x="581" y="453"/>
                </a:cxn>
                <a:cxn ang="0">
                  <a:pos x="561" y="444"/>
                </a:cxn>
                <a:cxn ang="0">
                  <a:pos x="556" y="461"/>
                </a:cxn>
                <a:cxn ang="0">
                  <a:pos x="536" y="469"/>
                </a:cxn>
                <a:cxn ang="0">
                  <a:pos x="520" y="486"/>
                </a:cxn>
                <a:cxn ang="0">
                  <a:pos x="500" y="464"/>
                </a:cxn>
                <a:cxn ang="0">
                  <a:pos x="472" y="450"/>
                </a:cxn>
                <a:cxn ang="0">
                  <a:pos x="436" y="453"/>
                </a:cxn>
                <a:cxn ang="0">
                  <a:pos x="417" y="456"/>
                </a:cxn>
                <a:cxn ang="0">
                  <a:pos x="403" y="467"/>
                </a:cxn>
                <a:cxn ang="0">
                  <a:pos x="372" y="442"/>
                </a:cxn>
                <a:cxn ang="0">
                  <a:pos x="353" y="419"/>
                </a:cxn>
                <a:cxn ang="0">
                  <a:pos x="350" y="375"/>
                </a:cxn>
                <a:cxn ang="0">
                  <a:pos x="320" y="358"/>
                </a:cxn>
              </a:cxnLst>
              <a:rect l="0" t="0" r="r" b="b"/>
              <a:pathLst>
                <a:path w="667" h="489">
                  <a:moveTo>
                    <a:pt x="297" y="355"/>
                  </a:moveTo>
                  <a:lnTo>
                    <a:pt x="289" y="364"/>
                  </a:lnTo>
                  <a:lnTo>
                    <a:pt x="278" y="372"/>
                  </a:lnTo>
                  <a:lnTo>
                    <a:pt x="267" y="378"/>
                  </a:lnTo>
                  <a:lnTo>
                    <a:pt x="261" y="372"/>
                  </a:lnTo>
                  <a:lnTo>
                    <a:pt x="242" y="369"/>
                  </a:lnTo>
                  <a:lnTo>
                    <a:pt x="233" y="383"/>
                  </a:lnTo>
                  <a:lnTo>
                    <a:pt x="228" y="372"/>
                  </a:lnTo>
                  <a:lnTo>
                    <a:pt x="222" y="375"/>
                  </a:lnTo>
                  <a:lnTo>
                    <a:pt x="206" y="375"/>
                  </a:lnTo>
                  <a:lnTo>
                    <a:pt x="194" y="372"/>
                  </a:lnTo>
                  <a:lnTo>
                    <a:pt x="183" y="367"/>
                  </a:lnTo>
                  <a:lnTo>
                    <a:pt x="181" y="364"/>
                  </a:lnTo>
                  <a:lnTo>
                    <a:pt x="169" y="358"/>
                  </a:lnTo>
                  <a:lnTo>
                    <a:pt x="164" y="353"/>
                  </a:lnTo>
                  <a:lnTo>
                    <a:pt x="158" y="355"/>
                  </a:lnTo>
                  <a:lnTo>
                    <a:pt x="142" y="342"/>
                  </a:lnTo>
                  <a:lnTo>
                    <a:pt x="133" y="336"/>
                  </a:lnTo>
                  <a:lnTo>
                    <a:pt x="128" y="342"/>
                  </a:lnTo>
                  <a:lnTo>
                    <a:pt x="125" y="342"/>
                  </a:lnTo>
                  <a:lnTo>
                    <a:pt x="114" y="333"/>
                  </a:lnTo>
                  <a:lnTo>
                    <a:pt x="97" y="322"/>
                  </a:lnTo>
                  <a:lnTo>
                    <a:pt x="92" y="322"/>
                  </a:lnTo>
                  <a:lnTo>
                    <a:pt x="86" y="305"/>
                  </a:lnTo>
                  <a:lnTo>
                    <a:pt x="94" y="305"/>
                  </a:lnTo>
                  <a:lnTo>
                    <a:pt x="97" y="300"/>
                  </a:lnTo>
                  <a:lnTo>
                    <a:pt x="89" y="289"/>
                  </a:lnTo>
                  <a:lnTo>
                    <a:pt x="89" y="283"/>
                  </a:lnTo>
                  <a:lnTo>
                    <a:pt x="86" y="280"/>
                  </a:lnTo>
                  <a:lnTo>
                    <a:pt x="83" y="278"/>
                  </a:lnTo>
                  <a:lnTo>
                    <a:pt x="81" y="275"/>
                  </a:lnTo>
                  <a:lnTo>
                    <a:pt x="81" y="272"/>
                  </a:lnTo>
                  <a:lnTo>
                    <a:pt x="81" y="267"/>
                  </a:lnTo>
                  <a:lnTo>
                    <a:pt x="75" y="267"/>
                  </a:lnTo>
                  <a:lnTo>
                    <a:pt x="69" y="264"/>
                  </a:lnTo>
                  <a:lnTo>
                    <a:pt x="67" y="261"/>
                  </a:lnTo>
                  <a:lnTo>
                    <a:pt x="50" y="258"/>
                  </a:lnTo>
                  <a:lnTo>
                    <a:pt x="39" y="253"/>
                  </a:lnTo>
                  <a:lnTo>
                    <a:pt x="33" y="244"/>
                  </a:lnTo>
                  <a:lnTo>
                    <a:pt x="19" y="239"/>
                  </a:lnTo>
                  <a:lnTo>
                    <a:pt x="19" y="236"/>
                  </a:lnTo>
                  <a:lnTo>
                    <a:pt x="22" y="236"/>
                  </a:lnTo>
                  <a:lnTo>
                    <a:pt x="25" y="236"/>
                  </a:lnTo>
                  <a:lnTo>
                    <a:pt x="17" y="217"/>
                  </a:lnTo>
                  <a:lnTo>
                    <a:pt x="5" y="217"/>
                  </a:lnTo>
                  <a:lnTo>
                    <a:pt x="0" y="205"/>
                  </a:lnTo>
                  <a:lnTo>
                    <a:pt x="3" y="194"/>
                  </a:lnTo>
                  <a:lnTo>
                    <a:pt x="11" y="189"/>
                  </a:lnTo>
                  <a:lnTo>
                    <a:pt x="17" y="189"/>
                  </a:lnTo>
                  <a:lnTo>
                    <a:pt x="25" y="189"/>
                  </a:lnTo>
                  <a:lnTo>
                    <a:pt x="33" y="180"/>
                  </a:lnTo>
                  <a:lnTo>
                    <a:pt x="44" y="178"/>
                  </a:lnTo>
                  <a:lnTo>
                    <a:pt x="55" y="169"/>
                  </a:lnTo>
                  <a:lnTo>
                    <a:pt x="64" y="161"/>
                  </a:lnTo>
                  <a:lnTo>
                    <a:pt x="61" y="155"/>
                  </a:lnTo>
                  <a:lnTo>
                    <a:pt x="64" y="153"/>
                  </a:lnTo>
                  <a:lnTo>
                    <a:pt x="64" y="150"/>
                  </a:lnTo>
                  <a:lnTo>
                    <a:pt x="58" y="139"/>
                  </a:lnTo>
                  <a:lnTo>
                    <a:pt x="53" y="128"/>
                  </a:lnTo>
                  <a:lnTo>
                    <a:pt x="44" y="125"/>
                  </a:lnTo>
                  <a:lnTo>
                    <a:pt x="58" y="119"/>
                  </a:lnTo>
                  <a:lnTo>
                    <a:pt x="75" y="119"/>
                  </a:lnTo>
                  <a:lnTo>
                    <a:pt x="72" y="114"/>
                  </a:lnTo>
                  <a:lnTo>
                    <a:pt x="69" y="103"/>
                  </a:lnTo>
                  <a:lnTo>
                    <a:pt x="69" y="89"/>
                  </a:lnTo>
                  <a:lnTo>
                    <a:pt x="86" y="94"/>
                  </a:lnTo>
                  <a:lnTo>
                    <a:pt x="97" y="91"/>
                  </a:lnTo>
                  <a:lnTo>
                    <a:pt x="92" y="75"/>
                  </a:lnTo>
                  <a:lnTo>
                    <a:pt x="97" y="72"/>
                  </a:lnTo>
                  <a:lnTo>
                    <a:pt x="103" y="64"/>
                  </a:lnTo>
                  <a:lnTo>
                    <a:pt x="111" y="61"/>
                  </a:lnTo>
                  <a:lnTo>
                    <a:pt x="114" y="64"/>
                  </a:lnTo>
                  <a:lnTo>
                    <a:pt x="117" y="69"/>
                  </a:lnTo>
                  <a:lnTo>
                    <a:pt x="133" y="80"/>
                  </a:lnTo>
                  <a:lnTo>
                    <a:pt x="144" y="80"/>
                  </a:lnTo>
                  <a:lnTo>
                    <a:pt x="161" y="94"/>
                  </a:lnTo>
                  <a:lnTo>
                    <a:pt x="167" y="105"/>
                  </a:lnTo>
                  <a:lnTo>
                    <a:pt x="169" y="116"/>
                  </a:lnTo>
                  <a:lnTo>
                    <a:pt x="183" y="119"/>
                  </a:lnTo>
                  <a:lnTo>
                    <a:pt x="197" y="122"/>
                  </a:lnTo>
                  <a:lnTo>
                    <a:pt x="214" y="128"/>
                  </a:lnTo>
                  <a:lnTo>
                    <a:pt x="233" y="133"/>
                  </a:lnTo>
                  <a:lnTo>
                    <a:pt x="242" y="144"/>
                  </a:lnTo>
                  <a:lnTo>
                    <a:pt x="253" y="155"/>
                  </a:lnTo>
                  <a:lnTo>
                    <a:pt x="269" y="155"/>
                  </a:lnTo>
                  <a:lnTo>
                    <a:pt x="286" y="158"/>
                  </a:lnTo>
                  <a:lnTo>
                    <a:pt x="303" y="158"/>
                  </a:lnTo>
                  <a:lnTo>
                    <a:pt x="320" y="158"/>
                  </a:lnTo>
                  <a:lnTo>
                    <a:pt x="325" y="164"/>
                  </a:lnTo>
                  <a:lnTo>
                    <a:pt x="339" y="167"/>
                  </a:lnTo>
                  <a:lnTo>
                    <a:pt x="356" y="169"/>
                  </a:lnTo>
                  <a:lnTo>
                    <a:pt x="364" y="172"/>
                  </a:lnTo>
                  <a:lnTo>
                    <a:pt x="372" y="167"/>
                  </a:lnTo>
                  <a:lnTo>
                    <a:pt x="381" y="161"/>
                  </a:lnTo>
                  <a:lnTo>
                    <a:pt x="395" y="161"/>
                  </a:lnTo>
                  <a:lnTo>
                    <a:pt x="411" y="158"/>
                  </a:lnTo>
                  <a:lnTo>
                    <a:pt x="420" y="150"/>
                  </a:lnTo>
                  <a:lnTo>
                    <a:pt x="431" y="142"/>
                  </a:lnTo>
                  <a:lnTo>
                    <a:pt x="422" y="133"/>
                  </a:lnTo>
                  <a:lnTo>
                    <a:pt x="422" y="119"/>
                  </a:lnTo>
                  <a:lnTo>
                    <a:pt x="439" y="125"/>
                  </a:lnTo>
                  <a:lnTo>
                    <a:pt x="450" y="119"/>
                  </a:lnTo>
                  <a:lnTo>
                    <a:pt x="461" y="116"/>
                  </a:lnTo>
                  <a:lnTo>
                    <a:pt x="464" y="105"/>
                  </a:lnTo>
                  <a:lnTo>
                    <a:pt x="478" y="97"/>
                  </a:lnTo>
                  <a:lnTo>
                    <a:pt x="497" y="100"/>
                  </a:lnTo>
                  <a:lnTo>
                    <a:pt x="495" y="91"/>
                  </a:lnTo>
                  <a:lnTo>
                    <a:pt x="470" y="78"/>
                  </a:lnTo>
                  <a:lnTo>
                    <a:pt x="464" y="83"/>
                  </a:lnTo>
                  <a:lnTo>
                    <a:pt x="458" y="80"/>
                  </a:lnTo>
                  <a:lnTo>
                    <a:pt x="447" y="80"/>
                  </a:lnTo>
                  <a:lnTo>
                    <a:pt x="436" y="75"/>
                  </a:lnTo>
                  <a:lnTo>
                    <a:pt x="439" y="75"/>
                  </a:lnTo>
                  <a:lnTo>
                    <a:pt x="439" y="64"/>
                  </a:lnTo>
                  <a:lnTo>
                    <a:pt x="436" y="53"/>
                  </a:lnTo>
                  <a:lnTo>
                    <a:pt x="453" y="55"/>
                  </a:lnTo>
                  <a:lnTo>
                    <a:pt x="461" y="44"/>
                  </a:lnTo>
                  <a:lnTo>
                    <a:pt x="458" y="36"/>
                  </a:lnTo>
                  <a:lnTo>
                    <a:pt x="458" y="16"/>
                  </a:lnTo>
                  <a:lnTo>
                    <a:pt x="450" y="11"/>
                  </a:lnTo>
                  <a:lnTo>
                    <a:pt x="445" y="11"/>
                  </a:lnTo>
                  <a:lnTo>
                    <a:pt x="453" y="3"/>
                  </a:lnTo>
                  <a:lnTo>
                    <a:pt x="467" y="3"/>
                  </a:lnTo>
                  <a:lnTo>
                    <a:pt x="481" y="0"/>
                  </a:lnTo>
                  <a:lnTo>
                    <a:pt x="511" y="11"/>
                  </a:lnTo>
                  <a:lnTo>
                    <a:pt x="522" y="19"/>
                  </a:lnTo>
                  <a:lnTo>
                    <a:pt x="536" y="30"/>
                  </a:lnTo>
                  <a:lnTo>
                    <a:pt x="547" y="41"/>
                  </a:lnTo>
                  <a:lnTo>
                    <a:pt x="559" y="50"/>
                  </a:lnTo>
                  <a:lnTo>
                    <a:pt x="572" y="55"/>
                  </a:lnTo>
                  <a:lnTo>
                    <a:pt x="592" y="61"/>
                  </a:lnTo>
                  <a:lnTo>
                    <a:pt x="606" y="66"/>
                  </a:lnTo>
                  <a:lnTo>
                    <a:pt x="620" y="83"/>
                  </a:lnTo>
                  <a:lnTo>
                    <a:pt x="636" y="80"/>
                  </a:lnTo>
                  <a:lnTo>
                    <a:pt x="656" y="75"/>
                  </a:lnTo>
                  <a:lnTo>
                    <a:pt x="664" y="86"/>
                  </a:lnTo>
                  <a:lnTo>
                    <a:pt x="664" y="103"/>
                  </a:lnTo>
                  <a:lnTo>
                    <a:pt x="667" y="122"/>
                  </a:lnTo>
                  <a:lnTo>
                    <a:pt x="653" y="119"/>
                  </a:lnTo>
                  <a:lnTo>
                    <a:pt x="650" y="125"/>
                  </a:lnTo>
                  <a:lnTo>
                    <a:pt x="659" y="139"/>
                  </a:lnTo>
                  <a:lnTo>
                    <a:pt x="667" y="153"/>
                  </a:lnTo>
                  <a:lnTo>
                    <a:pt x="661" y="155"/>
                  </a:lnTo>
                  <a:lnTo>
                    <a:pt x="664" y="161"/>
                  </a:lnTo>
                  <a:lnTo>
                    <a:pt x="650" y="153"/>
                  </a:lnTo>
                  <a:lnTo>
                    <a:pt x="650" y="158"/>
                  </a:lnTo>
                  <a:lnTo>
                    <a:pt x="642" y="167"/>
                  </a:lnTo>
                  <a:lnTo>
                    <a:pt x="639" y="167"/>
                  </a:lnTo>
                  <a:lnTo>
                    <a:pt x="642" y="175"/>
                  </a:lnTo>
                  <a:lnTo>
                    <a:pt x="628" y="169"/>
                  </a:lnTo>
                  <a:lnTo>
                    <a:pt x="622" y="172"/>
                  </a:lnTo>
                  <a:lnTo>
                    <a:pt x="617" y="186"/>
                  </a:lnTo>
                  <a:lnTo>
                    <a:pt x="609" y="194"/>
                  </a:lnTo>
                  <a:lnTo>
                    <a:pt x="603" y="197"/>
                  </a:lnTo>
                  <a:lnTo>
                    <a:pt x="595" y="203"/>
                  </a:lnTo>
                  <a:lnTo>
                    <a:pt x="589" y="208"/>
                  </a:lnTo>
                  <a:lnTo>
                    <a:pt x="578" y="211"/>
                  </a:lnTo>
                  <a:lnTo>
                    <a:pt x="584" y="205"/>
                  </a:lnTo>
                  <a:lnTo>
                    <a:pt x="575" y="200"/>
                  </a:lnTo>
                  <a:lnTo>
                    <a:pt x="578" y="186"/>
                  </a:lnTo>
                  <a:lnTo>
                    <a:pt x="572" y="183"/>
                  </a:lnTo>
                  <a:lnTo>
                    <a:pt x="564" y="183"/>
                  </a:lnTo>
                  <a:lnTo>
                    <a:pt x="559" y="194"/>
                  </a:lnTo>
                  <a:lnTo>
                    <a:pt x="550" y="203"/>
                  </a:lnTo>
                  <a:lnTo>
                    <a:pt x="542" y="208"/>
                  </a:lnTo>
                  <a:lnTo>
                    <a:pt x="536" y="211"/>
                  </a:lnTo>
                  <a:lnTo>
                    <a:pt x="539" y="219"/>
                  </a:lnTo>
                  <a:lnTo>
                    <a:pt x="559" y="225"/>
                  </a:lnTo>
                  <a:lnTo>
                    <a:pt x="564" y="236"/>
                  </a:lnTo>
                  <a:lnTo>
                    <a:pt x="572" y="236"/>
                  </a:lnTo>
                  <a:lnTo>
                    <a:pt x="584" y="228"/>
                  </a:lnTo>
                  <a:lnTo>
                    <a:pt x="597" y="233"/>
                  </a:lnTo>
                  <a:lnTo>
                    <a:pt x="606" y="236"/>
                  </a:lnTo>
                  <a:lnTo>
                    <a:pt x="606" y="242"/>
                  </a:lnTo>
                  <a:lnTo>
                    <a:pt x="600" y="242"/>
                  </a:lnTo>
                  <a:lnTo>
                    <a:pt x="592" y="247"/>
                  </a:lnTo>
                  <a:lnTo>
                    <a:pt x="586" y="253"/>
                  </a:lnTo>
                  <a:lnTo>
                    <a:pt x="584" y="258"/>
                  </a:lnTo>
                  <a:lnTo>
                    <a:pt x="581" y="272"/>
                  </a:lnTo>
                  <a:lnTo>
                    <a:pt x="600" y="283"/>
                  </a:lnTo>
                  <a:lnTo>
                    <a:pt x="609" y="294"/>
                  </a:lnTo>
                  <a:lnTo>
                    <a:pt x="617" y="305"/>
                  </a:lnTo>
                  <a:lnTo>
                    <a:pt x="631" y="319"/>
                  </a:lnTo>
                  <a:lnTo>
                    <a:pt x="611" y="314"/>
                  </a:lnTo>
                  <a:lnTo>
                    <a:pt x="625" y="322"/>
                  </a:lnTo>
                  <a:lnTo>
                    <a:pt x="636" y="330"/>
                  </a:lnTo>
                  <a:lnTo>
                    <a:pt x="625" y="339"/>
                  </a:lnTo>
                  <a:lnTo>
                    <a:pt x="620" y="342"/>
                  </a:lnTo>
                  <a:lnTo>
                    <a:pt x="628" y="342"/>
                  </a:lnTo>
                  <a:lnTo>
                    <a:pt x="636" y="342"/>
                  </a:lnTo>
                  <a:lnTo>
                    <a:pt x="645" y="344"/>
                  </a:lnTo>
                  <a:lnTo>
                    <a:pt x="639" y="350"/>
                  </a:lnTo>
                  <a:lnTo>
                    <a:pt x="645" y="350"/>
                  </a:lnTo>
                  <a:lnTo>
                    <a:pt x="645" y="353"/>
                  </a:lnTo>
                  <a:lnTo>
                    <a:pt x="639" y="355"/>
                  </a:lnTo>
                  <a:lnTo>
                    <a:pt x="642" y="358"/>
                  </a:lnTo>
                  <a:lnTo>
                    <a:pt x="642" y="364"/>
                  </a:lnTo>
                  <a:lnTo>
                    <a:pt x="639" y="364"/>
                  </a:lnTo>
                  <a:lnTo>
                    <a:pt x="645" y="369"/>
                  </a:lnTo>
                  <a:lnTo>
                    <a:pt x="639" y="369"/>
                  </a:lnTo>
                  <a:lnTo>
                    <a:pt x="634" y="372"/>
                  </a:lnTo>
                  <a:lnTo>
                    <a:pt x="636" y="378"/>
                  </a:lnTo>
                  <a:lnTo>
                    <a:pt x="634" y="383"/>
                  </a:lnTo>
                  <a:lnTo>
                    <a:pt x="631" y="394"/>
                  </a:lnTo>
                  <a:lnTo>
                    <a:pt x="628" y="397"/>
                  </a:lnTo>
                  <a:lnTo>
                    <a:pt x="631" y="400"/>
                  </a:lnTo>
                  <a:lnTo>
                    <a:pt x="625" y="403"/>
                  </a:lnTo>
                  <a:lnTo>
                    <a:pt x="622" y="403"/>
                  </a:lnTo>
                  <a:lnTo>
                    <a:pt x="628" y="406"/>
                  </a:lnTo>
                  <a:lnTo>
                    <a:pt x="631" y="411"/>
                  </a:lnTo>
                  <a:lnTo>
                    <a:pt x="625" y="411"/>
                  </a:lnTo>
                  <a:lnTo>
                    <a:pt x="625" y="414"/>
                  </a:lnTo>
                  <a:lnTo>
                    <a:pt x="622" y="417"/>
                  </a:lnTo>
                  <a:lnTo>
                    <a:pt x="622" y="419"/>
                  </a:lnTo>
                  <a:lnTo>
                    <a:pt x="620" y="425"/>
                  </a:lnTo>
                  <a:lnTo>
                    <a:pt x="614" y="425"/>
                  </a:lnTo>
                  <a:lnTo>
                    <a:pt x="614" y="428"/>
                  </a:lnTo>
                  <a:lnTo>
                    <a:pt x="614" y="431"/>
                  </a:lnTo>
                  <a:lnTo>
                    <a:pt x="611" y="433"/>
                  </a:lnTo>
                  <a:lnTo>
                    <a:pt x="600" y="442"/>
                  </a:lnTo>
                  <a:lnTo>
                    <a:pt x="600" y="444"/>
                  </a:lnTo>
                  <a:lnTo>
                    <a:pt x="595" y="447"/>
                  </a:lnTo>
                  <a:lnTo>
                    <a:pt x="589" y="450"/>
                  </a:lnTo>
                  <a:lnTo>
                    <a:pt x="586" y="450"/>
                  </a:lnTo>
                  <a:lnTo>
                    <a:pt x="581" y="453"/>
                  </a:lnTo>
                  <a:lnTo>
                    <a:pt x="578" y="450"/>
                  </a:lnTo>
                  <a:lnTo>
                    <a:pt x="575" y="453"/>
                  </a:lnTo>
                  <a:lnTo>
                    <a:pt x="572" y="456"/>
                  </a:lnTo>
                  <a:lnTo>
                    <a:pt x="570" y="456"/>
                  </a:lnTo>
                  <a:lnTo>
                    <a:pt x="561" y="444"/>
                  </a:lnTo>
                  <a:lnTo>
                    <a:pt x="559" y="450"/>
                  </a:lnTo>
                  <a:lnTo>
                    <a:pt x="561" y="458"/>
                  </a:lnTo>
                  <a:lnTo>
                    <a:pt x="559" y="456"/>
                  </a:lnTo>
                  <a:lnTo>
                    <a:pt x="559" y="461"/>
                  </a:lnTo>
                  <a:lnTo>
                    <a:pt x="556" y="461"/>
                  </a:lnTo>
                  <a:lnTo>
                    <a:pt x="553" y="467"/>
                  </a:lnTo>
                  <a:lnTo>
                    <a:pt x="547" y="461"/>
                  </a:lnTo>
                  <a:lnTo>
                    <a:pt x="547" y="464"/>
                  </a:lnTo>
                  <a:lnTo>
                    <a:pt x="542" y="464"/>
                  </a:lnTo>
                  <a:lnTo>
                    <a:pt x="536" y="469"/>
                  </a:lnTo>
                  <a:lnTo>
                    <a:pt x="528" y="472"/>
                  </a:lnTo>
                  <a:lnTo>
                    <a:pt x="525" y="472"/>
                  </a:lnTo>
                  <a:lnTo>
                    <a:pt x="525" y="481"/>
                  </a:lnTo>
                  <a:lnTo>
                    <a:pt x="528" y="489"/>
                  </a:lnTo>
                  <a:lnTo>
                    <a:pt x="520" y="486"/>
                  </a:lnTo>
                  <a:lnTo>
                    <a:pt x="517" y="472"/>
                  </a:lnTo>
                  <a:lnTo>
                    <a:pt x="514" y="469"/>
                  </a:lnTo>
                  <a:lnTo>
                    <a:pt x="509" y="469"/>
                  </a:lnTo>
                  <a:lnTo>
                    <a:pt x="503" y="467"/>
                  </a:lnTo>
                  <a:lnTo>
                    <a:pt x="500" y="464"/>
                  </a:lnTo>
                  <a:lnTo>
                    <a:pt x="497" y="467"/>
                  </a:lnTo>
                  <a:lnTo>
                    <a:pt x="495" y="469"/>
                  </a:lnTo>
                  <a:lnTo>
                    <a:pt x="481" y="464"/>
                  </a:lnTo>
                  <a:lnTo>
                    <a:pt x="475" y="458"/>
                  </a:lnTo>
                  <a:lnTo>
                    <a:pt x="472" y="450"/>
                  </a:lnTo>
                  <a:lnTo>
                    <a:pt x="458" y="444"/>
                  </a:lnTo>
                  <a:lnTo>
                    <a:pt x="453" y="444"/>
                  </a:lnTo>
                  <a:lnTo>
                    <a:pt x="445" y="453"/>
                  </a:lnTo>
                  <a:lnTo>
                    <a:pt x="439" y="453"/>
                  </a:lnTo>
                  <a:lnTo>
                    <a:pt x="436" y="453"/>
                  </a:lnTo>
                  <a:lnTo>
                    <a:pt x="433" y="453"/>
                  </a:lnTo>
                  <a:lnTo>
                    <a:pt x="428" y="453"/>
                  </a:lnTo>
                  <a:lnTo>
                    <a:pt x="425" y="456"/>
                  </a:lnTo>
                  <a:lnTo>
                    <a:pt x="420" y="453"/>
                  </a:lnTo>
                  <a:lnTo>
                    <a:pt x="417" y="456"/>
                  </a:lnTo>
                  <a:lnTo>
                    <a:pt x="411" y="456"/>
                  </a:lnTo>
                  <a:lnTo>
                    <a:pt x="414" y="475"/>
                  </a:lnTo>
                  <a:lnTo>
                    <a:pt x="408" y="472"/>
                  </a:lnTo>
                  <a:lnTo>
                    <a:pt x="406" y="469"/>
                  </a:lnTo>
                  <a:lnTo>
                    <a:pt x="403" y="467"/>
                  </a:lnTo>
                  <a:lnTo>
                    <a:pt x="392" y="469"/>
                  </a:lnTo>
                  <a:lnTo>
                    <a:pt x="386" y="461"/>
                  </a:lnTo>
                  <a:lnTo>
                    <a:pt x="378" y="458"/>
                  </a:lnTo>
                  <a:lnTo>
                    <a:pt x="381" y="447"/>
                  </a:lnTo>
                  <a:lnTo>
                    <a:pt x="372" y="442"/>
                  </a:lnTo>
                  <a:lnTo>
                    <a:pt x="370" y="433"/>
                  </a:lnTo>
                  <a:lnTo>
                    <a:pt x="367" y="431"/>
                  </a:lnTo>
                  <a:lnTo>
                    <a:pt x="356" y="433"/>
                  </a:lnTo>
                  <a:lnTo>
                    <a:pt x="353" y="425"/>
                  </a:lnTo>
                  <a:lnTo>
                    <a:pt x="353" y="419"/>
                  </a:lnTo>
                  <a:lnTo>
                    <a:pt x="358" y="408"/>
                  </a:lnTo>
                  <a:lnTo>
                    <a:pt x="361" y="403"/>
                  </a:lnTo>
                  <a:lnTo>
                    <a:pt x="358" y="392"/>
                  </a:lnTo>
                  <a:lnTo>
                    <a:pt x="356" y="378"/>
                  </a:lnTo>
                  <a:lnTo>
                    <a:pt x="350" y="375"/>
                  </a:lnTo>
                  <a:lnTo>
                    <a:pt x="339" y="364"/>
                  </a:lnTo>
                  <a:lnTo>
                    <a:pt x="339" y="369"/>
                  </a:lnTo>
                  <a:lnTo>
                    <a:pt x="325" y="364"/>
                  </a:lnTo>
                  <a:lnTo>
                    <a:pt x="325" y="358"/>
                  </a:lnTo>
                  <a:lnTo>
                    <a:pt x="320" y="358"/>
                  </a:lnTo>
                  <a:lnTo>
                    <a:pt x="320" y="355"/>
                  </a:lnTo>
                  <a:lnTo>
                    <a:pt x="314" y="353"/>
                  </a:lnTo>
                  <a:lnTo>
                    <a:pt x="308" y="355"/>
                  </a:lnTo>
                  <a:lnTo>
                    <a:pt x="297" y="355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6" name="Freeform 458"/>
            <p:cNvSpPr>
              <a:spLocks/>
            </p:cNvSpPr>
            <p:nvPr/>
          </p:nvSpPr>
          <p:spPr bwMode="auto">
            <a:xfrm>
              <a:off x="4492" y="1968"/>
              <a:ext cx="66" cy="75"/>
            </a:xfrm>
            <a:custGeom>
              <a:avLst/>
              <a:gdLst/>
              <a:ahLst/>
              <a:cxnLst>
                <a:cxn ang="0">
                  <a:pos x="28" y="61"/>
                </a:cxn>
                <a:cxn ang="0">
                  <a:pos x="28" y="58"/>
                </a:cxn>
                <a:cxn ang="0">
                  <a:pos x="25" y="58"/>
                </a:cxn>
                <a:cxn ang="0">
                  <a:pos x="19" y="61"/>
                </a:cxn>
                <a:cxn ang="0">
                  <a:pos x="19" y="58"/>
                </a:cxn>
                <a:cxn ang="0">
                  <a:pos x="19" y="55"/>
                </a:cxn>
                <a:cxn ang="0">
                  <a:pos x="17" y="52"/>
                </a:cxn>
                <a:cxn ang="0">
                  <a:pos x="14" y="44"/>
                </a:cxn>
                <a:cxn ang="0">
                  <a:pos x="14" y="38"/>
                </a:cxn>
                <a:cxn ang="0">
                  <a:pos x="6" y="27"/>
                </a:cxn>
                <a:cxn ang="0">
                  <a:pos x="3" y="25"/>
                </a:cxn>
                <a:cxn ang="0">
                  <a:pos x="8" y="27"/>
                </a:cxn>
                <a:cxn ang="0">
                  <a:pos x="8" y="25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8"/>
                </a:cxn>
                <a:cxn ang="0">
                  <a:pos x="11" y="2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42" y="27"/>
                </a:cxn>
                <a:cxn ang="0">
                  <a:pos x="50" y="47"/>
                </a:cxn>
                <a:cxn ang="0">
                  <a:pos x="45" y="50"/>
                </a:cxn>
                <a:cxn ang="0">
                  <a:pos x="39" y="55"/>
                </a:cxn>
                <a:cxn ang="0">
                  <a:pos x="36" y="52"/>
                </a:cxn>
                <a:cxn ang="0">
                  <a:pos x="33" y="55"/>
                </a:cxn>
                <a:cxn ang="0">
                  <a:pos x="31" y="58"/>
                </a:cxn>
                <a:cxn ang="0">
                  <a:pos x="28" y="61"/>
                </a:cxn>
              </a:cxnLst>
              <a:rect l="0" t="0" r="r" b="b"/>
              <a:pathLst>
                <a:path w="50" h="61">
                  <a:moveTo>
                    <a:pt x="28" y="61"/>
                  </a:moveTo>
                  <a:lnTo>
                    <a:pt x="28" y="58"/>
                  </a:lnTo>
                  <a:lnTo>
                    <a:pt x="25" y="58"/>
                  </a:lnTo>
                  <a:lnTo>
                    <a:pt x="19" y="61"/>
                  </a:lnTo>
                  <a:lnTo>
                    <a:pt x="19" y="58"/>
                  </a:lnTo>
                  <a:lnTo>
                    <a:pt x="19" y="55"/>
                  </a:lnTo>
                  <a:lnTo>
                    <a:pt x="17" y="52"/>
                  </a:lnTo>
                  <a:lnTo>
                    <a:pt x="14" y="44"/>
                  </a:lnTo>
                  <a:lnTo>
                    <a:pt x="14" y="38"/>
                  </a:lnTo>
                  <a:lnTo>
                    <a:pt x="6" y="27"/>
                  </a:lnTo>
                  <a:lnTo>
                    <a:pt x="3" y="25"/>
                  </a:lnTo>
                  <a:lnTo>
                    <a:pt x="8" y="27"/>
                  </a:lnTo>
                  <a:lnTo>
                    <a:pt x="8" y="2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8"/>
                  </a:lnTo>
                  <a:lnTo>
                    <a:pt x="11" y="2"/>
                  </a:lnTo>
                  <a:lnTo>
                    <a:pt x="14" y="0"/>
                  </a:lnTo>
                  <a:lnTo>
                    <a:pt x="28" y="13"/>
                  </a:lnTo>
                  <a:lnTo>
                    <a:pt x="42" y="27"/>
                  </a:lnTo>
                  <a:lnTo>
                    <a:pt x="50" y="47"/>
                  </a:lnTo>
                  <a:lnTo>
                    <a:pt x="45" y="50"/>
                  </a:lnTo>
                  <a:lnTo>
                    <a:pt x="39" y="55"/>
                  </a:lnTo>
                  <a:lnTo>
                    <a:pt x="36" y="52"/>
                  </a:lnTo>
                  <a:lnTo>
                    <a:pt x="33" y="55"/>
                  </a:lnTo>
                  <a:lnTo>
                    <a:pt x="31" y="58"/>
                  </a:lnTo>
                  <a:lnTo>
                    <a:pt x="28" y="61"/>
                  </a:lnTo>
                  <a:close/>
                </a:path>
              </a:pathLst>
            </a:custGeom>
            <a:solidFill>
              <a:srgbClr val="FFCC99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7" name="Freeform 459"/>
            <p:cNvSpPr>
              <a:spLocks/>
            </p:cNvSpPr>
            <p:nvPr/>
          </p:nvSpPr>
          <p:spPr bwMode="auto">
            <a:xfrm>
              <a:off x="3780" y="1708"/>
              <a:ext cx="508" cy="201"/>
            </a:xfrm>
            <a:custGeom>
              <a:avLst/>
              <a:gdLst/>
              <a:ahLst/>
              <a:cxnLst>
                <a:cxn ang="0">
                  <a:pos x="228" y="148"/>
                </a:cxn>
                <a:cxn ang="0">
                  <a:pos x="209" y="139"/>
                </a:cxn>
                <a:cxn ang="0">
                  <a:pos x="175" y="139"/>
                </a:cxn>
                <a:cxn ang="0">
                  <a:pos x="142" y="136"/>
                </a:cxn>
                <a:cxn ang="0">
                  <a:pos x="122" y="114"/>
                </a:cxn>
                <a:cxn ang="0">
                  <a:pos x="86" y="103"/>
                </a:cxn>
                <a:cxn ang="0">
                  <a:pos x="58" y="97"/>
                </a:cxn>
                <a:cxn ang="0">
                  <a:pos x="50" y="75"/>
                </a:cxn>
                <a:cxn ang="0">
                  <a:pos x="22" y="61"/>
                </a:cxn>
                <a:cxn ang="0">
                  <a:pos x="3" y="45"/>
                </a:cxn>
                <a:cxn ang="0">
                  <a:pos x="6" y="39"/>
                </a:cxn>
                <a:cxn ang="0">
                  <a:pos x="28" y="25"/>
                </a:cxn>
                <a:cxn ang="0">
                  <a:pos x="64" y="22"/>
                </a:cxn>
                <a:cxn ang="0">
                  <a:pos x="86" y="31"/>
                </a:cxn>
                <a:cxn ang="0">
                  <a:pos x="111" y="25"/>
                </a:cxn>
                <a:cxn ang="0">
                  <a:pos x="103" y="0"/>
                </a:cxn>
                <a:cxn ang="0">
                  <a:pos x="142" y="11"/>
                </a:cxn>
                <a:cxn ang="0">
                  <a:pos x="170" y="28"/>
                </a:cxn>
                <a:cxn ang="0">
                  <a:pos x="206" y="28"/>
                </a:cxn>
                <a:cxn ang="0">
                  <a:pos x="228" y="36"/>
                </a:cxn>
                <a:cxn ang="0">
                  <a:pos x="267" y="39"/>
                </a:cxn>
                <a:cxn ang="0">
                  <a:pos x="292" y="28"/>
                </a:cxn>
                <a:cxn ang="0">
                  <a:pos x="325" y="34"/>
                </a:cxn>
                <a:cxn ang="0">
                  <a:pos x="328" y="56"/>
                </a:cxn>
                <a:cxn ang="0">
                  <a:pos x="336" y="61"/>
                </a:cxn>
                <a:cxn ang="0">
                  <a:pos x="353" y="64"/>
                </a:cxn>
                <a:cxn ang="0">
                  <a:pos x="384" y="72"/>
                </a:cxn>
                <a:cxn ang="0">
                  <a:pos x="367" y="78"/>
                </a:cxn>
                <a:cxn ang="0">
                  <a:pos x="350" y="97"/>
                </a:cxn>
                <a:cxn ang="0">
                  <a:pos x="328" y="106"/>
                </a:cxn>
                <a:cxn ang="0">
                  <a:pos x="311" y="114"/>
                </a:cxn>
                <a:cxn ang="0">
                  <a:pos x="309" y="131"/>
                </a:cxn>
                <a:cxn ang="0">
                  <a:pos x="284" y="142"/>
                </a:cxn>
                <a:cxn ang="0">
                  <a:pos x="261" y="148"/>
                </a:cxn>
                <a:cxn ang="0">
                  <a:pos x="245" y="150"/>
                </a:cxn>
              </a:cxnLst>
              <a:rect l="0" t="0" r="r" b="b"/>
              <a:pathLst>
                <a:path w="386" h="153">
                  <a:moveTo>
                    <a:pt x="245" y="150"/>
                  </a:moveTo>
                  <a:lnTo>
                    <a:pt x="228" y="148"/>
                  </a:lnTo>
                  <a:lnTo>
                    <a:pt x="214" y="145"/>
                  </a:lnTo>
                  <a:lnTo>
                    <a:pt x="209" y="139"/>
                  </a:lnTo>
                  <a:lnTo>
                    <a:pt x="192" y="139"/>
                  </a:lnTo>
                  <a:lnTo>
                    <a:pt x="175" y="139"/>
                  </a:lnTo>
                  <a:lnTo>
                    <a:pt x="158" y="136"/>
                  </a:lnTo>
                  <a:lnTo>
                    <a:pt x="142" y="136"/>
                  </a:lnTo>
                  <a:lnTo>
                    <a:pt x="131" y="125"/>
                  </a:lnTo>
                  <a:lnTo>
                    <a:pt x="122" y="114"/>
                  </a:lnTo>
                  <a:lnTo>
                    <a:pt x="103" y="109"/>
                  </a:lnTo>
                  <a:lnTo>
                    <a:pt x="86" y="103"/>
                  </a:lnTo>
                  <a:lnTo>
                    <a:pt x="72" y="100"/>
                  </a:lnTo>
                  <a:lnTo>
                    <a:pt x="58" y="97"/>
                  </a:lnTo>
                  <a:lnTo>
                    <a:pt x="56" y="86"/>
                  </a:lnTo>
                  <a:lnTo>
                    <a:pt x="50" y="75"/>
                  </a:lnTo>
                  <a:lnTo>
                    <a:pt x="33" y="61"/>
                  </a:lnTo>
                  <a:lnTo>
                    <a:pt x="22" y="61"/>
                  </a:lnTo>
                  <a:lnTo>
                    <a:pt x="6" y="50"/>
                  </a:lnTo>
                  <a:lnTo>
                    <a:pt x="3" y="45"/>
                  </a:lnTo>
                  <a:lnTo>
                    <a:pt x="0" y="42"/>
                  </a:lnTo>
                  <a:lnTo>
                    <a:pt x="6" y="39"/>
                  </a:lnTo>
                  <a:lnTo>
                    <a:pt x="17" y="34"/>
                  </a:lnTo>
                  <a:lnTo>
                    <a:pt x="28" y="25"/>
                  </a:lnTo>
                  <a:lnTo>
                    <a:pt x="39" y="20"/>
                  </a:lnTo>
                  <a:lnTo>
                    <a:pt x="64" y="22"/>
                  </a:lnTo>
                  <a:lnTo>
                    <a:pt x="67" y="28"/>
                  </a:lnTo>
                  <a:lnTo>
                    <a:pt x="86" y="31"/>
                  </a:lnTo>
                  <a:lnTo>
                    <a:pt x="103" y="34"/>
                  </a:lnTo>
                  <a:lnTo>
                    <a:pt x="111" y="25"/>
                  </a:lnTo>
                  <a:lnTo>
                    <a:pt x="100" y="17"/>
                  </a:lnTo>
                  <a:lnTo>
                    <a:pt x="103" y="0"/>
                  </a:lnTo>
                  <a:lnTo>
                    <a:pt x="122" y="6"/>
                  </a:lnTo>
                  <a:lnTo>
                    <a:pt x="142" y="11"/>
                  </a:lnTo>
                  <a:lnTo>
                    <a:pt x="150" y="20"/>
                  </a:lnTo>
                  <a:lnTo>
                    <a:pt x="170" y="28"/>
                  </a:lnTo>
                  <a:lnTo>
                    <a:pt x="189" y="22"/>
                  </a:lnTo>
                  <a:lnTo>
                    <a:pt x="206" y="28"/>
                  </a:lnTo>
                  <a:lnTo>
                    <a:pt x="222" y="31"/>
                  </a:lnTo>
                  <a:lnTo>
                    <a:pt x="228" y="36"/>
                  </a:lnTo>
                  <a:lnTo>
                    <a:pt x="253" y="42"/>
                  </a:lnTo>
                  <a:lnTo>
                    <a:pt x="267" y="39"/>
                  </a:lnTo>
                  <a:lnTo>
                    <a:pt x="281" y="36"/>
                  </a:lnTo>
                  <a:lnTo>
                    <a:pt x="292" y="28"/>
                  </a:lnTo>
                  <a:lnTo>
                    <a:pt x="314" y="31"/>
                  </a:lnTo>
                  <a:lnTo>
                    <a:pt x="325" y="34"/>
                  </a:lnTo>
                  <a:lnTo>
                    <a:pt x="328" y="45"/>
                  </a:lnTo>
                  <a:lnTo>
                    <a:pt x="328" y="56"/>
                  </a:lnTo>
                  <a:lnTo>
                    <a:pt x="325" y="56"/>
                  </a:lnTo>
                  <a:lnTo>
                    <a:pt x="336" y="61"/>
                  </a:lnTo>
                  <a:lnTo>
                    <a:pt x="347" y="61"/>
                  </a:lnTo>
                  <a:lnTo>
                    <a:pt x="353" y="64"/>
                  </a:lnTo>
                  <a:lnTo>
                    <a:pt x="359" y="59"/>
                  </a:lnTo>
                  <a:lnTo>
                    <a:pt x="384" y="72"/>
                  </a:lnTo>
                  <a:lnTo>
                    <a:pt x="386" y="81"/>
                  </a:lnTo>
                  <a:lnTo>
                    <a:pt x="367" y="78"/>
                  </a:lnTo>
                  <a:lnTo>
                    <a:pt x="353" y="86"/>
                  </a:lnTo>
                  <a:lnTo>
                    <a:pt x="350" y="97"/>
                  </a:lnTo>
                  <a:lnTo>
                    <a:pt x="339" y="100"/>
                  </a:lnTo>
                  <a:lnTo>
                    <a:pt x="328" y="106"/>
                  </a:lnTo>
                  <a:lnTo>
                    <a:pt x="311" y="100"/>
                  </a:lnTo>
                  <a:lnTo>
                    <a:pt x="311" y="114"/>
                  </a:lnTo>
                  <a:lnTo>
                    <a:pt x="320" y="123"/>
                  </a:lnTo>
                  <a:lnTo>
                    <a:pt x="309" y="131"/>
                  </a:lnTo>
                  <a:lnTo>
                    <a:pt x="300" y="139"/>
                  </a:lnTo>
                  <a:lnTo>
                    <a:pt x="284" y="142"/>
                  </a:lnTo>
                  <a:lnTo>
                    <a:pt x="270" y="142"/>
                  </a:lnTo>
                  <a:lnTo>
                    <a:pt x="261" y="148"/>
                  </a:lnTo>
                  <a:lnTo>
                    <a:pt x="253" y="153"/>
                  </a:lnTo>
                  <a:lnTo>
                    <a:pt x="245" y="150"/>
                  </a:lnTo>
                  <a:close/>
                </a:path>
              </a:pathLst>
            </a:custGeom>
            <a:solidFill>
              <a:srgbClr val="E1E93D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8" name="Freeform 460"/>
            <p:cNvSpPr>
              <a:spLocks/>
            </p:cNvSpPr>
            <p:nvPr/>
          </p:nvSpPr>
          <p:spPr bwMode="auto">
            <a:xfrm>
              <a:off x="2784" y="3216"/>
              <a:ext cx="272" cy="246"/>
            </a:xfrm>
            <a:custGeom>
              <a:avLst/>
              <a:gdLst/>
              <a:ahLst/>
              <a:cxnLst>
                <a:cxn ang="0">
                  <a:pos x="48" y="36"/>
                </a:cxn>
                <a:cxn ang="0">
                  <a:pos x="48" y="50"/>
                </a:cxn>
                <a:cxn ang="0">
                  <a:pos x="45" y="64"/>
                </a:cxn>
                <a:cxn ang="0">
                  <a:pos x="45" y="78"/>
                </a:cxn>
                <a:cxn ang="0">
                  <a:pos x="42" y="91"/>
                </a:cxn>
                <a:cxn ang="0">
                  <a:pos x="31" y="97"/>
                </a:cxn>
                <a:cxn ang="0">
                  <a:pos x="12" y="94"/>
                </a:cxn>
                <a:cxn ang="0">
                  <a:pos x="9" y="86"/>
                </a:cxn>
                <a:cxn ang="0">
                  <a:pos x="0" y="94"/>
                </a:cxn>
                <a:cxn ang="0">
                  <a:pos x="6" y="108"/>
                </a:cxn>
                <a:cxn ang="0">
                  <a:pos x="12" y="122"/>
                </a:cxn>
                <a:cxn ang="0">
                  <a:pos x="17" y="136"/>
                </a:cxn>
                <a:cxn ang="0">
                  <a:pos x="23" y="150"/>
                </a:cxn>
                <a:cxn ang="0">
                  <a:pos x="17" y="155"/>
                </a:cxn>
                <a:cxn ang="0">
                  <a:pos x="17" y="161"/>
                </a:cxn>
                <a:cxn ang="0">
                  <a:pos x="23" y="178"/>
                </a:cxn>
                <a:cxn ang="0">
                  <a:pos x="25" y="178"/>
                </a:cxn>
                <a:cxn ang="0">
                  <a:pos x="31" y="180"/>
                </a:cxn>
                <a:cxn ang="0">
                  <a:pos x="39" y="186"/>
                </a:cxn>
                <a:cxn ang="0">
                  <a:pos x="53" y="180"/>
                </a:cxn>
                <a:cxn ang="0">
                  <a:pos x="67" y="178"/>
                </a:cxn>
                <a:cxn ang="0">
                  <a:pos x="81" y="175"/>
                </a:cxn>
                <a:cxn ang="0">
                  <a:pos x="92" y="175"/>
                </a:cxn>
                <a:cxn ang="0">
                  <a:pos x="112" y="172"/>
                </a:cxn>
                <a:cxn ang="0">
                  <a:pos x="120" y="169"/>
                </a:cxn>
                <a:cxn ang="0">
                  <a:pos x="131" y="164"/>
                </a:cxn>
                <a:cxn ang="0">
                  <a:pos x="145" y="155"/>
                </a:cxn>
                <a:cxn ang="0">
                  <a:pos x="153" y="147"/>
                </a:cxn>
                <a:cxn ang="0">
                  <a:pos x="162" y="136"/>
                </a:cxn>
                <a:cxn ang="0">
                  <a:pos x="170" y="128"/>
                </a:cxn>
                <a:cxn ang="0">
                  <a:pos x="178" y="119"/>
                </a:cxn>
                <a:cxn ang="0">
                  <a:pos x="189" y="108"/>
                </a:cxn>
                <a:cxn ang="0">
                  <a:pos x="198" y="97"/>
                </a:cxn>
                <a:cxn ang="0">
                  <a:pos x="203" y="83"/>
                </a:cxn>
                <a:cxn ang="0">
                  <a:pos x="209" y="66"/>
                </a:cxn>
                <a:cxn ang="0">
                  <a:pos x="201" y="66"/>
                </a:cxn>
                <a:cxn ang="0">
                  <a:pos x="198" y="75"/>
                </a:cxn>
                <a:cxn ang="0">
                  <a:pos x="187" y="69"/>
                </a:cxn>
                <a:cxn ang="0">
                  <a:pos x="187" y="58"/>
                </a:cxn>
                <a:cxn ang="0">
                  <a:pos x="192" y="52"/>
                </a:cxn>
                <a:cxn ang="0">
                  <a:pos x="201" y="55"/>
                </a:cxn>
                <a:cxn ang="0">
                  <a:pos x="198" y="39"/>
                </a:cxn>
                <a:cxn ang="0">
                  <a:pos x="198" y="22"/>
                </a:cxn>
                <a:cxn ang="0">
                  <a:pos x="195" y="14"/>
                </a:cxn>
                <a:cxn ang="0">
                  <a:pos x="195" y="2"/>
                </a:cxn>
                <a:cxn ang="0">
                  <a:pos x="181" y="0"/>
                </a:cxn>
                <a:cxn ang="0">
                  <a:pos x="170" y="0"/>
                </a:cxn>
                <a:cxn ang="0">
                  <a:pos x="167" y="0"/>
                </a:cxn>
                <a:cxn ang="0">
                  <a:pos x="151" y="11"/>
                </a:cxn>
                <a:cxn ang="0">
                  <a:pos x="137" y="22"/>
                </a:cxn>
                <a:cxn ang="0">
                  <a:pos x="131" y="33"/>
                </a:cxn>
                <a:cxn ang="0">
                  <a:pos x="123" y="39"/>
                </a:cxn>
                <a:cxn ang="0">
                  <a:pos x="114" y="52"/>
                </a:cxn>
                <a:cxn ang="0">
                  <a:pos x="95" y="50"/>
                </a:cxn>
                <a:cxn ang="0">
                  <a:pos x="87" y="44"/>
                </a:cxn>
                <a:cxn ang="0">
                  <a:pos x="78" y="55"/>
                </a:cxn>
                <a:cxn ang="0">
                  <a:pos x="73" y="64"/>
                </a:cxn>
                <a:cxn ang="0">
                  <a:pos x="59" y="66"/>
                </a:cxn>
                <a:cxn ang="0">
                  <a:pos x="53" y="66"/>
                </a:cxn>
                <a:cxn ang="0">
                  <a:pos x="56" y="50"/>
                </a:cxn>
                <a:cxn ang="0">
                  <a:pos x="48" y="36"/>
                </a:cxn>
              </a:cxnLst>
              <a:rect l="0" t="0" r="r" b="b"/>
              <a:pathLst>
                <a:path w="209" h="186">
                  <a:moveTo>
                    <a:pt x="48" y="36"/>
                  </a:moveTo>
                  <a:lnTo>
                    <a:pt x="48" y="50"/>
                  </a:lnTo>
                  <a:lnTo>
                    <a:pt x="45" y="64"/>
                  </a:lnTo>
                  <a:lnTo>
                    <a:pt x="45" y="78"/>
                  </a:lnTo>
                  <a:lnTo>
                    <a:pt x="42" y="91"/>
                  </a:lnTo>
                  <a:lnTo>
                    <a:pt x="31" y="97"/>
                  </a:lnTo>
                  <a:lnTo>
                    <a:pt x="12" y="94"/>
                  </a:lnTo>
                  <a:lnTo>
                    <a:pt x="9" y="86"/>
                  </a:lnTo>
                  <a:lnTo>
                    <a:pt x="0" y="94"/>
                  </a:lnTo>
                  <a:lnTo>
                    <a:pt x="6" y="108"/>
                  </a:lnTo>
                  <a:lnTo>
                    <a:pt x="12" y="122"/>
                  </a:lnTo>
                  <a:lnTo>
                    <a:pt x="17" y="136"/>
                  </a:lnTo>
                  <a:lnTo>
                    <a:pt x="23" y="150"/>
                  </a:lnTo>
                  <a:lnTo>
                    <a:pt x="17" y="155"/>
                  </a:lnTo>
                  <a:lnTo>
                    <a:pt x="17" y="161"/>
                  </a:lnTo>
                  <a:lnTo>
                    <a:pt x="23" y="178"/>
                  </a:lnTo>
                  <a:lnTo>
                    <a:pt x="25" y="178"/>
                  </a:lnTo>
                  <a:lnTo>
                    <a:pt x="31" y="180"/>
                  </a:lnTo>
                  <a:lnTo>
                    <a:pt x="39" y="186"/>
                  </a:lnTo>
                  <a:lnTo>
                    <a:pt x="53" y="180"/>
                  </a:lnTo>
                  <a:lnTo>
                    <a:pt x="67" y="178"/>
                  </a:lnTo>
                  <a:lnTo>
                    <a:pt x="81" y="175"/>
                  </a:lnTo>
                  <a:lnTo>
                    <a:pt x="92" y="175"/>
                  </a:lnTo>
                  <a:lnTo>
                    <a:pt x="112" y="172"/>
                  </a:lnTo>
                  <a:lnTo>
                    <a:pt x="120" y="169"/>
                  </a:lnTo>
                  <a:lnTo>
                    <a:pt x="131" y="164"/>
                  </a:lnTo>
                  <a:lnTo>
                    <a:pt x="145" y="155"/>
                  </a:lnTo>
                  <a:lnTo>
                    <a:pt x="153" y="147"/>
                  </a:lnTo>
                  <a:lnTo>
                    <a:pt x="162" y="136"/>
                  </a:lnTo>
                  <a:lnTo>
                    <a:pt x="170" y="128"/>
                  </a:lnTo>
                  <a:lnTo>
                    <a:pt x="178" y="119"/>
                  </a:lnTo>
                  <a:lnTo>
                    <a:pt x="189" y="108"/>
                  </a:lnTo>
                  <a:lnTo>
                    <a:pt x="198" y="97"/>
                  </a:lnTo>
                  <a:lnTo>
                    <a:pt x="203" y="83"/>
                  </a:lnTo>
                  <a:lnTo>
                    <a:pt x="209" y="66"/>
                  </a:lnTo>
                  <a:lnTo>
                    <a:pt x="201" y="66"/>
                  </a:lnTo>
                  <a:lnTo>
                    <a:pt x="198" y="75"/>
                  </a:lnTo>
                  <a:lnTo>
                    <a:pt x="187" y="69"/>
                  </a:lnTo>
                  <a:lnTo>
                    <a:pt x="187" y="58"/>
                  </a:lnTo>
                  <a:lnTo>
                    <a:pt x="192" y="52"/>
                  </a:lnTo>
                  <a:lnTo>
                    <a:pt x="201" y="55"/>
                  </a:lnTo>
                  <a:lnTo>
                    <a:pt x="198" y="39"/>
                  </a:lnTo>
                  <a:lnTo>
                    <a:pt x="198" y="22"/>
                  </a:lnTo>
                  <a:lnTo>
                    <a:pt x="195" y="14"/>
                  </a:lnTo>
                  <a:lnTo>
                    <a:pt x="195" y="2"/>
                  </a:lnTo>
                  <a:lnTo>
                    <a:pt x="181" y="0"/>
                  </a:lnTo>
                  <a:lnTo>
                    <a:pt x="170" y="0"/>
                  </a:lnTo>
                  <a:lnTo>
                    <a:pt x="167" y="0"/>
                  </a:lnTo>
                  <a:lnTo>
                    <a:pt x="151" y="11"/>
                  </a:lnTo>
                  <a:lnTo>
                    <a:pt x="137" y="22"/>
                  </a:lnTo>
                  <a:lnTo>
                    <a:pt x="131" y="33"/>
                  </a:lnTo>
                  <a:lnTo>
                    <a:pt x="123" y="39"/>
                  </a:lnTo>
                  <a:lnTo>
                    <a:pt x="114" y="52"/>
                  </a:lnTo>
                  <a:lnTo>
                    <a:pt x="95" y="50"/>
                  </a:lnTo>
                  <a:lnTo>
                    <a:pt x="87" y="44"/>
                  </a:lnTo>
                  <a:lnTo>
                    <a:pt x="78" y="55"/>
                  </a:lnTo>
                  <a:lnTo>
                    <a:pt x="73" y="64"/>
                  </a:lnTo>
                  <a:lnTo>
                    <a:pt x="59" y="66"/>
                  </a:lnTo>
                  <a:lnTo>
                    <a:pt x="53" y="66"/>
                  </a:lnTo>
                  <a:lnTo>
                    <a:pt x="56" y="50"/>
                  </a:lnTo>
                  <a:lnTo>
                    <a:pt x="48" y="36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89" name="Freeform 461"/>
            <p:cNvSpPr>
              <a:spLocks/>
            </p:cNvSpPr>
            <p:nvPr/>
          </p:nvSpPr>
          <p:spPr bwMode="auto">
            <a:xfrm>
              <a:off x="2877" y="2102"/>
              <a:ext cx="187" cy="198"/>
            </a:xfrm>
            <a:custGeom>
              <a:avLst/>
              <a:gdLst/>
              <a:ahLst/>
              <a:cxnLst>
                <a:cxn ang="0">
                  <a:pos x="114" y="53"/>
                </a:cxn>
                <a:cxn ang="0">
                  <a:pos x="106" y="39"/>
                </a:cxn>
                <a:cxn ang="0">
                  <a:pos x="97" y="25"/>
                </a:cxn>
                <a:cxn ang="0">
                  <a:pos x="95" y="28"/>
                </a:cxn>
                <a:cxn ang="0">
                  <a:pos x="100" y="39"/>
                </a:cxn>
                <a:cxn ang="0">
                  <a:pos x="106" y="50"/>
                </a:cxn>
                <a:cxn ang="0">
                  <a:pos x="111" y="61"/>
                </a:cxn>
                <a:cxn ang="0">
                  <a:pos x="117" y="73"/>
                </a:cxn>
                <a:cxn ang="0">
                  <a:pos x="122" y="81"/>
                </a:cxn>
                <a:cxn ang="0">
                  <a:pos x="128" y="92"/>
                </a:cxn>
                <a:cxn ang="0">
                  <a:pos x="136" y="103"/>
                </a:cxn>
                <a:cxn ang="0">
                  <a:pos x="145" y="114"/>
                </a:cxn>
                <a:cxn ang="0">
                  <a:pos x="142" y="114"/>
                </a:cxn>
                <a:cxn ang="0">
                  <a:pos x="142" y="125"/>
                </a:cxn>
                <a:cxn ang="0">
                  <a:pos x="139" y="131"/>
                </a:cxn>
                <a:cxn ang="0">
                  <a:pos x="133" y="131"/>
                </a:cxn>
                <a:cxn ang="0">
                  <a:pos x="131" y="139"/>
                </a:cxn>
                <a:cxn ang="0">
                  <a:pos x="125" y="139"/>
                </a:cxn>
                <a:cxn ang="0">
                  <a:pos x="122" y="148"/>
                </a:cxn>
                <a:cxn ang="0">
                  <a:pos x="106" y="145"/>
                </a:cxn>
                <a:cxn ang="0">
                  <a:pos x="89" y="142"/>
                </a:cxn>
                <a:cxn ang="0">
                  <a:pos x="89" y="139"/>
                </a:cxn>
                <a:cxn ang="0">
                  <a:pos x="89" y="142"/>
                </a:cxn>
                <a:cxn ang="0">
                  <a:pos x="78" y="142"/>
                </a:cxn>
                <a:cxn ang="0">
                  <a:pos x="67" y="142"/>
                </a:cxn>
                <a:cxn ang="0">
                  <a:pos x="58" y="142"/>
                </a:cxn>
                <a:cxn ang="0">
                  <a:pos x="47" y="142"/>
                </a:cxn>
                <a:cxn ang="0">
                  <a:pos x="36" y="142"/>
                </a:cxn>
                <a:cxn ang="0">
                  <a:pos x="28" y="142"/>
                </a:cxn>
                <a:cxn ang="0">
                  <a:pos x="17" y="142"/>
                </a:cxn>
                <a:cxn ang="0">
                  <a:pos x="8" y="142"/>
                </a:cxn>
                <a:cxn ang="0">
                  <a:pos x="6" y="128"/>
                </a:cxn>
                <a:cxn ang="0">
                  <a:pos x="6" y="114"/>
                </a:cxn>
                <a:cxn ang="0">
                  <a:pos x="6" y="100"/>
                </a:cxn>
                <a:cxn ang="0">
                  <a:pos x="3" y="87"/>
                </a:cxn>
                <a:cxn ang="0">
                  <a:pos x="3" y="73"/>
                </a:cxn>
                <a:cxn ang="0">
                  <a:pos x="3" y="59"/>
                </a:cxn>
                <a:cxn ang="0">
                  <a:pos x="0" y="45"/>
                </a:cxn>
                <a:cxn ang="0">
                  <a:pos x="0" y="31"/>
                </a:cxn>
                <a:cxn ang="0">
                  <a:pos x="0" y="20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28" y="6"/>
                </a:cxn>
                <a:cxn ang="0">
                  <a:pos x="47" y="11"/>
                </a:cxn>
                <a:cxn ang="0">
                  <a:pos x="67" y="6"/>
                </a:cxn>
                <a:cxn ang="0">
                  <a:pos x="75" y="0"/>
                </a:cxn>
                <a:cxn ang="0">
                  <a:pos x="70" y="3"/>
                </a:cxn>
                <a:cxn ang="0">
                  <a:pos x="75" y="0"/>
                </a:cxn>
                <a:cxn ang="0">
                  <a:pos x="86" y="6"/>
                </a:cxn>
                <a:cxn ang="0">
                  <a:pos x="92" y="9"/>
                </a:cxn>
                <a:cxn ang="0">
                  <a:pos x="97" y="9"/>
                </a:cxn>
                <a:cxn ang="0">
                  <a:pos x="114" y="6"/>
                </a:cxn>
                <a:cxn ang="0">
                  <a:pos x="120" y="17"/>
                </a:cxn>
                <a:cxn ang="0">
                  <a:pos x="125" y="31"/>
                </a:cxn>
                <a:cxn ang="0">
                  <a:pos x="125" y="45"/>
                </a:cxn>
                <a:cxn ang="0">
                  <a:pos x="122" y="56"/>
                </a:cxn>
                <a:cxn ang="0">
                  <a:pos x="114" y="53"/>
                </a:cxn>
              </a:cxnLst>
              <a:rect l="0" t="0" r="r" b="b"/>
              <a:pathLst>
                <a:path w="145" h="148">
                  <a:moveTo>
                    <a:pt x="114" y="53"/>
                  </a:moveTo>
                  <a:lnTo>
                    <a:pt x="106" y="39"/>
                  </a:lnTo>
                  <a:lnTo>
                    <a:pt x="97" y="25"/>
                  </a:lnTo>
                  <a:lnTo>
                    <a:pt x="95" y="28"/>
                  </a:lnTo>
                  <a:lnTo>
                    <a:pt x="100" y="39"/>
                  </a:lnTo>
                  <a:lnTo>
                    <a:pt x="106" y="50"/>
                  </a:lnTo>
                  <a:lnTo>
                    <a:pt x="111" y="61"/>
                  </a:lnTo>
                  <a:lnTo>
                    <a:pt x="117" y="73"/>
                  </a:lnTo>
                  <a:lnTo>
                    <a:pt x="122" y="81"/>
                  </a:lnTo>
                  <a:lnTo>
                    <a:pt x="128" y="92"/>
                  </a:lnTo>
                  <a:lnTo>
                    <a:pt x="136" y="103"/>
                  </a:lnTo>
                  <a:lnTo>
                    <a:pt x="145" y="114"/>
                  </a:lnTo>
                  <a:lnTo>
                    <a:pt x="142" y="114"/>
                  </a:lnTo>
                  <a:lnTo>
                    <a:pt x="142" y="125"/>
                  </a:lnTo>
                  <a:lnTo>
                    <a:pt x="139" y="131"/>
                  </a:lnTo>
                  <a:lnTo>
                    <a:pt x="133" y="131"/>
                  </a:lnTo>
                  <a:lnTo>
                    <a:pt x="131" y="139"/>
                  </a:lnTo>
                  <a:lnTo>
                    <a:pt x="125" y="139"/>
                  </a:lnTo>
                  <a:lnTo>
                    <a:pt x="122" y="148"/>
                  </a:lnTo>
                  <a:lnTo>
                    <a:pt x="106" y="145"/>
                  </a:lnTo>
                  <a:lnTo>
                    <a:pt x="89" y="142"/>
                  </a:lnTo>
                  <a:lnTo>
                    <a:pt x="89" y="139"/>
                  </a:lnTo>
                  <a:lnTo>
                    <a:pt x="89" y="142"/>
                  </a:lnTo>
                  <a:lnTo>
                    <a:pt x="78" y="142"/>
                  </a:lnTo>
                  <a:lnTo>
                    <a:pt x="67" y="142"/>
                  </a:lnTo>
                  <a:lnTo>
                    <a:pt x="58" y="142"/>
                  </a:lnTo>
                  <a:lnTo>
                    <a:pt x="47" y="142"/>
                  </a:lnTo>
                  <a:lnTo>
                    <a:pt x="36" y="142"/>
                  </a:lnTo>
                  <a:lnTo>
                    <a:pt x="28" y="142"/>
                  </a:lnTo>
                  <a:lnTo>
                    <a:pt x="17" y="142"/>
                  </a:lnTo>
                  <a:lnTo>
                    <a:pt x="8" y="142"/>
                  </a:lnTo>
                  <a:lnTo>
                    <a:pt x="6" y="128"/>
                  </a:lnTo>
                  <a:lnTo>
                    <a:pt x="6" y="114"/>
                  </a:lnTo>
                  <a:lnTo>
                    <a:pt x="6" y="100"/>
                  </a:lnTo>
                  <a:lnTo>
                    <a:pt x="3" y="87"/>
                  </a:lnTo>
                  <a:lnTo>
                    <a:pt x="3" y="73"/>
                  </a:lnTo>
                  <a:lnTo>
                    <a:pt x="3" y="59"/>
                  </a:lnTo>
                  <a:lnTo>
                    <a:pt x="0" y="45"/>
                  </a:lnTo>
                  <a:lnTo>
                    <a:pt x="0" y="31"/>
                  </a:lnTo>
                  <a:lnTo>
                    <a:pt x="0" y="20"/>
                  </a:lnTo>
                  <a:lnTo>
                    <a:pt x="0" y="9"/>
                  </a:lnTo>
                  <a:lnTo>
                    <a:pt x="0" y="0"/>
                  </a:lnTo>
                  <a:lnTo>
                    <a:pt x="8" y="0"/>
                  </a:lnTo>
                  <a:lnTo>
                    <a:pt x="28" y="6"/>
                  </a:lnTo>
                  <a:lnTo>
                    <a:pt x="47" y="11"/>
                  </a:lnTo>
                  <a:lnTo>
                    <a:pt x="67" y="6"/>
                  </a:lnTo>
                  <a:lnTo>
                    <a:pt x="75" y="0"/>
                  </a:lnTo>
                  <a:lnTo>
                    <a:pt x="70" y="3"/>
                  </a:lnTo>
                  <a:lnTo>
                    <a:pt x="75" y="0"/>
                  </a:lnTo>
                  <a:lnTo>
                    <a:pt x="86" y="6"/>
                  </a:lnTo>
                  <a:lnTo>
                    <a:pt x="92" y="9"/>
                  </a:lnTo>
                  <a:lnTo>
                    <a:pt x="97" y="9"/>
                  </a:lnTo>
                  <a:lnTo>
                    <a:pt x="114" y="6"/>
                  </a:lnTo>
                  <a:lnTo>
                    <a:pt x="120" y="17"/>
                  </a:lnTo>
                  <a:lnTo>
                    <a:pt x="125" y="31"/>
                  </a:lnTo>
                  <a:lnTo>
                    <a:pt x="125" y="45"/>
                  </a:lnTo>
                  <a:lnTo>
                    <a:pt x="122" y="56"/>
                  </a:lnTo>
                  <a:lnTo>
                    <a:pt x="114" y="53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0" name="Freeform 462"/>
            <p:cNvSpPr>
              <a:spLocks/>
            </p:cNvSpPr>
            <p:nvPr/>
          </p:nvSpPr>
          <p:spPr bwMode="auto">
            <a:xfrm>
              <a:off x="3042" y="2069"/>
              <a:ext cx="64" cy="83"/>
            </a:xfrm>
            <a:custGeom>
              <a:avLst/>
              <a:gdLst/>
              <a:ahLst/>
              <a:cxnLst>
                <a:cxn ang="0">
                  <a:pos x="19" y="14"/>
                </a:cxn>
                <a:cxn ang="0">
                  <a:pos x="3" y="9"/>
                </a:cxn>
                <a:cxn ang="0">
                  <a:pos x="3" y="20"/>
                </a:cxn>
                <a:cxn ang="0">
                  <a:pos x="0" y="34"/>
                </a:cxn>
                <a:cxn ang="0">
                  <a:pos x="0" y="45"/>
                </a:cxn>
                <a:cxn ang="0">
                  <a:pos x="0" y="56"/>
                </a:cxn>
                <a:cxn ang="0">
                  <a:pos x="0" y="59"/>
                </a:cxn>
                <a:cxn ang="0">
                  <a:pos x="14" y="61"/>
                </a:cxn>
                <a:cxn ang="0">
                  <a:pos x="22" y="50"/>
                </a:cxn>
                <a:cxn ang="0">
                  <a:pos x="30" y="50"/>
                </a:cxn>
                <a:cxn ang="0">
                  <a:pos x="36" y="42"/>
                </a:cxn>
                <a:cxn ang="0">
                  <a:pos x="22" y="28"/>
                </a:cxn>
                <a:cxn ang="0">
                  <a:pos x="36" y="23"/>
                </a:cxn>
                <a:cxn ang="0">
                  <a:pos x="50" y="17"/>
                </a:cxn>
                <a:cxn ang="0">
                  <a:pos x="42" y="0"/>
                </a:cxn>
                <a:cxn ang="0">
                  <a:pos x="30" y="6"/>
                </a:cxn>
                <a:cxn ang="0">
                  <a:pos x="19" y="14"/>
                </a:cxn>
              </a:cxnLst>
              <a:rect l="0" t="0" r="r" b="b"/>
              <a:pathLst>
                <a:path w="50" h="61">
                  <a:moveTo>
                    <a:pt x="19" y="14"/>
                  </a:moveTo>
                  <a:lnTo>
                    <a:pt x="3" y="9"/>
                  </a:lnTo>
                  <a:lnTo>
                    <a:pt x="3" y="20"/>
                  </a:lnTo>
                  <a:lnTo>
                    <a:pt x="0" y="34"/>
                  </a:lnTo>
                  <a:lnTo>
                    <a:pt x="0" y="45"/>
                  </a:lnTo>
                  <a:lnTo>
                    <a:pt x="0" y="56"/>
                  </a:lnTo>
                  <a:lnTo>
                    <a:pt x="0" y="59"/>
                  </a:lnTo>
                  <a:lnTo>
                    <a:pt x="14" y="61"/>
                  </a:lnTo>
                  <a:lnTo>
                    <a:pt x="22" y="50"/>
                  </a:lnTo>
                  <a:lnTo>
                    <a:pt x="30" y="50"/>
                  </a:lnTo>
                  <a:lnTo>
                    <a:pt x="36" y="42"/>
                  </a:lnTo>
                  <a:lnTo>
                    <a:pt x="22" y="28"/>
                  </a:lnTo>
                  <a:lnTo>
                    <a:pt x="36" y="23"/>
                  </a:lnTo>
                  <a:lnTo>
                    <a:pt x="50" y="17"/>
                  </a:lnTo>
                  <a:lnTo>
                    <a:pt x="42" y="0"/>
                  </a:lnTo>
                  <a:lnTo>
                    <a:pt x="30" y="6"/>
                  </a:lnTo>
                  <a:lnTo>
                    <a:pt x="19" y="14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1" name="Freeform 463"/>
            <p:cNvSpPr>
              <a:spLocks/>
            </p:cNvSpPr>
            <p:nvPr/>
          </p:nvSpPr>
          <p:spPr bwMode="auto">
            <a:xfrm>
              <a:off x="2328" y="2000"/>
              <a:ext cx="340" cy="347"/>
            </a:xfrm>
            <a:custGeom>
              <a:avLst/>
              <a:gdLst/>
              <a:ahLst/>
              <a:cxnLst>
                <a:cxn ang="0">
                  <a:pos x="0" y="136"/>
                </a:cxn>
                <a:cxn ang="0">
                  <a:pos x="14" y="150"/>
                </a:cxn>
                <a:cxn ang="0">
                  <a:pos x="39" y="166"/>
                </a:cxn>
                <a:cxn ang="0">
                  <a:pos x="58" y="183"/>
                </a:cxn>
                <a:cxn ang="0">
                  <a:pos x="78" y="197"/>
                </a:cxn>
                <a:cxn ang="0">
                  <a:pos x="97" y="211"/>
                </a:cxn>
                <a:cxn ang="0">
                  <a:pos x="117" y="227"/>
                </a:cxn>
                <a:cxn ang="0">
                  <a:pos x="125" y="239"/>
                </a:cxn>
                <a:cxn ang="0">
                  <a:pos x="150" y="252"/>
                </a:cxn>
                <a:cxn ang="0">
                  <a:pos x="167" y="264"/>
                </a:cxn>
                <a:cxn ang="0">
                  <a:pos x="186" y="258"/>
                </a:cxn>
                <a:cxn ang="0">
                  <a:pos x="208" y="239"/>
                </a:cxn>
                <a:cxn ang="0">
                  <a:pos x="236" y="216"/>
                </a:cxn>
                <a:cxn ang="0">
                  <a:pos x="264" y="197"/>
                </a:cxn>
                <a:cxn ang="0">
                  <a:pos x="244" y="183"/>
                </a:cxn>
                <a:cxn ang="0">
                  <a:pos x="231" y="158"/>
                </a:cxn>
                <a:cxn ang="0">
                  <a:pos x="236" y="136"/>
                </a:cxn>
                <a:cxn ang="0">
                  <a:pos x="231" y="102"/>
                </a:cxn>
                <a:cxn ang="0">
                  <a:pos x="228" y="83"/>
                </a:cxn>
                <a:cxn ang="0">
                  <a:pos x="214" y="61"/>
                </a:cxn>
                <a:cxn ang="0">
                  <a:pos x="211" y="33"/>
                </a:cxn>
                <a:cxn ang="0">
                  <a:pos x="214" y="2"/>
                </a:cxn>
                <a:cxn ang="0">
                  <a:pos x="197" y="0"/>
                </a:cxn>
                <a:cxn ang="0">
                  <a:pos x="175" y="2"/>
                </a:cxn>
                <a:cxn ang="0">
                  <a:pos x="147" y="2"/>
                </a:cxn>
                <a:cxn ang="0">
                  <a:pos x="114" y="11"/>
                </a:cxn>
                <a:cxn ang="0">
                  <a:pos x="94" y="19"/>
                </a:cxn>
                <a:cxn ang="0">
                  <a:pos x="86" y="30"/>
                </a:cxn>
                <a:cxn ang="0">
                  <a:pos x="92" y="52"/>
                </a:cxn>
                <a:cxn ang="0">
                  <a:pos x="94" y="69"/>
                </a:cxn>
                <a:cxn ang="0">
                  <a:pos x="64" y="75"/>
                </a:cxn>
                <a:cxn ang="0">
                  <a:pos x="55" y="91"/>
                </a:cxn>
                <a:cxn ang="0">
                  <a:pos x="36" y="102"/>
                </a:cxn>
                <a:cxn ang="0">
                  <a:pos x="14" y="113"/>
                </a:cxn>
              </a:cxnLst>
              <a:rect l="0" t="0" r="r" b="b"/>
              <a:pathLst>
                <a:path w="264" h="264">
                  <a:moveTo>
                    <a:pt x="3" y="119"/>
                  </a:moveTo>
                  <a:lnTo>
                    <a:pt x="0" y="136"/>
                  </a:lnTo>
                  <a:lnTo>
                    <a:pt x="0" y="141"/>
                  </a:lnTo>
                  <a:lnTo>
                    <a:pt x="14" y="150"/>
                  </a:lnTo>
                  <a:lnTo>
                    <a:pt x="25" y="158"/>
                  </a:lnTo>
                  <a:lnTo>
                    <a:pt x="39" y="166"/>
                  </a:lnTo>
                  <a:lnTo>
                    <a:pt x="50" y="175"/>
                  </a:lnTo>
                  <a:lnTo>
                    <a:pt x="58" y="183"/>
                  </a:lnTo>
                  <a:lnTo>
                    <a:pt x="69" y="191"/>
                  </a:lnTo>
                  <a:lnTo>
                    <a:pt x="78" y="197"/>
                  </a:lnTo>
                  <a:lnTo>
                    <a:pt x="89" y="205"/>
                  </a:lnTo>
                  <a:lnTo>
                    <a:pt x="97" y="211"/>
                  </a:lnTo>
                  <a:lnTo>
                    <a:pt x="105" y="219"/>
                  </a:lnTo>
                  <a:lnTo>
                    <a:pt x="117" y="227"/>
                  </a:lnTo>
                  <a:lnTo>
                    <a:pt x="125" y="233"/>
                  </a:lnTo>
                  <a:lnTo>
                    <a:pt x="125" y="239"/>
                  </a:lnTo>
                  <a:lnTo>
                    <a:pt x="133" y="244"/>
                  </a:lnTo>
                  <a:lnTo>
                    <a:pt x="150" y="252"/>
                  </a:lnTo>
                  <a:lnTo>
                    <a:pt x="150" y="264"/>
                  </a:lnTo>
                  <a:lnTo>
                    <a:pt x="167" y="264"/>
                  </a:lnTo>
                  <a:lnTo>
                    <a:pt x="175" y="261"/>
                  </a:lnTo>
                  <a:lnTo>
                    <a:pt x="186" y="258"/>
                  </a:lnTo>
                  <a:lnTo>
                    <a:pt x="197" y="247"/>
                  </a:lnTo>
                  <a:lnTo>
                    <a:pt x="208" y="239"/>
                  </a:lnTo>
                  <a:lnTo>
                    <a:pt x="222" y="227"/>
                  </a:lnTo>
                  <a:lnTo>
                    <a:pt x="236" y="216"/>
                  </a:lnTo>
                  <a:lnTo>
                    <a:pt x="250" y="208"/>
                  </a:lnTo>
                  <a:lnTo>
                    <a:pt x="264" y="197"/>
                  </a:lnTo>
                  <a:lnTo>
                    <a:pt x="258" y="186"/>
                  </a:lnTo>
                  <a:lnTo>
                    <a:pt x="244" y="183"/>
                  </a:lnTo>
                  <a:lnTo>
                    <a:pt x="239" y="172"/>
                  </a:lnTo>
                  <a:lnTo>
                    <a:pt x="231" y="158"/>
                  </a:lnTo>
                  <a:lnTo>
                    <a:pt x="236" y="152"/>
                  </a:lnTo>
                  <a:lnTo>
                    <a:pt x="236" y="136"/>
                  </a:lnTo>
                  <a:lnTo>
                    <a:pt x="236" y="119"/>
                  </a:lnTo>
                  <a:lnTo>
                    <a:pt x="231" y="102"/>
                  </a:lnTo>
                  <a:lnTo>
                    <a:pt x="231" y="97"/>
                  </a:lnTo>
                  <a:lnTo>
                    <a:pt x="228" y="83"/>
                  </a:lnTo>
                  <a:lnTo>
                    <a:pt x="225" y="69"/>
                  </a:lnTo>
                  <a:lnTo>
                    <a:pt x="214" y="61"/>
                  </a:lnTo>
                  <a:lnTo>
                    <a:pt x="205" y="44"/>
                  </a:lnTo>
                  <a:lnTo>
                    <a:pt x="211" y="33"/>
                  </a:lnTo>
                  <a:lnTo>
                    <a:pt x="217" y="25"/>
                  </a:lnTo>
                  <a:lnTo>
                    <a:pt x="214" y="2"/>
                  </a:lnTo>
                  <a:lnTo>
                    <a:pt x="217" y="0"/>
                  </a:lnTo>
                  <a:lnTo>
                    <a:pt x="197" y="0"/>
                  </a:lnTo>
                  <a:lnTo>
                    <a:pt x="189" y="0"/>
                  </a:lnTo>
                  <a:lnTo>
                    <a:pt x="175" y="2"/>
                  </a:lnTo>
                  <a:lnTo>
                    <a:pt x="161" y="2"/>
                  </a:lnTo>
                  <a:lnTo>
                    <a:pt x="147" y="2"/>
                  </a:lnTo>
                  <a:lnTo>
                    <a:pt x="130" y="5"/>
                  </a:lnTo>
                  <a:lnTo>
                    <a:pt x="114" y="11"/>
                  </a:lnTo>
                  <a:lnTo>
                    <a:pt x="108" y="13"/>
                  </a:lnTo>
                  <a:lnTo>
                    <a:pt x="94" y="19"/>
                  </a:lnTo>
                  <a:lnTo>
                    <a:pt x="83" y="27"/>
                  </a:lnTo>
                  <a:lnTo>
                    <a:pt x="86" y="30"/>
                  </a:lnTo>
                  <a:lnTo>
                    <a:pt x="89" y="41"/>
                  </a:lnTo>
                  <a:lnTo>
                    <a:pt x="92" y="52"/>
                  </a:lnTo>
                  <a:lnTo>
                    <a:pt x="97" y="63"/>
                  </a:lnTo>
                  <a:lnTo>
                    <a:pt x="94" y="69"/>
                  </a:lnTo>
                  <a:lnTo>
                    <a:pt x="80" y="69"/>
                  </a:lnTo>
                  <a:lnTo>
                    <a:pt x="64" y="75"/>
                  </a:lnTo>
                  <a:lnTo>
                    <a:pt x="67" y="86"/>
                  </a:lnTo>
                  <a:lnTo>
                    <a:pt x="55" y="91"/>
                  </a:lnTo>
                  <a:lnTo>
                    <a:pt x="47" y="97"/>
                  </a:lnTo>
                  <a:lnTo>
                    <a:pt x="36" y="102"/>
                  </a:lnTo>
                  <a:lnTo>
                    <a:pt x="25" y="108"/>
                  </a:lnTo>
                  <a:lnTo>
                    <a:pt x="14" y="113"/>
                  </a:lnTo>
                  <a:lnTo>
                    <a:pt x="3" y="119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2" name="Freeform 464"/>
            <p:cNvSpPr>
              <a:spLocks/>
            </p:cNvSpPr>
            <p:nvPr/>
          </p:nvSpPr>
          <p:spPr bwMode="auto">
            <a:xfrm>
              <a:off x="2260" y="2015"/>
              <a:ext cx="198" cy="162"/>
            </a:xfrm>
            <a:custGeom>
              <a:avLst/>
              <a:gdLst/>
              <a:ahLst/>
              <a:cxnLst>
                <a:cxn ang="0">
                  <a:pos x="81" y="31"/>
                </a:cxn>
                <a:cxn ang="0">
                  <a:pos x="67" y="39"/>
                </a:cxn>
                <a:cxn ang="0">
                  <a:pos x="56" y="45"/>
                </a:cxn>
                <a:cxn ang="0">
                  <a:pos x="50" y="56"/>
                </a:cxn>
                <a:cxn ang="0">
                  <a:pos x="45" y="70"/>
                </a:cxn>
                <a:cxn ang="0">
                  <a:pos x="45" y="81"/>
                </a:cxn>
                <a:cxn ang="0">
                  <a:pos x="39" y="92"/>
                </a:cxn>
                <a:cxn ang="0">
                  <a:pos x="34" y="103"/>
                </a:cxn>
                <a:cxn ang="0">
                  <a:pos x="22" y="109"/>
                </a:cxn>
                <a:cxn ang="0">
                  <a:pos x="14" y="117"/>
                </a:cxn>
                <a:cxn ang="0">
                  <a:pos x="0" y="123"/>
                </a:cxn>
                <a:cxn ang="0">
                  <a:pos x="14" y="123"/>
                </a:cxn>
                <a:cxn ang="0">
                  <a:pos x="28" y="123"/>
                </a:cxn>
                <a:cxn ang="0">
                  <a:pos x="42" y="123"/>
                </a:cxn>
                <a:cxn ang="0">
                  <a:pos x="56" y="123"/>
                </a:cxn>
                <a:cxn ang="0">
                  <a:pos x="59" y="106"/>
                </a:cxn>
                <a:cxn ang="0">
                  <a:pos x="70" y="100"/>
                </a:cxn>
                <a:cxn ang="0">
                  <a:pos x="81" y="95"/>
                </a:cxn>
                <a:cxn ang="0">
                  <a:pos x="92" y="89"/>
                </a:cxn>
                <a:cxn ang="0">
                  <a:pos x="103" y="84"/>
                </a:cxn>
                <a:cxn ang="0">
                  <a:pos x="111" y="78"/>
                </a:cxn>
                <a:cxn ang="0">
                  <a:pos x="123" y="73"/>
                </a:cxn>
                <a:cxn ang="0">
                  <a:pos x="120" y="62"/>
                </a:cxn>
                <a:cxn ang="0">
                  <a:pos x="136" y="56"/>
                </a:cxn>
                <a:cxn ang="0">
                  <a:pos x="150" y="56"/>
                </a:cxn>
                <a:cxn ang="0">
                  <a:pos x="153" y="50"/>
                </a:cxn>
                <a:cxn ang="0">
                  <a:pos x="148" y="39"/>
                </a:cxn>
                <a:cxn ang="0">
                  <a:pos x="145" y="28"/>
                </a:cxn>
                <a:cxn ang="0">
                  <a:pos x="142" y="17"/>
                </a:cxn>
                <a:cxn ang="0">
                  <a:pos x="139" y="14"/>
                </a:cxn>
                <a:cxn ang="0">
                  <a:pos x="131" y="12"/>
                </a:cxn>
                <a:cxn ang="0">
                  <a:pos x="128" y="12"/>
                </a:cxn>
                <a:cxn ang="0">
                  <a:pos x="106" y="9"/>
                </a:cxn>
                <a:cxn ang="0">
                  <a:pos x="100" y="0"/>
                </a:cxn>
                <a:cxn ang="0">
                  <a:pos x="92" y="6"/>
                </a:cxn>
                <a:cxn ang="0">
                  <a:pos x="86" y="20"/>
                </a:cxn>
                <a:cxn ang="0">
                  <a:pos x="81" y="31"/>
                </a:cxn>
              </a:cxnLst>
              <a:rect l="0" t="0" r="r" b="b"/>
              <a:pathLst>
                <a:path w="153" h="123">
                  <a:moveTo>
                    <a:pt x="81" y="31"/>
                  </a:moveTo>
                  <a:lnTo>
                    <a:pt x="67" y="39"/>
                  </a:lnTo>
                  <a:lnTo>
                    <a:pt x="56" y="45"/>
                  </a:lnTo>
                  <a:lnTo>
                    <a:pt x="50" y="56"/>
                  </a:lnTo>
                  <a:lnTo>
                    <a:pt x="45" y="70"/>
                  </a:lnTo>
                  <a:lnTo>
                    <a:pt x="45" y="81"/>
                  </a:lnTo>
                  <a:lnTo>
                    <a:pt x="39" y="92"/>
                  </a:lnTo>
                  <a:lnTo>
                    <a:pt x="34" y="103"/>
                  </a:lnTo>
                  <a:lnTo>
                    <a:pt x="22" y="109"/>
                  </a:lnTo>
                  <a:lnTo>
                    <a:pt x="14" y="117"/>
                  </a:lnTo>
                  <a:lnTo>
                    <a:pt x="0" y="123"/>
                  </a:lnTo>
                  <a:lnTo>
                    <a:pt x="14" y="123"/>
                  </a:lnTo>
                  <a:lnTo>
                    <a:pt x="28" y="123"/>
                  </a:lnTo>
                  <a:lnTo>
                    <a:pt x="42" y="123"/>
                  </a:lnTo>
                  <a:lnTo>
                    <a:pt x="56" y="123"/>
                  </a:lnTo>
                  <a:lnTo>
                    <a:pt x="59" y="106"/>
                  </a:lnTo>
                  <a:lnTo>
                    <a:pt x="70" y="100"/>
                  </a:lnTo>
                  <a:lnTo>
                    <a:pt x="81" y="95"/>
                  </a:lnTo>
                  <a:lnTo>
                    <a:pt x="92" y="89"/>
                  </a:lnTo>
                  <a:lnTo>
                    <a:pt x="103" y="84"/>
                  </a:lnTo>
                  <a:lnTo>
                    <a:pt x="111" y="78"/>
                  </a:lnTo>
                  <a:lnTo>
                    <a:pt x="123" y="73"/>
                  </a:lnTo>
                  <a:lnTo>
                    <a:pt x="120" y="62"/>
                  </a:lnTo>
                  <a:lnTo>
                    <a:pt x="136" y="56"/>
                  </a:lnTo>
                  <a:lnTo>
                    <a:pt x="150" y="56"/>
                  </a:lnTo>
                  <a:lnTo>
                    <a:pt x="153" y="50"/>
                  </a:lnTo>
                  <a:lnTo>
                    <a:pt x="148" y="39"/>
                  </a:lnTo>
                  <a:lnTo>
                    <a:pt x="145" y="28"/>
                  </a:lnTo>
                  <a:lnTo>
                    <a:pt x="142" y="17"/>
                  </a:lnTo>
                  <a:lnTo>
                    <a:pt x="139" y="14"/>
                  </a:lnTo>
                  <a:lnTo>
                    <a:pt x="131" y="12"/>
                  </a:lnTo>
                  <a:lnTo>
                    <a:pt x="128" y="12"/>
                  </a:lnTo>
                  <a:lnTo>
                    <a:pt x="106" y="9"/>
                  </a:lnTo>
                  <a:lnTo>
                    <a:pt x="100" y="0"/>
                  </a:lnTo>
                  <a:lnTo>
                    <a:pt x="92" y="6"/>
                  </a:lnTo>
                  <a:lnTo>
                    <a:pt x="86" y="20"/>
                  </a:lnTo>
                  <a:lnTo>
                    <a:pt x="81" y="31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3" name="Freeform 465"/>
            <p:cNvSpPr>
              <a:spLocks/>
            </p:cNvSpPr>
            <p:nvPr/>
          </p:nvSpPr>
          <p:spPr bwMode="auto">
            <a:xfrm>
              <a:off x="2593" y="1993"/>
              <a:ext cx="65" cy="132"/>
            </a:xfrm>
            <a:custGeom>
              <a:avLst/>
              <a:gdLst/>
              <a:ahLst/>
              <a:cxnLst>
                <a:cxn ang="0">
                  <a:pos x="34" y="100"/>
                </a:cxn>
                <a:cxn ang="0">
                  <a:pos x="26" y="103"/>
                </a:cxn>
                <a:cxn ang="0">
                  <a:pos x="23" y="89"/>
                </a:cxn>
                <a:cxn ang="0">
                  <a:pos x="20" y="75"/>
                </a:cxn>
                <a:cxn ang="0">
                  <a:pos x="9" y="67"/>
                </a:cxn>
                <a:cxn ang="0">
                  <a:pos x="0" y="50"/>
                </a:cxn>
                <a:cxn ang="0">
                  <a:pos x="6" y="39"/>
                </a:cxn>
                <a:cxn ang="0">
                  <a:pos x="12" y="31"/>
                </a:cxn>
                <a:cxn ang="0">
                  <a:pos x="9" y="8"/>
                </a:cxn>
                <a:cxn ang="0">
                  <a:pos x="12" y="6"/>
                </a:cxn>
                <a:cxn ang="0">
                  <a:pos x="26" y="0"/>
                </a:cxn>
                <a:cxn ang="0">
                  <a:pos x="31" y="3"/>
                </a:cxn>
                <a:cxn ang="0">
                  <a:pos x="34" y="8"/>
                </a:cxn>
                <a:cxn ang="0">
                  <a:pos x="42" y="3"/>
                </a:cxn>
                <a:cxn ang="0">
                  <a:pos x="37" y="19"/>
                </a:cxn>
                <a:cxn ang="0">
                  <a:pos x="42" y="31"/>
                </a:cxn>
                <a:cxn ang="0">
                  <a:pos x="37" y="39"/>
                </a:cxn>
                <a:cxn ang="0">
                  <a:pos x="31" y="47"/>
                </a:cxn>
                <a:cxn ang="0">
                  <a:pos x="42" y="56"/>
                </a:cxn>
                <a:cxn ang="0">
                  <a:pos x="51" y="61"/>
                </a:cxn>
                <a:cxn ang="0">
                  <a:pos x="48" y="72"/>
                </a:cxn>
                <a:cxn ang="0">
                  <a:pos x="42" y="81"/>
                </a:cxn>
                <a:cxn ang="0">
                  <a:pos x="34" y="86"/>
                </a:cxn>
                <a:cxn ang="0">
                  <a:pos x="34" y="100"/>
                </a:cxn>
              </a:cxnLst>
              <a:rect l="0" t="0" r="r" b="b"/>
              <a:pathLst>
                <a:path w="51" h="103">
                  <a:moveTo>
                    <a:pt x="34" y="100"/>
                  </a:moveTo>
                  <a:lnTo>
                    <a:pt x="26" y="103"/>
                  </a:lnTo>
                  <a:lnTo>
                    <a:pt x="23" y="89"/>
                  </a:lnTo>
                  <a:lnTo>
                    <a:pt x="20" y="75"/>
                  </a:lnTo>
                  <a:lnTo>
                    <a:pt x="9" y="67"/>
                  </a:lnTo>
                  <a:lnTo>
                    <a:pt x="0" y="50"/>
                  </a:lnTo>
                  <a:lnTo>
                    <a:pt x="6" y="39"/>
                  </a:lnTo>
                  <a:lnTo>
                    <a:pt x="12" y="31"/>
                  </a:lnTo>
                  <a:lnTo>
                    <a:pt x="9" y="8"/>
                  </a:lnTo>
                  <a:lnTo>
                    <a:pt x="12" y="6"/>
                  </a:lnTo>
                  <a:lnTo>
                    <a:pt x="26" y="0"/>
                  </a:lnTo>
                  <a:lnTo>
                    <a:pt x="31" y="3"/>
                  </a:lnTo>
                  <a:lnTo>
                    <a:pt x="34" y="8"/>
                  </a:lnTo>
                  <a:lnTo>
                    <a:pt x="42" y="3"/>
                  </a:lnTo>
                  <a:lnTo>
                    <a:pt x="37" y="19"/>
                  </a:lnTo>
                  <a:lnTo>
                    <a:pt x="42" y="31"/>
                  </a:lnTo>
                  <a:lnTo>
                    <a:pt x="37" y="39"/>
                  </a:lnTo>
                  <a:lnTo>
                    <a:pt x="31" y="47"/>
                  </a:lnTo>
                  <a:lnTo>
                    <a:pt x="42" y="56"/>
                  </a:lnTo>
                  <a:lnTo>
                    <a:pt x="51" y="61"/>
                  </a:lnTo>
                  <a:lnTo>
                    <a:pt x="48" y="72"/>
                  </a:lnTo>
                  <a:lnTo>
                    <a:pt x="42" y="81"/>
                  </a:lnTo>
                  <a:lnTo>
                    <a:pt x="34" y="86"/>
                  </a:lnTo>
                  <a:lnTo>
                    <a:pt x="34" y="100"/>
                  </a:lnTo>
                  <a:close/>
                </a:path>
              </a:pathLst>
            </a:custGeom>
            <a:solidFill>
              <a:srgbClr val="99CCFF"/>
            </a:solidFill>
            <a:ln w="9525" cap="flat" cmpd="sng">
              <a:solidFill>
                <a:srgbClr val="949494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4" name="Freeform 466"/>
            <p:cNvSpPr>
              <a:spLocks/>
            </p:cNvSpPr>
            <p:nvPr/>
          </p:nvSpPr>
          <p:spPr bwMode="auto">
            <a:xfrm>
              <a:off x="1152" y="2017"/>
              <a:ext cx="2592" cy="7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3" y="733"/>
                </a:cxn>
                <a:cxn ang="0">
                  <a:pos x="1528" y="777"/>
                </a:cxn>
                <a:cxn ang="0">
                  <a:pos x="2095" y="489"/>
                </a:cxn>
              </a:cxnLst>
              <a:rect l="0" t="0" r="r" b="b"/>
              <a:pathLst>
                <a:path w="2095" h="862">
                  <a:moveTo>
                    <a:pt x="0" y="0"/>
                  </a:moveTo>
                  <a:cubicBezTo>
                    <a:pt x="69" y="302"/>
                    <a:pt x="138" y="604"/>
                    <a:pt x="393" y="733"/>
                  </a:cubicBezTo>
                  <a:cubicBezTo>
                    <a:pt x="648" y="862"/>
                    <a:pt x="1244" y="818"/>
                    <a:pt x="1528" y="777"/>
                  </a:cubicBezTo>
                  <a:cubicBezTo>
                    <a:pt x="1812" y="736"/>
                    <a:pt x="1953" y="612"/>
                    <a:pt x="2095" y="489"/>
                  </a:cubicBezTo>
                </a:path>
              </a:pathLst>
            </a:custGeom>
            <a:noFill/>
            <a:ln w="28575" cap="flat" cmpd="sng">
              <a:solidFill>
                <a:srgbClr val="99CC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5" name="Freeform 467"/>
            <p:cNvSpPr>
              <a:spLocks/>
            </p:cNvSpPr>
            <p:nvPr/>
          </p:nvSpPr>
          <p:spPr bwMode="auto">
            <a:xfrm>
              <a:off x="1152" y="1601"/>
              <a:ext cx="1200" cy="320"/>
            </a:xfrm>
            <a:custGeom>
              <a:avLst/>
              <a:gdLst/>
              <a:ahLst/>
              <a:cxnLst>
                <a:cxn ang="0">
                  <a:pos x="0" y="320"/>
                </a:cxn>
                <a:cxn ang="0">
                  <a:pos x="672" y="32"/>
                </a:cxn>
                <a:cxn ang="0">
                  <a:pos x="1200" y="128"/>
                </a:cxn>
              </a:cxnLst>
              <a:rect l="0" t="0" r="r" b="b"/>
              <a:pathLst>
                <a:path w="1200" h="320">
                  <a:moveTo>
                    <a:pt x="0" y="320"/>
                  </a:moveTo>
                  <a:cubicBezTo>
                    <a:pt x="236" y="192"/>
                    <a:pt x="472" y="64"/>
                    <a:pt x="672" y="32"/>
                  </a:cubicBezTo>
                  <a:cubicBezTo>
                    <a:pt x="872" y="0"/>
                    <a:pt x="1112" y="112"/>
                    <a:pt x="1200" y="128"/>
                  </a:cubicBezTo>
                </a:path>
              </a:pathLst>
            </a:custGeom>
            <a:noFill/>
            <a:ln w="28575" cap="flat" cmpd="sng">
              <a:solidFill>
                <a:srgbClr val="99CC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6" name="Freeform 468"/>
            <p:cNvSpPr>
              <a:spLocks/>
            </p:cNvSpPr>
            <p:nvPr/>
          </p:nvSpPr>
          <p:spPr bwMode="auto">
            <a:xfrm>
              <a:off x="2496" y="1441"/>
              <a:ext cx="1200" cy="239"/>
            </a:xfrm>
            <a:custGeom>
              <a:avLst/>
              <a:gdLst/>
              <a:ahLst/>
              <a:cxnLst>
                <a:cxn ang="0">
                  <a:pos x="0" y="214"/>
                </a:cxn>
                <a:cxn ang="0">
                  <a:pos x="881" y="13"/>
                </a:cxn>
                <a:cxn ang="0">
                  <a:pos x="1492" y="292"/>
                </a:cxn>
              </a:cxnLst>
              <a:rect l="0" t="0" r="r" b="b"/>
              <a:pathLst>
                <a:path w="1492" h="292">
                  <a:moveTo>
                    <a:pt x="0" y="214"/>
                  </a:moveTo>
                  <a:cubicBezTo>
                    <a:pt x="316" y="107"/>
                    <a:pt x="632" y="0"/>
                    <a:pt x="881" y="13"/>
                  </a:cubicBezTo>
                  <a:cubicBezTo>
                    <a:pt x="1130" y="26"/>
                    <a:pt x="1311" y="159"/>
                    <a:pt x="1492" y="292"/>
                  </a:cubicBezTo>
                </a:path>
              </a:pathLst>
            </a:custGeom>
            <a:noFill/>
            <a:ln w="28575" cap="flat" cmpd="sng">
              <a:solidFill>
                <a:srgbClr val="8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7" name="Freeform 469"/>
            <p:cNvSpPr>
              <a:spLocks/>
            </p:cNvSpPr>
            <p:nvPr/>
          </p:nvSpPr>
          <p:spPr bwMode="auto">
            <a:xfrm rot="2100000">
              <a:off x="3915" y="1968"/>
              <a:ext cx="405" cy="428"/>
            </a:xfrm>
            <a:custGeom>
              <a:avLst/>
              <a:gdLst/>
              <a:ahLst/>
              <a:cxnLst>
                <a:cxn ang="0">
                  <a:pos x="0" y="401"/>
                </a:cxn>
                <a:cxn ang="0">
                  <a:pos x="140" y="69"/>
                </a:cxn>
                <a:cxn ang="0">
                  <a:pos x="559" y="0"/>
                </a:cxn>
              </a:cxnLst>
              <a:rect l="0" t="0" r="r" b="b"/>
              <a:pathLst>
                <a:path w="559" h="401">
                  <a:moveTo>
                    <a:pt x="0" y="401"/>
                  </a:moveTo>
                  <a:cubicBezTo>
                    <a:pt x="23" y="268"/>
                    <a:pt x="47" y="136"/>
                    <a:pt x="140" y="69"/>
                  </a:cubicBezTo>
                  <a:cubicBezTo>
                    <a:pt x="233" y="2"/>
                    <a:pt x="396" y="1"/>
                    <a:pt x="559" y="0"/>
                  </a:cubicBezTo>
                </a:path>
              </a:pathLst>
            </a:custGeom>
            <a:noFill/>
            <a:ln w="28575" cap="flat" cmpd="sng">
              <a:solidFill>
                <a:srgbClr val="8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8" name="Freeform 470"/>
            <p:cNvSpPr>
              <a:spLocks/>
            </p:cNvSpPr>
            <p:nvPr/>
          </p:nvSpPr>
          <p:spPr bwMode="auto">
            <a:xfrm>
              <a:off x="4080" y="2449"/>
              <a:ext cx="432" cy="223"/>
            </a:xfrm>
            <a:custGeom>
              <a:avLst/>
              <a:gdLst/>
              <a:ahLst/>
              <a:cxnLst>
                <a:cxn ang="0">
                  <a:pos x="0" y="87"/>
                </a:cxn>
                <a:cxn ang="0">
                  <a:pos x="262" y="279"/>
                </a:cxn>
                <a:cxn ang="0">
                  <a:pos x="637" y="0"/>
                </a:cxn>
              </a:cxnLst>
              <a:rect l="0" t="0" r="r" b="b"/>
              <a:pathLst>
                <a:path w="637" h="293">
                  <a:moveTo>
                    <a:pt x="0" y="87"/>
                  </a:moveTo>
                  <a:cubicBezTo>
                    <a:pt x="78" y="190"/>
                    <a:pt x="156" y="293"/>
                    <a:pt x="262" y="279"/>
                  </a:cubicBezTo>
                  <a:cubicBezTo>
                    <a:pt x="368" y="265"/>
                    <a:pt x="502" y="132"/>
                    <a:pt x="637" y="0"/>
                  </a:cubicBezTo>
                </a:path>
              </a:pathLst>
            </a:custGeom>
            <a:noFill/>
            <a:ln w="28575" cap="flat" cmpd="sng">
              <a:solidFill>
                <a:srgbClr val="8000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6999" name="Line 471"/>
            <p:cNvSpPr>
              <a:spLocks noChangeShapeType="1"/>
            </p:cNvSpPr>
            <p:nvPr/>
          </p:nvSpPr>
          <p:spPr bwMode="auto">
            <a:xfrm flipH="1" flipV="1">
              <a:off x="864" y="1585"/>
              <a:ext cx="192" cy="336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7000" name="Line 472"/>
            <p:cNvSpPr>
              <a:spLocks noChangeShapeType="1"/>
            </p:cNvSpPr>
            <p:nvPr/>
          </p:nvSpPr>
          <p:spPr bwMode="auto">
            <a:xfrm flipH="1">
              <a:off x="768" y="1968"/>
              <a:ext cx="288" cy="337"/>
            </a:xfrm>
            <a:prstGeom prst="line">
              <a:avLst/>
            </a:prstGeom>
            <a:noFill/>
            <a:ln w="28575">
              <a:solidFill>
                <a:srgbClr val="99CC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7001" name="Line 473"/>
            <p:cNvSpPr>
              <a:spLocks noChangeShapeType="1"/>
            </p:cNvSpPr>
            <p:nvPr/>
          </p:nvSpPr>
          <p:spPr bwMode="auto">
            <a:xfrm flipH="1" flipV="1">
              <a:off x="4368" y="1873"/>
              <a:ext cx="336" cy="144"/>
            </a:xfrm>
            <a:prstGeom prst="line">
              <a:avLst/>
            </a:prstGeom>
            <a:noFill/>
            <a:ln w="28575">
              <a:solidFill>
                <a:srgbClr val="9933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7002" name="Line 474"/>
            <p:cNvSpPr>
              <a:spLocks noChangeShapeType="1"/>
            </p:cNvSpPr>
            <p:nvPr/>
          </p:nvSpPr>
          <p:spPr bwMode="auto">
            <a:xfrm flipH="1">
              <a:off x="4560" y="2065"/>
              <a:ext cx="144" cy="383"/>
            </a:xfrm>
            <a:prstGeom prst="line">
              <a:avLst/>
            </a:prstGeom>
            <a:noFill/>
            <a:ln w="28575">
              <a:solidFill>
                <a:srgbClr val="800000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7003" name="Freeform 475"/>
            <p:cNvSpPr>
              <a:spLocks/>
            </p:cNvSpPr>
            <p:nvPr/>
          </p:nvSpPr>
          <p:spPr bwMode="auto">
            <a:xfrm>
              <a:off x="1152" y="1730"/>
              <a:ext cx="3072" cy="264"/>
            </a:xfrm>
            <a:custGeom>
              <a:avLst/>
              <a:gdLst/>
              <a:ahLst/>
              <a:cxnLst>
                <a:cxn ang="0">
                  <a:pos x="3072" y="216"/>
                </a:cxn>
                <a:cxn ang="0">
                  <a:pos x="2496" y="24"/>
                </a:cxn>
                <a:cxn ang="0">
                  <a:pos x="1248" y="72"/>
                </a:cxn>
                <a:cxn ang="0">
                  <a:pos x="0" y="264"/>
                </a:cxn>
              </a:cxnLst>
              <a:rect l="0" t="0" r="r" b="b"/>
              <a:pathLst>
                <a:path w="3072" h="264">
                  <a:moveTo>
                    <a:pt x="3072" y="216"/>
                  </a:moveTo>
                  <a:cubicBezTo>
                    <a:pt x="2936" y="132"/>
                    <a:pt x="2800" y="48"/>
                    <a:pt x="2496" y="24"/>
                  </a:cubicBezTo>
                  <a:cubicBezTo>
                    <a:pt x="2192" y="0"/>
                    <a:pt x="1664" y="32"/>
                    <a:pt x="1248" y="72"/>
                  </a:cubicBezTo>
                  <a:cubicBezTo>
                    <a:pt x="832" y="112"/>
                    <a:pt x="208" y="232"/>
                    <a:pt x="0" y="264"/>
                  </a:cubicBezTo>
                </a:path>
              </a:pathLst>
            </a:custGeom>
            <a:noFill/>
            <a:ln w="28575" cap="flat" cmpd="sng">
              <a:solidFill>
                <a:srgbClr val="99CC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7004" name="Freeform 476"/>
            <p:cNvSpPr>
              <a:spLocks/>
            </p:cNvSpPr>
            <p:nvPr/>
          </p:nvSpPr>
          <p:spPr bwMode="auto">
            <a:xfrm>
              <a:off x="1056" y="1226"/>
              <a:ext cx="3216" cy="647"/>
            </a:xfrm>
            <a:custGeom>
              <a:avLst/>
              <a:gdLst/>
              <a:ahLst/>
              <a:cxnLst>
                <a:cxn ang="0">
                  <a:pos x="3216" y="648"/>
                </a:cxn>
                <a:cxn ang="0">
                  <a:pos x="2640" y="216"/>
                </a:cxn>
                <a:cxn ang="0">
                  <a:pos x="2064" y="24"/>
                </a:cxn>
                <a:cxn ang="0">
                  <a:pos x="768" y="72"/>
                </a:cxn>
                <a:cxn ang="0">
                  <a:pos x="0" y="312"/>
                </a:cxn>
              </a:cxnLst>
              <a:rect l="0" t="0" r="r" b="b"/>
              <a:pathLst>
                <a:path w="3216" h="648">
                  <a:moveTo>
                    <a:pt x="3216" y="648"/>
                  </a:moveTo>
                  <a:cubicBezTo>
                    <a:pt x="3024" y="484"/>
                    <a:pt x="2832" y="320"/>
                    <a:pt x="2640" y="216"/>
                  </a:cubicBezTo>
                  <a:cubicBezTo>
                    <a:pt x="2448" y="112"/>
                    <a:pt x="2376" y="48"/>
                    <a:pt x="2064" y="24"/>
                  </a:cubicBezTo>
                  <a:cubicBezTo>
                    <a:pt x="1752" y="0"/>
                    <a:pt x="1112" y="24"/>
                    <a:pt x="768" y="72"/>
                  </a:cubicBezTo>
                  <a:cubicBezTo>
                    <a:pt x="424" y="120"/>
                    <a:pt x="212" y="216"/>
                    <a:pt x="0" y="312"/>
                  </a:cubicBezTo>
                </a:path>
              </a:pathLst>
            </a:custGeom>
            <a:noFill/>
            <a:ln w="28575" cap="flat" cmpd="sng">
              <a:solidFill>
                <a:srgbClr val="9933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1687005" name="Line 477"/>
            <p:cNvSpPr>
              <a:spLocks noChangeShapeType="1"/>
            </p:cNvSpPr>
            <p:nvPr/>
          </p:nvSpPr>
          <p:spPr bwMode="auto">
            <a:xfrm>
              <a:off x="1872" y="3649"/>
              <a:ext cx="240" cy="0"/>
            </a:xfrm>
            <a:prstGeom prst="line">
              <a:avLst/>
            </a:prstGeom>
            <a:noFill/>
            <a:ln w="9525">
              <a:solidFill>
                <a:srgbClr val="99CC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0111" name="Text Box 478"/>
            <p:cNvSpPr txBox="1">
              <a:spLocks noChangeArrowheads="1"/>
            </p:cNvSpPr>
            <p:nvPr/>
          </p:nvSpPr>
          <p:spPr bwMode="auto">
            <a:xfrm>
              <a:off x="2064" y="3505"/>
              <a:ext cx="1014" cy="507"/>
            </a:xfrm>
            <a:prstGeom prst="rect">
              <a:avLst/>
            </a:prstGeom>
            <a:noFill/>
            <a:ln w="1905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SzTx/>
                <a:buFontTx/>
                <a:buNone/>
              </a:pPr>
              <a:r>
                <a:rPr lang="zh-CN" altLang="en-US" sz="2000"/>
                <a:t>一级承接</a:t>
              </a:r>
            </a:p>
            <a:p>
              <a:pPr eaLnBrk="1" hangingPunct="1">
                <a:buSzTx/>
                <a:buFontTx/>
                <a:buNone/>
              </a:pPr>
              <a:r>
                <a:rPr lang="zh-CN" altLang="en-US" sz="2000"/>
                <a:t>服务输出流</a:t>
              </a:r>
            </a:p>
          </p:txBody>
        </p:sp>
        <p:sp>
          <p:nvSpPr>
            <p:cNvPr id="1687007" name="Line 479"/>
            <p:cNvSpPr>
              <a:spLocks noChangeShapeType="1"/>
            </p:cNvSpPr>
            <p:nvPr/>
          </p:nvSpPr>
          <p:spPr bwMode="auto">
            <a:xfrm>
              <a:off x="2976" y="3649"/>
              <a:ext cx="240" cy="0"/>
            </a:xfrm>
            <a:prstGeom prst="line">
              <a:avLst/>
            </a:prstGeom>
            <a:noFill/>
            <a:ln w="9525">
              <a:solidFill>
                <a:srgbClr val="993300"/>
              </a:solidFill>
              <a:round/>
              <a:headEnd/>
              <a:tailEnd type="triangl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0113" name="Text Box 480"/>
            <p:cNvSpPr txBox="1">
              <a:spLocks noChangeArrowheads="1"/>
            </p:cNvSpPr>
            <p:nvPr/>
          </p:nvSpPr>
          <p:spPr bwMode="auto">
            <a:xfrm>
              <a:off x="3168" y="3505"/>
              <a:ext cx="988" cy="507"/>
            </a:xfrm>
            <a:prstGeom prst="rect">
              <a:avLst/>
            </a:prstGeom>
            <a:noFill/>
            <a:ln w="19050" algn="ctr">
              <a:noFill/>
              <a:prstDash val="dash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buSzTx/>
                <a:buFontTx/>
                <a:buNone/>
              </a:pPr>
              <a:r>
                <a:rPr lang="zh-CN" altLang="en-US" sz="2000"/>
                <a:t>二级承接</a:t>
              </a:r>
            </a:p>
            <a:p>
              <a:pPr eaLnBrk="1" hangingPunct="1">
                <a:buSzTx/>
                <a:buFontTx/>
                <a:buNone/>
              </a:pPr>
              <a:r>
                <a:rPr lang="zh-CN" altLang="en-US" sz="2000"/>
                <a:t>服务输出流</a:t>
              </a:r>
            </a:p>
          </p:txBody>
        </p:sp>
        <p:sp>
          <p:nvSpPr>
            <p:cNvPr id="1687009" name="Freeform 481"/>
            <p:cNvSpPr>
              <a:spLocks/>
            </p:cNvSpPr>
            <p:nvPr/>
          </p:nvSpPr>
          <p:spPr bwMode="auto">
            <a:xfrm>
              <a:off x="3816" y="2297"/>
              <a:ext cx="840" cy="824"/>
            </a:xfrm>
            <a:custGeom>
              <a:avLst/>
              <a:gdLst/>
              <a:ahLst/>
              <a:cxnLst>
                <a:cxn ang="0">
                  <a:pos x="840" y="824"/>
                </a:cxn>
                <a:cxn ang="0">
                  <a:pos x="456" y="728"/>
                </a:cxn>
                <a:cxn ang="0">
                  <a:pos x="168" y="344"/>
                </a:cxn>
                <a:cxn ang="0">
                  <a:pos x="24" y="56"/>
                </a:cxn>
                <a:cxn ang="0">
                  <a:pos x="24" y="8"/>
                </a:cxn>
              </a:cxnLst>
              <a:rect l="0" t="0" r="r" b="b"/>
              <a:pathLst>
                <a:path w="840" h="824">
                  <a:moveTo>
                    <a:pt x="840" y="824"/>
                  </a:moveTo>
                  <a:cubicBezTo>
                    <a:pt x="704" y="816"/>
                    <a:pt x="568" y="808"/>
                    <a:pt x="456" y="728"/>
                  </a:cubicBezTo>
                  <a:cubicBezTo>
                    <a:pt x="344" y="648"/>
                    <a:pt x="240" y="456"/>
                    <a:pt x="168" y="344"/>
                  </a:cubicBezTo>
                  <a:cubicBezTo>
                    <a:pt x="96" y="232"/>
                    <a:pt x="48" y="112"/>
                    <a:pt x="24" y="56"/>
                  </a:cubicBezTo>
                  <a:cubicBezTo>
                    <a:pt x="0" y="0"/>
                    <a:pt x="12" y="4"/>
                    <a:pt x="24" y="8"/>
                  </a:cubicBezTo>
                </a:path>
              </a:pathLst>
            </a:custGeom>
            <a:noFill/>
            <a:ln w="28575" cap="flat" cmpd="sng">
              <a:solidFill>
                <a:srgbClr val="99CC00"/>
              </a:solidFill>
              <a:prstDash val="solid"/>
              <a:round/>
              <a:headEnd type="triangle" w="med" len="med"/>
              <a:tailEnd type="none" w="med" len="med"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endParaRPr lang="zh-CN" altLang="en-U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sp>
          <p:nvSpPr>
            <p:cNvPr id="70115" name="Text Box 482"/>
            <p:cNvSpPr txBox="1">
              <a:spLocks noChangeArrowheads="1"/>
            </p:cNvSpPr>
            <p:nvPr/>
          </p:nvSpPr>
          <p:spPr bwMode="auto">
            <a:xfrm>
              <a:off x="0" y="2400"/>
              <a:ext cx="1144" cy="192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SzTx/>
              </a:pPr>
              <a:r>
                <a:rPr lang="zh-CN" altLang="en-US" sz="2000" b="1">
                  <a:solidFill>
                    <a:srgbClr val="993300"/>
                  </a:solidFill>
                </a:rPr>
                <a:t>美国服务外包总量占全球</a:t>
              </a:r>
              <a:r>
                <a:rPr lang="en-US" altLang="zh-CN" sz="2000" b="1">
                  <a:solidFill>
                    <a:srgbClr val="993300"/>
                  </a:solidFill>
                </a:rPr>
                <a:t>42%</a:t>
              </a:r>
              <a:r>
                <a:rPr lang="zh-CN" altLang="en-US" sz="2000" b="1">
                  <a:solidFill>
                    <a:srgbClr val="993300"/>
                  </a:solidFill>
                </a:rPr>
                <a:t>，离岸发包量占全球离岸发包量的</a:t>
              </a:r>
              <a:r>
                <a:rPr lang="en-US" altLang="zh-CN" sz="2000" b="1">
                  <a:solidFill>
                    <a:srgbClr val="993300"/>
                  </a:solidFill>
                </a:rPr>
                <a:t>70%</a:t>
              </a:r>
              <a:r>
                <a:rPr lang="zh-CN" altLang="en-US" sz="2000" b="1">
                  <a:solidFill>
                    <a:srgbClr val="993300"/>
                  </a:solidFill>
                </a:rPr>
                <a:t>。</a:t>
              </a:r>
            </a:p>
          </p:txBody>
        </p:sp>
        <p:sp>
          <p:nvSpPr>
            <p:cNvPr id="70116" name="AutoShape 483"/>
            <p:cNvSpPr>
              <a:spLocks/>
            </p:cNvSpPr>
            <p:nvPr/>
          </p:nvSpPr>
          <p:spPr bwMode="auto">
            <a:xfrm>
              <a:off x="1519" y="816"/>
              <a:ext cx="2778" cy="588"/>
            </a:xfrm>
            <a:prstGeom prst="callout3">
              <a:avLst>
                <a:gd name="adj1" fmla="val 18750"/>
                <a:gd name="adj2" fmla="val 103333"/>
                <a:gd name="adj3" fmla="val 18750"/>
                <a:gd name="adj4" fmla="val 115833"/>
                <a:gd name="adj5" fmla="val 126824"/>
                <a:gd name="adj6" fmla="val 115833"/>
                <a:gd name="adj7" fmla="val 234898"/>
                <a:gd name="adj8" fmla="val 30556"/>
              </a:avLst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SzTx/>
                <a:buFontTx/>
                <a:buNone/>
              </a:pPr>
              <a:r>
                <a:rPr lang="zh-CN" altLang="en-US" sz="2000" b="1">
                  <a:solidFill>
                    <a:srgbClr val="993300"/>
                  </a:solidFill>
                </a:rPr>
                <a:t>西欧服务外包总量占全球</a:t>
              </a:r>
              <a:r>
                <a:rPr lang="en-US" altLang="zh-CN" sz="2000" b="1">
                  <a:solidFill>
                    <a:srgbClr val="993300"/>
                  </a:solidFill>
                </a:rPr>
                <a:t>34%</a:t>
              </a:r>
              <a:r>
                <a:rPr lang="zh-CN" altLang="en-US" sz="2000" b="1">
                  <a:solidFill>
                    <a:srgbClr val="993300"/>
                  </a:solidFill>
                </a:rPr>
                <a:t>，离岸发包量占全球离岸发包量的</a:t>
              </a:r>
              <a:r>
                <a:rPr lang="en-US" altLang="zh-CN" sz="2000" b="1">
                  <a:solidFill>
                    <a:srgbClr val="993300"/>
                  </a:solidFill>
                </a:rPr>
                <a:t>20%</a:t>
              </a:r>
              <a:r>
                <a:rPr lang="zh-CN" altLang="en-US" sz="2000" b="1">
                  <a:solidFill>
                    <a:srgbClr val="993300"/>
                  </a:solidFill>
                </a:rPr>
                <a:t>。</a:t>
              </a:r>
              <a:endParaRPr lang="en-US" altLang="zh-CN" sz="2000" b="1">
                <a:solidFill>
                  <a:srgbClr val="993300"/>
                </a:solidFill>
              </a:endParaRPr>
            </a:p>
          </p:txBody>
        </p:sp>
        <p:sp>
          <p:nvSpPr>
            <p:cNvPr id="70117" name="AutoShape 484"/>
            <p:cNvSpPr>
              <a:spLocks/>
            </p:cNvSpPr>
            <p:nvPr/>
          </p:nvSpPr>
          <p:spPr bwMode="auto">
            <a:xfrm>
              <a:off x="4848" y="1012"/>
              <a:ext cx="864" cy="1596"/>
            </a:xfrm>
            <a:prstGeom prst="borderCallout1">
              <a:avLst>
                <a:gd name="adj1" fmla="val 8333"/>
                <a:gd name="adj2" fmla="val -5556"/>
                <a:gd name="adj3" fmla="val 60185"/>
                <a:gd name="adj4" fmla="val -19444"/>
              </a:avLst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>
                <a:buSzTx/>
              </a:pPr>
              <a:r>
                <a:rPr lang="zh-CN" altLang="en-US" sz="2000" b="1">
                  <a:solidFill>
                    <a:srgbClr val="993300"/>
                  </a:solidFill>
                </a:rPr>
                <a:t>日本服务外包总量占全球</a:t>
              </a:r>
              <a:r>
                <a:rPr lang="en-US" altLang="zh-CN" sz="2000" b="1">
                  <a:solidFill>
                    <a:srgbClr val="993300"/>
                  </a:solidFill>
                </a:rPr>
                <a:t>8%</a:t>
              </a:r>
              <a:r>
                <a:rPr lang="zh-CN" altLang="en-US" sz="2000" b="1">
                  <a:solidFill>
                    <a:srgbClr val="993300"/>
                  </a:solidFill>
                </a:rPr>
                <a:t>，离岸发包量占全球</a:t>
              </a:r>
              <a:r>
                <a:rPr lang="en-US" altLang="zh-CN" sz="2000" b="1">
                  <a:solidFill>
                    <a:srgbClr val="993300"/>
                  </a:solidFill>
                </a:rPr>
                <a:t>BPO</a:t>
              </a:r>
              <a:r>
                <a:rPr lang="zh-CN" altLang="en-US" sz="2000" b="1">
                  <a:solidFill>
                    <a:srgbClr val="993300"/>
                  </a:solidFill>
                </a:rPr>
                <a:t>发包量的</a:t>
              </a:r>
              <a:r>
                <a:rPr lang="en-US" altLang="zh-CN" sz="2000" b="1">
                  <a:solidFill>
                    <a:srgbClr val="993300"/>
                  </a:solidFill>
                </a:rPr>
                <a:t>5%</a:t>
              </a:r>
              <a:r>
                <a:rPr lang="zh-CN" altLang="en-US" sz="2000" b="1">
                  <a:solidFill>
                    <a:srgbClr val="993300"/>
                  </a:solidFill>
                </a:rPr>
                <a:t>。</a:t>
              </a:r>
            </a:p>
          </p:txBody>
        </p:sp>
      </p:grpSp>
      <p:sp>
        <p:nvSpPr>
          <p:cNvPr id="68613" name="Rectangle 2"/>
          <p:cNvSpPr>
            <a:spLocks noChangeArrowheads="1"/>
          </p:cNvSpPr>
          <p:nvPr/>
        </p:nvSpPr>
        <p:spPr bwMode="auto">
          <a:xfrm>
            <a:off x="2546350" y="5911850"/>
            <a:ext cx="5867400" cy="946150"/>
          </a:xfrm>
          <a:prstGeom prst="rect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SzTx/>
              <a:buFontTx/>
              <a:buNone/>
              <a:defRPr/>
            </a:pPr>
            <a:r>
              <a:rPr lang="zh-CN" altLang="en-US" sz="2800" b="1" dirty="0">
                <a:solidFill>
                  <a:srgbClr val="990000"/>
                </a:solidFill>
              </a:rPr>
              <a:t>印度是世界规模最大服务接包地，爱尔兰转型成了欧洲硅谷。</a:t>
            </a:r>
            <a:endParaRPr lang="en-US" altLang="zh-CN" sz="2800" dirty="0">
              <a:solidFill>
                <a:srgbClr val="990000"/>
              </a:solidFill>
              <a:latin typeface="华文楷体" pitchFamily="2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8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8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3" grpId="0" animBg="1"/>
    </p:bldLst>
  </p:timing>
</p:sld>
</file>

<file path=ppt/theme/theme1.xml><?xml version="1.0" encoding="utf-8"?>
<a:theme xmlns:a="http://schemas.openxmlformats.org/drawingml/2006/main" name="1_蓝色地球">
  <a:themeElements>
    <a:clrScheme name="">
      <a:dk1>
        <a:srgbClr val="000000"/>
      </a:dk1>
      <a:lt1>
        <a:srgbClr val="FFFFFF"/>
      </a:lt1>
      <a:dk2>
        <a:srgbClr val="000099"/>
      </a:dk2>
      <a:lt2>
        <a:srgbClr val="FF9900"/>
      </a:lt2>
      <a:accent1>
        <a:srgbClr val="339933"/>
      </a:accent1>
      <a:accent2>
        <a:srgbClr val="800000"/>
      </a:accent2>
      <a:accent3>
        <a:srgbClr val="FFFFFF"/>
      </a:accent3>
      <a:accent4>
        <a:srgbClr val="000000"/>
      </a:accent4>
      <a:accent5>
        <a:srgbClr val="ADCAAD"/>
      </a:accent5>
      <a:accent6>
        <a:srgbClr val="730000"/>
      </a:accent6>
      <a:hlink>
        <a:srgbClr val="0033CC"/>
      </a:hlink>
      <a:folHlink>
        <a:srgbClr val="FFCC66"/>
      </a:folHlink>
    </a:clrScheme>
    <a:fontScheme name="1_蓝色地球">
      <a:majorFont>
        <a:latin typeface="Arial"/>
        <a:ea typeface="楷体"/>
        <a:cs typeface=""/>
      </a:majorFont>
      <a:minorFont>
        <a:latin typeface="Arial"/>
        <a:ea typeface="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蓝色地球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蓝色地球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蓝色地球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olden_globe">
  <a:themeElements>
    <a:clrScheme name="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golden_globe">
  <a:themeElements>
    <a:clrScheme name="1_golden_glob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golden_globe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golden_glob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olden_glob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olden_glob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lanet_corporate">
  <a:themeElements>
    <a:clrScheme name="planet_corporat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et_corporate">
      <a:majorFont>
        <a:latin typeface="Impact"/>
        <a:ea typeface="宋体"/>
        <a:cs typeface=""/>
      </a:majorFont>
      <a:minorFont>
        <a:latin typeface="Franklin Gothic Dem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9050" cap="flat" cmpd="sng" algn="ctr">
          <a:solidFill>
            <a:schemeClr val="tx1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Pct val="100000"/>
          <a:buFont typeface="Times New Roman" pitchFamily="18" charset="0"/>
          <a:buNone/>
          <a:tabLst/>
          <a:defRPr kumimoji="0" lang="zh-CN" altLang="en-US" sz="1600" b="0" i="0" u="none" strike="noStrike" cap="none" normalizeH="0" baseline="0" smtClean="0">
            <a:ln>
              <a:noFill/>
            </a:ln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planet_corpor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et_corpor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et_corpor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lanet_corporate 2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  <a:fontScheme name="planet_corporate">
    <a:majorFont>
      <a:latin typeface="Impact"/>
      <a:ea typeface="宋体"/>
      <a:cs typeface=""/>
    </a:majorFont>
    <a:minorFont>
      <a:latin typeface="Franklin Gothic Demi"/>
      <a:ea typeface="宋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11803</TotalTime>
  <Pages>0</Pages>
  <Words>439</Words>
  <Characters>0</Characters>
  <Application>Microsoft Office PowerPoint</Application>
  <DocSecurity>0</DocSecurity>
  <PresentationFormat>全屏显示(4:3)</PresentationFormat>
  <Lines>0</Lines>
  <Paragraphs>74</Paragraphs>
  <Slides>10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15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10</vt:i4>
      </vt:variant>
    </vt:vector>
  </HeadingPairs>
  <TitlesOfParts>
    <vt:vector size="29" baseType="lpstr">
      <vt:lpstr>Arial</vt:lpstr>
      <vt:lpstr>宋体</vt:lpstr>
      <vt:lpstr>Times New Roman</vt:lpstr>
      <vt:lpstr>楷体</vt:lpstr>
      <vt:lpstr>Wingdings</vt:lpstr>
      <vt:lpstr>Impact</vt:lpstr>
      <vt:lpstr>Franklin Gothic Demi</vt:lpstr>
      <vt:lpstr>华文彩云</vt:lpstr>
      <vt:lpstr>黑体</vt:lpstr>
      <vt:lpstr>仿宋_GB2312</vt:lpstr>
      <vt:lpstr>Calibri</vt:lpstr>
      <vt:lpstr>华文楷体</vt:lpstr>
      <vt:lpstr>Comic Sans MS</vt:lpstr>
      <vt:lpstr>Monotype Sorts</vt:lpstr>
      <vt:lpstr>仿宋</vt:lpstr>
      <vt:lpstr>1_蓝色地球</vt:lpstr>
      <vt:lpstr>golden_globe</vt:lpstr>
      <vt:lpstr>1_golden_globe</vt:lpstr>
      <vt:lpstr>planet_corporate</vt:lpstr>
      <vt:lpstr>幻灯片 0</vt:lpstr>
      <vt:lpstr>幻灯片 1</vt:lpstr>
      <vt:lpstr>幻灯片 2</vt:lpstr>
      <vt:lpstr>在农业时代，母亲拿自家产的面粉鸡蛋，亲手做蛋糕； 在工业时代，到商店里买混合好的蛋糕粉，自己烘烤； 进入服务经济时代，向西点店订购蛋糕，再花上100美元将生日宴会外包给专门的公司。</vt:lpstr>
      <vt:lpstr>幻灯片 4</vt:lpstr>
      <vt:lpstr>幻灯片 5</vt:lpstr>
      <vt:lpstr>幻灯片 6</vt:lpstr>
      <vt:lpstr>幻灯片 7</vt:lpstr>
      <vt:lpstr>幻灯片 8</vt:lpstr>
      <vt:lpstr>幻灯片 9</vt:lpstr>
    </vt:vector>
  </TitlesOfParts>
  <LinksUpToDate>false</LinksUpToDate>
  <CharactersWithSpaces>0</CharactersWithSpaces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0</dc:title>
  <dc:creator>lj</dc:creator>
  <cp:keywords>通用 地球</cp:keywords>
  <cp:lastModifiedBy>微软用户</cp:lastModifiedBy>
  <cp:revision>283</cp:revision>
  <dcterms:modified xsi:type="dcterms:W3CDTF">2012-10-23T07:00:42Z</dcterms:modified>
</cp:coreProperties>
</file>