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8"/>
  </p:notesMasterIdLst>
  <p:sldIdLst>
    <p:sldId id="313" r:id="rId4"/>
    <p:sldId id="256" r:id="rId5"/>
    <p:sldId id="309" r:id="rId6"/>
    <p:sldId id="263" r:id="rId7"/>
    <p:sldId id="265" r:id="rId8"/>
    <p:sldId id="266" r:id="rId9"/>
    <p:sldId id="264" r:id="rId10"/>
    <p:sldId id="268" r:id="rId11"/>
    <p:sldId id="269" r:id="rId12"/>
    <p:sldId id="270" r:id="rId13"/>
    <p:sldId id="271" r:id="rId14"/>
    <p:sldId id="339" r:id="rId15"/>
    <p:sldId id="276" r:id="rId16"/>
    <p:sldId id="275" r:id="rId17"/>
    <p:sldId id="340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5" r:id="rId28"/>
    <p:sldId id="288" r:id="rId29"/>
    <p:sldId id="289" r:id="rId30"/>
    <p:sldId id="290" r:id="rId31"/>
    <p:sldId id="292" r:id="rId32"/>
    <p:sldId id="294" r:id="rId33"/>
    <p:sldId id="310" r:id="rId34"/>
    <p:sldId id="296" r:id="rId35"/>
    <p:sldId id="295" r:id="rId36"/>
    <p:sldId id="298" r:id="rId37"/>
    <p:sldId id="293" r:id="rId38"/>
    <p:sldId id="300" r:id="rId39"/>
    <p:sldId id="299" r:id="rId40"/>
    <p:sldId id="302" r:id="rId41"/>
    <p:sldId id="303" r:id="rId42"/>
    <p:sldId id="301" r:id="rId43"/>
    <p:sldId id="304" r:id="rId44"/>
    <p:sldId id="305" r:id="rId45"/>
    <p:sldId id="306" r:id="rId46"/>
    <p:sldId id="307" r:id="rId47"/>
    <p:sldId id="30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8E7337"/>
    <a:srgbClr val="F1C461"/>
    <a:srgbClr val="816632"/>
    <a:srgbClr val="F2BF02"/>
    <a:srgbClr val="9B7B00"/>
    <a:srgbClr val="F3C102"/>
    <a:srgbClr val="800000"/>
    <a:srgbClr val="FFFFFF"/>
    <a:srgbClr val="E2C72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-858" y="-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dPt>
            <c:idx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蒸汽牵引</c:v>
                </c:pt>
                <c:pt idx="1">
                  <c:v>内燃牵引</c:v>
                </c:pt>
                <c:pt idx="2">
                  <c:v>电力牵引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0.84800000000000053</c:v>
                </c:pt>
                <c:pt idx="1">
                  <c:v>0.13300000000000001</c:v>
                </c:pt>
                <c:pt idx="2">
                  <c:v>1.9000000000000017E-2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522110254490562"/>
          <c:y val="0.21303295697758151"/>
          <c:w val="0.29527272881733002"/>
          <c:h val="0.4837034167676835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plotArea>
      <c:layout>
        <c:manualLayout>
          <c:layoutTarget val="inner"/>
          <c:xMode val="edge"/>
          <c:yMode val="edge"/>
          <c:x val="0"/>
          <c:y val="2.6125444820411993E-2"/>
          <c:w val="1"/>
          <c:h val="0.87033036602108194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1978</c:v>
                </c:pt>
                <c:pt idx="1">
                  <c:v>1983</c:v>
                </c:pt>
                <c:pt idx="2">
                  <c:v>1988</c:v>
                </c:pt>
                <c:pt idx="3">
                  <c:v>1993</c:v>
                </c:pt>
                <c:pt idx="4">
                  <c:v>1998</c:v>
                </c:pt>
                <c:pt idx="5">
                  <c:v>2003</c:v>
                </c:pt>
                <c:pt idx="6">
                  <c:v>2008</c:v>
                </c:pt>
                <c:pt idx="7">
                  <c:v>2014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5.17</c:v>
                </c:pt>
                <c:pt idx="1">
                  <c:v>5.46</c:v>
                </c:pt>
                <c:pt idx="2">
                  <c:v>5.6199999999999966</c:v>
                </c:pt>
                <c:pt idx="3">
                  <c:v>5.8599999999999985</c:v>
                </c:pt>
                <c:pt idx="4">
                  <c:v>6.64</c:v>
                </c:pt>
                <c:pt idx="5">
                  <c:v>7.3</c:v>
                </c:pt>
                <c:pt idx="6">
                  <c:v>7.9700000000000024</c:v>
                </c:pt>
                <c:pt idx="7">
                  <c:v>11.18</c:v>
                </c:pt>
              </c:numCache>
            </c:numRef>
          </c:val>
        </c:ser>
        <c:dLbls>
          <c:showVal val="1"/>
        </c:dLbls>
        <c:overlap val="-25"/>
        <c:axId val="200609152"/>
        <c:axId val="200619136"/>
      </c:barChart>
      <c:catAx>
        <c:axId val="2006091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0619136"/>
        <c:crosses val="autoZero"/>
        <c:auto val="1"/>
        <c:lblAlgn val="ctr"/>
        <c:lblOffset val="100"/>
      </c:catAx>
      <c:valAx>
        <c:axId val="200619136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20060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开始盈利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4.905623910527332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smtClean="0"/>
                      <a:t>盈亏</a:t>
                    </a:r>
                  </a:p>
                  <a:p>
                    <a:r>
                      <a:rPr lang="zh-CN" altLang="en-US" smtClean="0"/>
                      <a:t>平衡</a:t>
                    </a:r>
                    <a:endParaRPr lang="zh-CN" alt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CN" sz="1800" smtClean="0"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600</a:t>
                    </a:r>
                    <a:r>
                      <a:rPr lang="zh-CN" altLang="en-US" sz="1800" smtClean="0"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万</a:t>
                    </a:r>
                    <a:endParaRPr lang="zh-CN" altLang="en-US" sz="1800" dirty="0"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zh-CN" smtClean="0"/>
                      <a:t>3.8</a:t>
                    </a:r>
                    <a:r>
                      <a:rPr lang="zh-CN" altLang="en-US" smtClean="0"/>
                      <a:t>亿</a:t>
                    </a:r>
                    <a:endParaRPr lang="zh-CN" alt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altLang="zh-CN" dirty="0" smtClean="0"/>
                      <a:t>10</a:t>
                    </a:r>
                    <a:r>
                      <a:rPr lang="zh-CN" altLang="en-US" dirty="0" smtClean="0"/>
                      <a:t>亿</a:t>
                    </a:r>
                    <a:endParaRPr lang="zh-CN" alt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京津城际</c:v>
                </c:pt>
                <c:pt idx="1">
                  <c:v>沪杭高铁</c:v>
                </c:pt>
                <c:pt idx="2">
                  <c:v>沪宁高铁</c:v>
                </c:pt>
                <c:pt idx="3">
                  <c:v>京沪高铁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2015</c:v>
                </c:pt>
                <c:pt idx="1">
                  <c:v>2015</c:v>
                </c:pt>
                <c:pt idx="2">
                  <c:v>2015</c:v>
                </c:pt>
                <c:pt idx="3">
                  <c:v>2015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建成通车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京津城际</c:v>
                </c:pt>
                <c:pt idx="1">
                  <c:v>沪杭高铁</c:v>
                </c:pt>
                <c:pt idx="2">
                  <c:v>沪宁高铁</c:v>
                </c:pt>
                <c:pt idx="3">
                  <c:v>京沪高铁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2014</c:v>
                </c:pt>
                <c:pt idx="1">
                  <c:v>2011</c:v>
                </c:pt>
                <c:pt idx="2">
                  <c:v>2011</c:v>
                </c:pt>
                <c:pt idx="3">
                  <c:v>2014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开始盈利 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京津城际</c:v>
                </c:pt>
                <c:pt idx="1">
                  <c:v>沪杭高铁</c:v>
                </c:pt>
                <c:pt idx="2">
                  <c:v>沪宁高铁</c:v>
                </c:pt>
                <c:pt idx="3">
                  <c:v>京沪高铁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2008</c:v>
                </c:pt>
                <c:pt idx="1">
                  <c:v>2010</c:v>
                </c:pt>
                <c:pt idx="2">
                  <c:v>2010</c:v>
                </c:pt>
                <c:pt idx="3">
                  <c:v>2011</c:v>
                </c:pt>
              </c:numCache>
            </c:numRef>
          </c:val>
        </c:ser>
        <c:dLbls>
          <c:showVal val="1"/>
        </c:dLbls>
        <c:overlap val="100"/>
        <c:axId val="201382528"/>
        <c:axId val="201474432"/>
      </c:barChart>
      <c:catAx>
        <c:axId val="20138252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pPr>
            <a:endParaRPr lang="zh-CN"/>
          </a:p>
        </c:txPr>
        <c:crossAx val="201474432"/>
        <c:crosses val="autoZero"/>
        <c:auto val="1"/>
        <c:lblAlgn val="ctr"/>
        <c:lblOffset val="100"/>
      </c:catAx>
      <c:valAx>
        <c:axId val="201474432"/>
        <c:scaling>
          <c:orientation val="minMax"/>
          <c:min val="2008"/>
        </c:scaling>
        <c:delete val="1"/>
        <c:axPos val="b"/>
        <c:numFmt formatCode="General" sourceLinked="1"/>
        <c:majorTickMark val="none"/>
        <c:tickLblPos val="nextTo"/>
        <c:crossAx val="20138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ayout>
        <c:manualLayout>
          <c:xMode val="edge"/>
          <c:yMode val="edge"/>
          <c:x val="0.27928694358975154"/>
          <c:y val="5.9523809523809507E-2"/>
          <c:w val="0.34305525945586685"/>
          <c:h val="8.1206099237595281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57C4AD-9AB6-478F-9767-85E519F776FD}" type="doc">
      <dgm:prSet loTypeId="urn:microsoft.com/office/officeart/2005/8/layout/radial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2DBD3085-8743-4A11-A2FC-B78235A64E35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铁路</a:t>
          </a:r>
          <a:endParaRPr lang="zh-CN" altLang="en-US" dirty="0">
            <a:solidFill>
              <a:schemeClr val="tx1"/>
            </a:solidFill>
          </a:endParaRPr>
        </a:p>
      </dgm:t>
    </dgm:pt>
    <dgm:pt modelId="{7ADE370F-AF3D-4BC0-8E66-8CA4D845F573}" type="parTrans" cxnId="{0AD81F29-83BE-4839-907E-7572ABEDADCA}">
      <dgm:prSet/>
      <dgm:spPr/>
      <dgm:t>
        <a:bodyPr/>
        <a:lstStyle/>
        <a:p>
          <a:endParaRPr lang="zh-CN" altLang="en-US"/>
        </a:p>
      </dgm:t>
    </dgm:pt>
    <dgm:pt modelId="{D5FB52F6-490F-4355-AF69-760FB5212199}" type="sibTrans" cxnId="{0AD81F29-83BE-4839-907E-7572ABEDADCA}">
      <dgm:prSet/>
      <dgm:spPr/>
      <dgm:t>
        <a:bodyPr/>
        <a:lstStyle/>
        <a:p>
          <a:endParaRPr lang="zh-CN" altLang="en-US"/>
        </a:p>
      </dgm:t>
    </dgm:pt>
    <dgm:pt modelId="{83094099-ADD3-4DF2-9A11-4EFF40598228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公路</a:t>
          </a:r>
          <a:endParaRPr lang="zh-CN" altLang="en-US" dirty="0">
            <a:solidFill>
              <a:schemeClr val="tx1"/>
            </a:solidFill>
          </a:endParaRPr>
        </a:p>
      </dgm:t>
    </dgm:pt>
    <dgm:pt modelId="{67661989-875F-4B04-85AD-229023F4C75E}" type="parTrans" cxnId="{D08B3B5A-D20A-4719-ACE0-9346A69B5EA0}">
      <dgm:prSet/>
      <dgm:spPr/>
      <dgm:t>
        <a:bodyPr/>
        <a:lstStyle/>
        <a:p>
          <a:endParaRPr lang="zh-CN" altLang="en-US"/>
        </a:p>
      </dgm:t>
    </dgm:pt>
    <dgm:pt modelId="{A8FE6AEF-4102-417C-99AF-6818647BE353}" type="sibTrans" cxnId="{D08B3B5A-D20A-4719-ACE0-9346A69B5EA0}">
      <dgm:prSet/>
      <dgm:spPr/>
      <dgm:t>
        <a:bodyPr/>
        <a:lstStyle/>
        <a:p>
          <a:endParaRPr lang="zh-CN" altLang="en-US"/>
        </a:p>
      </dgm:t>
    </dgm:pt>
    <dgm:pt modelId="{D256368D-4FFE-4996-9AAF-094297DD5C7B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水运</a:t>
          </a:r>
          <a:endParaRPr lang="zh-CN" altLang="en-US" dirty="0">
            <a:solidFill>
              <a:schemeClr val="tx1"/>
            </a:solidFill>
          </a:endParaRPr>
        </a:p>
      </dgm:t>
    </dgm:pt>
    <dgm:pt modelId="{838810AF-B0ED-4741-81E7-B76B540D4FF4}" type="parTrans" cxnId="{EF65A477-6F27-4BB3-A508-07E315AF0C12}">
      <dgm:prSet/>
      <dgm:spPr/>
      <dgm:t>
        <a:bodyPr/>
        <a:lstStyle/>
        <a:p>
          <a:endParaRPr lang="zh-CN" altLang="en-US"/>
        </a:p>
      </dgm:t>
    </dgm:pt>
    <dgm:pt modelId="{071BAE1D-D2BA-4BCF-A957-2A96DCD7F67F}" type="sibTrans" cxnId="{EF65A477-6F27-4BB3-A508-07E315AF0C1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0AF8D77-24B7-4EFD-BCB0-2D5BF5D22EEE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航空</a:t>
          </a:r>
          <a:endParaRPr lang="zh-CN" altLang="en-US" dirty="0">
            <a:solidFill>
              <a:schemeClr val="tx1"/>
            </a:solidFill>
          </a:endParaRPr>
        </a:p>
      </dgm:t>
    </dgm:pt>
    <dgm:pt modelId="{0847F817-FCD3-415E-9395-15EC46F93040}" type="parTrans" cxnId="{8A04208B-26B3-40E9-9A7F-4836C34CEABE}">
      <dgm:prSet/>
      <dgm:spPr/>
      <dgm:t>
        <a:bodyPr/>
        <a:lstStyle/>
        <a:p>
          <a:endParaRPr lang="zh-CN" altLang="en-US"/>
        </a:p>
      </dgm:t>
    </dgm:pt>
    <dgm:pt modelId="{B171F991-DE94-46F7-BFF2-AEE569C8C247}" type="sibTrans" cxnId="{8A04208B-26B3-40E9-9A7F-4836C34CEABE}">
      <dgm:prSet/>
      <dgm:spPr/>
      <dgm:t>
        <a:bodyPr/>
        <a:lstStyle/>
        <a:p>
          <a:endParaRPr lang="zh-CN" altLang="en-US"/>
        </a:p>
      </dgm:t>
    </dgm:pt>
    <dgm:pt modelId="{F594D68A-FA05-4BCE-8318-8D031479712B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管道</a:t>
          </a:r>
          <a:endParaRPr lang="zh-CN" altLang="en-US" dirty="0">
            <a:solidFill>
              <a:schemeClr val="tx1"/>
            </a:solidFill>
          </a:endParaRPr>
        </a:p>
      </dgm:t>
    </dgm:pt>
    <dgm:pt modelId="{A43EEEFA-E4E4-4142-82FF-0F7051D061EF}" type="parTrans" cxnId="{826B4009-C4CC-4435-AB2B-A5A840535D00}">
      <dgm:prSet/>
      <dgm:spPr/>
      <dgm:t>
        <a:bodyPr/>
        <a:lstStyle/>
        <a:p>
          <a:endParaRPr lang="zh-CN" altLang="en-US"/>
        </a:p>
      </dgm:t>
    </dgm:pt>
    <dgm:pt modelId="{3DB49D13-A905-4B6A-8671-471A7D974AD5}" type="sibTrans" cxnId="{826B4009-C4CC-4435-AB2B-A5A840535D00}">
      <dgm:prSet/>
      <dgm:spPr/>
      <dgm:t>
        <a:bodyPr/>
        <a:lstStyle/>
        <a:p>
          <a:endParaRPr lang="zh-CN" altLang="en-US"/>
        </a:p>
      </dgm:t>
    </dgm:pt>
    <dgm:pt modelId="{4E3A71F2-806F-41A3-8E89-FDE261BAA30B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交通运输体系</a:t>
          </a:r>
          <a:endParaRPr lang="zh-CN" altLang="en-US" dirty="0">
            <a:solidFill>
              <a:schemeClr val="tx1"/>
            </a:solidFill>
          </a:endParaRPr>
        </a:p>
      </dgm:t>
    </dgm:pt>
    <dgm:pt modelId="{A29BFD5B-A721-4358-8FCA-74B0C2ADCE10}" type="sibTrans" cxnId="{983ACB9C-A367-40D1-B8A4-1A03D33E091F}">
      <dgm:prSet/>
      <dgm:spPr/>
      <dgm:t>
        <a:bodyPr/>
        <a:lstStyle/>
        <a:p>
          <a:endParaRPr lang="zh-CN" altLang="en-US"/>
        </a:p>
      </dgm:t>
    </dgm:pt>
    <dgm:pt modelId="{C164DB9D-100A-43B0-A3D5-9764DCE2B058}" type="parTrans" cxnId="{983ACB9C-A367-40D1-B8A4-1A03D33E091F}">
      <dgm:prSet/>
      <dgm:spPr/>
      <dgm:t>
        <a:bodyPr/>
        <a:lstStyle/>
        <a:p>
          <a:endParaRPr lang="zh-CN" altLang="en-US"/>
        </a:p>
      </dgm:t>
    </dgm:pt>
    <dgm:pt modelId="{790CEEC4-290E-478B-8715-495B02613D65}" type="pres">
      <dgm:prSet presAssocID="{CF57C4AD-9AB6-478F-9767-85E519F776F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8824520-0394-4FB4-866C-D039A3EB226A}" type="pres">
      <dgm:prSet presAssocID="{4E3A71F2-806F-41A3-8E89-FDE261BAA30B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489CE451-8528-410A-B1D8-AF00624A8696}" type="pres">
      <dgm:prSet presAssocID="{2DBD3085-8743-4A11-A2FC-B78235A64E3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12D9F7-60D2-4C06-AFA8-55E7BCD25356}" type="pres">
      <dgm:prSet presAssocID="{2DBD3085-8743-4A11-A2FC-B78235A64E35}" presName="dummy" presStyleCnt="0"/>
      <dgm:spPr/>
    </dgm:pt>
    <dgm:pt modelId="{F32EB4E3-560E-4B79-AF18-1758EA4DA331}" type="pres">
      <dgm:prSet presAssocID="{D5FB52F6-490F-4355-AF69-760FB5212199}" presName="sibTrans" presStyleLbl="sibTrans2D1" presStyleIdx="0" presStyleCnt="5"/>
      <dgm:spPr/>
      <dgm:t>
        <a:bodyPr/>
        <a:lstStyle/>
        <a:p>
          <a:endParaRPr lang="zh-CN" altLang="en-US"/>
        </a:p>
      </dgm:t>
    </dgm:pt>
    <dgm:pt modelId="{F0EB8550-1DD1-41FA-A26D-EBEF584687C5}" type="pres">
      <dgm:prSet presAssocID="{83094099-ADD3-4DF2-9A11-4EFF4059822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25FDCE-C656-4540-9386-C3846D750E29}" type="pres">
      <dgm:prSet presAssocID="{83094099-ADD3-4DF2-9A11-4EFF40598228}" presName="dummy" presStyleCnt="0"/>
      <dgm:spPr/>
    </dgm:pt>
    <dgm:pt modelId="{6F725F83-9378-41A7-A183-78C2DDB0E44C}" type="pres">
      <dgm:prSet presAssocID="{A8FE6AEF-4102-417C-99AF-6818647BE353}" presName="sibTrans" presStyleLbl="sibTrans2D1" presStyleIdx="1" presStyleCnt="5"/>
      <dgm:spPr/>
      <dgm:t>
        <a:bodyPr/>
        <a:lstStyle/>
        <a:p>
          <a:endParaRPr lang="zh-CN" altLang="en-US"/>
        </a:p>
      </dgm:t>
    </dgm:pt>
    <dgm:pt modelId="{59252A01-3C16-4816-BFAA-9E106316F3FF}" type="pres">
      <dgm:prSet presAssocID="{D256368D-4FFE-4996-9AAF-094297DD5C7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C09DF2-8237-46F5-AB74-E113FB9AD7AE}" type="pres">
      <dgm:prSet presAssocID="{D256368D-4FFE-4996-9AAF-094297DD5C7B}" presName="dummy" presStyleCnt="0"/>
      <dgm:spPr/>
    </dgm:pt>
    <dgm:pt modelId="{F67344CA-E3B2-41A9-BC1A-E157ED4EDC38}" type="pres">
      <dgm:prSet presAssocID="{071BAE1D-D2BA-4BCF-A957-2A96DCD7F67F}" presName="sibTrans" presStyleLbl="sibTrans2D1" presStyleIdx="2" presStyleCnt="5"/>
      <dgm:spPr/>
      <dgm:t>
        <a:bodyPr/>
        <a:lstStyle/>
        <a:p>
          <a:endParaRPr lang="zh-CN" altLang="en-US"/>
        </a:p>
      </dgm:t>
    </dgm:pt>
    <dgm:pt modelId="{EDB7A1A0-9738-420D-B45C-6926F18FC612}" type="pres">
      <dgm:prSet presAssocID="{50AF8D77-24B7-4EFD-BCB0-2D5BF5D22EE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8A6F6F-3A3B-432A-B508-69D18772B0D4}" type="pres">
      <dgm:prSet presAssocID="{50AF8D77-24B7-4EFD-BCB0-2D5BF5D22EEE}" presName="dummy" presStyleCnt="0"/>
      <dgm:spPr/>
    </dgm:pt>
    <dgm:pt modelId="{BE0E9736-E2A2-45C5-BA72-E2BF457ECB26}" type="pres">
      <dgm:prSet presAssocID="{B171F991-DE94-46F7-BFF2-AEE569C8C247}" presName="sibTrans" presStyleLbl="sibTrans2D1" presStyleIdx="3" presStyleCnt="5"/>
      <dgm:spPr/>
      <dgm:t>
        <a:bodyPr/>
        <a:lstStyle/>
        <a:p>
          <a:endParaRPr lang="zh-CN" altLang="en-US"/>
        </a:p>
      </dgm:t>
    </dgm:pt>
    <dgm:pt modelId="{3A841975-2523-49C4-B265-28D57027EA36}" type="pres">
      <dgm:prSet presAssocID="{F594D68A-FA05-4BCE-8318-8D031479712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6C3228-7FEA-4E9B-A273-E94166B4FDD5}" type="pres">
      <dgm:prSet presAssocID="{F594D68A-FA05-4BCE-8318-8D031479712B}" presName="dummy" presStyleCnt="0"/>
      <dgm:spPr/>
    </dgm:pt>
    <dgm:pt modelId="{4EFBD7BB-7982-48FD-9440-856D540B366C}" type="pres">
      <dgm:prSet presAssocID="{3DB49D13-A905-4B6A-8671-471A7D974AD5}" presName="sibTrans" presStyleLbl="sibTrans2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983ACB9C-A367-40D1-B8A4-1A03D33E091F}" srcId="{CF57C4AD-9AB6-478F-9767-85E519F776FD}" destId="{4E3A71F2-806F-41A3-8E89-FDE261BAA30B}" srcOrd="0" destOrd="0" parTransId="{C164DB9D-100A-43B0-A3D5-9764DCE2B058}" sibTransId="{A29BFD5B-A721-4358-8FCA-74B0C2ADCE10}"/>
    <dgm:cxn modelId="{6D027343-8126-4F48-8ECB-2777A87DF857}" type="presOf" srcId="{A8FE6AEF-4102-417C-99AF-6818647BE353}" destId="{6F725F83-9378-41A7-A183-78C2DDB0E44C}" srcOrd="0" destOrd="0" presId="urn:microsoft.com/office/officeart/2005/8/layout/radial6"/>
    <dgm:cxn modelId="{D8BB8AF8-45E1-4886-9595-814A91582566}" type="presOf" srcId="{83094099-ADD3-4DF2-9A11-4EFF40598228}" destId="{F0EB8550-1DD1-41FA-A26D-EBEF584687C5}" srcOrd="0" destOrd="0" presId="urn:microsoft.com/office/officeart/2005/8/layout/radial6"/>
    <dgm:cxn modelId="{A47AE87C-3AF8-4CAE-A32C-DC9BBDDD8293}" type="presOf" srcId="{4E3A71F2-806F-41A3-8E89-FDE261BAA30B}" destId="{B8824520-0394-4FB4-866C-D039A3EB226A}" srcOrd="0" destOrd="0" presId="urn:microsoft.com/office/officeart/2005/8/layout/radial6"/>
    <dgm:cxn modelId="{4816B229-AF48-4EBE-AAC4-7DE98A3A72E4}" type="presOf" srcId="{B171F991-DE94-46F7-BFF2-AEE569C8C247}" destId="{BE0E9736-E2A2-45C5-BA72-E2BF457ECB26}" srcOrd="0" destOrd="0" presId="urn:microsoft.com/office/officeart/2005/8/layout/radial6"/>
    <dgm:cxn modelId="{D10DC5CB-533F-4230-9738-CB7E8BB57B9C}" type="presOf" srcId="{071BAE1D-D2BA-4BCF-A957-2A96DCD7F67F}" destId="{F67344CA-E3B2-41A9-BC1A-E157ED4EDC38}" srcOrd="0" destOrd="0" presId="urn:microsoft.com/office/officeart/2005/8/layout/radial6"/>
    <dgm:cxn modelId="{0AD81F29-83BE-4839-907E-7572ABEDADCA}" srcId="{4E3A71F2-806F-41A3-8E89-FDE261BAA30B}" destId="{2DBD3085-8743-4A11-A2FC-B78235A64E35}" srcOrd="0" destOrd="0" parTransId="{7ADE370F-AF3D-4BC0-8E66-8CA4D845F573}" sibTransId="{D5FB52F6-490F-4355-AF69-760FB5212199}"/>
    <dgm:cxn modelId="{FE32BF98-381B-46DC-997E-82EA750DB369}" type="presOf" srcId="{3DB49D13-A905-4B6A-8671-471A7D974AD5}" destId="{4EFBD7BB-7982-48FD-9440-856D540B366C}" srcOrd="0" destOrd="0" presId="urn:microsoft.com/office/officeart/2005/8/layout/radial6"/>
    <dgm:cxn modelId="{EEE7F81B-CE12-48BE-8BA0-5B10E079C2DE}" type="presOf" srcId="{CF57C4AD-9AB6-478F-9767-85E519F776FD}" destId="{790CEEC4-290E-478B-8715-495B02613D65}" srcOrd="0" destOrd="0" presId="urn:microsoft.com/office/officeart/2005/8/layout/radial6"/>
    <dgm:cxn modelId="{EF65A477-6F27-4BB3-A508-07E315AF0C12}" srcId="{4E3A71F2-806F-41A3-8E89-FDE261BAA30B}" destId="{D256368D-4FFE-4996-9AAF-094297DD5C7B}" srcOrd="2" destOrd="0" parTransId="{838810AF-B0ED-4741-81E7-B76B540D4FF4}" sibTransId="{071BAE1D-D2BA-4BCF-A957-2A96DCD7F67F}"/>
    <dgm:cxn modelId="{826B4009-C4CC-4435-AB2B-A5A840535D00}" srcId="{4E3A71F2-806F-41A3-8E89-FDE261BAA30B}" destId="{F594D68A-FA05-4BCE-8318-8D031479712B}" srcOrd="4" destOrd="0" parTransId="{A43EEEFA-E4E4-4142-82FF-0F7051D061EF}" sibTransId="{3DB49D13-A905-4B6A-8671-471A7D974AD5}"/>
    <dgm:cxn modelId="{4DE3AEB6-62B8-4B0B-B199-68E21DA17D5A}" type="presOf" srcId="{D256368D-4FFE-4996-9AAF-094297DD5C7B}" destId="{59252A01-3C16-4816-BFAA-9E106316F3FF}" srcOrd="0" destOrd="0" presId="urn:microsoft.com/office/officeart/2005/8/layout/radial6"/>
    <dgm:cxn modelId="{AB578189-416C-4670-9293-AA9B90FFDFCA}" type="presOf" srcId="{2DBD3085-8743-4A11-A2FC-B78235A64E35}" destId="{489CE451-8528-410A-B1D8-AF00624A8696}" srcOrd="0" destOrd="0" presId="urn:microsoft.com/office/officeart/2005/8/layout/radial6"/>
    <dgm:cxn modelId="{D08B3B5A-D20A-4719-ACE0-9346A69B5EA0}" srcId="{4E3A71F2-806F-41A3-8E89-FDE261BAA30B}" destId="{83094099-ADD3-4DF2-9A11-4EFF40598228}" srcOrd="1" destOrd="0" parTransId="{67661989-875F-4B04-85AD-229023F4C75E}" sibTransId="{A8FE6AEF-4102-417C-99AF-6818647BE353}"/>
    <dgm:cxn modelId="{DE63FBE0-3A7D-45A7-9B7F-DCFFA0008759}" type="presOf" srcId="{50AF8D77-24B7-4EFD-BCB0-2D5BF5D22EEE}" destId="{EDB7A1A0-9738-420D-B45C-6926F18FC612}" srcOrd="0" destOrd="0" presId="urn:microsoft.com/office/officeart/2005/8/layout/radial6"/>
    <dgm:cxn modelId="{08AA5D0F-DB0A-4F8B-B569-3AA3A3348214}" type="presOf" srcId="{F594D68A-FA05-4BCE-8318-8D031479712B}" destId="{3A841975-2523-49C4-B265-28D57027EA36}" srcOrd="0" destOrd="0" presId="urn:microsoft.com/office/officeart/2005/8/layout/radial6"/>
    <dgm:cxn modelId="{8A04208B-26B3-40E9-9A7F-4836C34CEABE}" srcId="{4E3A71F2-806F-41A3-8E89-FDE261BAA30B}" destId="{50AF8D77-24B7-4EFD-BCB0-2D5BF5D22EEE}" srcOrd="3" destOrd="0" parTransId="{0847F817-FCD3-415E-9395-15EC46F93040}" sibTransId="{B171F991-DE94-46F7-BFF2-AEE569C8C247}"/>
    <dgm:cxn modelId="{157DD8CF-BCF3-4D9D-8ACD-42B9E9587557}" type="presOf" srcId="{D5FB52F6-490F-4355-AF69-760FB5212199}" destId="{F32EB4E3-560E-4B79-AF18-1758EA4DA331}" srcOrd="0" destOrd="0" presId="urn:microsoft.com/office/officeart/2005/8/layout/radial6"/>
    <dgm:cxn modelId="{BE7F0C82-CA1F-4C08-AF78-CF784A1E9951}" type="presParOf" srcId="{790CEEC4-290E-478B-8715-495B02613D65}" destId="{B8824520-0394-4FB4-866C-D039A3EB226A}" srcOrd="0" destOrd="0" presId="urn:microsoft.com/office/officeart/2005/8/layout/radial6"/>
    <dgm:cxn modelId="{FD82F0BE-0BA5-41E2-ABA2-12BA2335ECB6}" type="presParOf" srcId="{790CEEC4-290E-478B-8715-495B02613D65}" destId="{489CE451-8528-410A-B1D8-AF00624A8696}" srcOrd="1" destOrd="0" presId="urn:microsoft.com/office/officeart/2005/8/layout/radial6"/>
    <dgm:cxn modelId="{BD788F80-54F5-4DF6-9D52-6162C853DDB4}" type="presParOf" srcId="{790CEEC4-290E-478B-8715-495B02613D65}" destId="{3B12D9F7-60D2-4C06-AFA8-55E7BCD25356}" srcOrd="2" destOrd="0" presId="urn:microsoft.com/office/officeart/2005/8/layout/radial6"/>
    <dgm:cxn modelId="{5FEE7CE5-9871-43AE-A0F8-C504866633B7}" type="presParOf" srcId="{790CEEC4-290E-478B-8715-495B02613D65}" destId="{F32EB4E3-560E-4B79-AF18-1758EA4DA331}" srcOrd="3" destOrd="0" presId="urn:microsoft.com/office/officeart/2005/8/layout/radial6"/>
    <dgm:cxn modelId="{CE0EF2BD-1A2C-40F5-B8FF-5D8EAC56526E}" type="presParOf" srcId="{790CEEC4-290E-478B-8715-495B02613D65}" destId="{F0EB8550-1DD1-41FA-A26D-EBEF584687C5}" srcOrd="4" destOrd="0" presId="urn:microsoft.com/office/officeart/2005/8/layout/radial6"/>
    <dgm:cxn modelId="{28C07EB3-6C4B-4EB6-8A9D-83822BD68FD4}" type="presParOf" srcId="{790CEEC4-290E-478B-8715-495B02613D65}" destId="{9E25FDCE-C656-4540-9386-C3846D750E29}" srcOrd="5" destOrd="0" presId="urn:microsoft.com/office/officeart/2005/8/layout/radial6"/>
    <dgm:cxn modelId="{84797771-DC6E-4454-800A-0D4E0D5B3843}" type="presParOf" srcId="{790CEEC4-290E-478B-8715-495B02613D65}" destId="{6F725F83-9378-41A7-A183-78C2DDB0E44C}" srcOrd="6" destOrd="0" presId="urn:microsoft.com/office/officeart/2005/8/layout/radial6"/>
    <dgm:cxn modelId="{883C6B61-9804-4C82-8177-94200EE7E797}" type="presParOf" srcId="{790CEEC4-290E-478B-8715-495B02613D65}" destId="{59252A01-3C16-4816-BFAA-9E106316F3FF}" srcOrd="7" destOrd="0" presId="urn:microsoft.com/office/officeart/2005/8/layout/radial6"/>
    <dgm:cxn modelId="{BADEE65E-720D-453D-9932-8545B1F1218A}" type="presParOf" srcId="{790CEEC4-290E-478B-8715-495B02613D65}" destId="{5AC09DF2-8237-46F5-AB74-E113FB9AD7AE}" srcOrd="8" destOrd="0" presId="urn:microsoft.com/office/officeart/2005/8/layout/radial6"/>
    <dgm:cxn modelId="{5A14C168-61C7-49CA-B4E7-A4E024DB9C1B}" type="presParOf" srcId="{790CEEC4-290E-478B-8715-495B02613D65}" destId="{F67344CA-E3B2-41A9-BC1A-E157ED4EDC38}" srcOrd="9" destOrd="0" presId="urn:microsoft.com/office/officeart/2005/8/layout/radial6"/>
    <dgm:cxn modelId="{5BD504DF-83C1-41FA-8968-0ADD74460976}" type="presParOf" srcId="{790CEEC4-290E-478B-8715-495B02613D65}" destId="{EDB7A1A0-9738-420D-B45C-6926F18FC612}" srcOrd="10" destOrd="0" presId="urn:microsoft.com/office/officeart/2005/8/layout/radial6"/>
    <dgm:cxn modelId="{1BBBFAD1-F904-4259-AF8A-9A16A31FD892}" type="presParOf" srcId="{790CEEC4-290E-478B-8715-495B02613D65}" destId="{568A6F6F-3A3B-432A-B508-69D18772B0D4}" srcOrd="11" destOrd="0" presId="urn:microsoft.com/office/officeart/2005/8/layout/radial6"/>
    <dgm:cxn modelId="{4DA14785-CD11-4A4E-B309-75BCC6C6DFD3}" type="presParOf" srcId="{790CEEC4-290E-478B-8715-495B02613D65}" destId="{BE0E9736-E2A2-45C5-BA72-E2BF457ECB26}" srcOrd="12" destOrd="0" presId="urn:microsoft.com/office/officeart/2005/8/layout/radial6"/>
    <dgm:cxn modelId="{085EF4DA-97A5-4663-B0E2-72F18815A873}" type="presParOf" srcId="{790CEEC4-290E-478B-8715-495B02613D65}" destId="{3A841975-2523-49C4-B265-28D57027EA36}" srcOrd="13" destOrd="0" presId="urn:microsoft.com/office/officeart/2005/8/layout/radial6"/>
    <dgm:cxn modelId="{50EF68C4-1DDE-486C-9C66-AB82E0CD551D}" type="presParOf" srcId="{790CEEC4-290E-478B-8715-495B02613D65}" destId="{E16C3228-7FEA-4E9B-A273-E94166B4FDD5}" srcOrd="14" destOrd="0" presId="urn:microsoft.com/office/officeart/2005/8/layout/radial6"/>
    <dgm:cxn modelId="{204C36C7-4342-44DD-80EA-3A9B717FE1DC}" type="presParOf" srcId="{790CEEC4-290E-478B-8715-495B02613D65}" destId="{4EFBD7BB-7982-48FD-9440-856D540B366C}" srcOrd="15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29A721-98A3-45ED-B1C6-84EA47EB2207}" type="doc">
      <dgm:prSet loTypeId="urn:microsoft.com/office/officeart/2005/8/layout/cycle2" loCatId="cycle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66E91368-BD59-4D0D-A51C-ED3DC7026DCF}">
      <dgm:prSet/>
      <dgm:spPr/>
      <dgm:t>
        <a:bodyPr/>
        <a:lstStyle/>
        <a:p>
          <a:r>
            <a:rPr lang="zh-CN" dirty="0" smtClean="0">
              <a:solidFill>
                <a:schemeClr val="bg1"/>
              </a:solidFill>
            </a:rPr>
            <a:t>工程施工</a:t>
          </a:r>
          <a:endParaRPr lang="zh-CN" altLang="en-US" dirty="0">
            <a:solidFill>
              <a:schemeClr val="bg1"/>
            </a:solidFill>
          </a:endParaRPr>
        </a:p>
      </dgm:t>
    </dgm:pt>
    <dgm:pt modelId="{2F3AAE35-98F4-438A-8FDB-55C2DCF2E897}" type="parTrans" cxnId="{967DF3E0-DAC7-409D-9F77-B89F853CBFD5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BEBDB739-7714-4566-859A-BFC907EF8593}" type="sibTrans" cxnId="{967DF3E0-DAC7-409D-9F77-B89F853CBFD5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0DCF78B9-3858-424F-9006-C591ECB74BBB}">
      <dgm:prSet/>
      <dgm:spPr/>
      <dgm:t>
        <a:bodyPr/>
        <a:lstStyle/>
        <a:p>
          <a:r>
            <a:rPr lang="zh-CN" dirty="0" smtClean="0">
              <a:solidFill>
                <a:schemeClr val="bg1"/>
              </a:solidFill>
            </a:rPr>
            <a:t>装备制造</a:t>
          </a:r>
          <a:endParaRPr lang="zh-CN" altLang="en-US" dirty="0">
            <a:solidFill>
              <a:schemeClr val="bg1"/>
            </a:solidFill>
          </a:endParaRPr>
        </a:p>
      </dgm:t>
    </dgm:pt>
    <dgm:pt modelId="{AA61943F-5CD1-44A1-A306-610872E0BD28}" type="parTrans" cxnId="{BFD21249-B80F-40BB-9015-76A46466FB72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623F24ED-2BD9-4119-B803-6FDEFF174080}" type="sibTrans" cxnId="{BFD21249-B80F-40BB-9015-76A46466FB72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960FA0BA-435F-46AC-8F7B-415D330C7DB8}">
      <dgm:prSet/>
      <dgm:spPr/>
      <dgm:t>
        <a:bodyPr/>
        <a:lstStyle/>
        <a:p>
          <a:r>
            <a:rPr lang="zh-CN" dirty="0" smtClean="0">
              <a:solidFill>
                <a:schemeClr val="bg1"/>
              </a:solidFill>
            </a:rPr>
            <a:t>运营管理</a:t>
          </a:r>
          <a:endParaRPr lang="zh-CN" altLang="en-US" dirty="0">
            <a:solidFill>
              <a:schemeClr val="bg1"/>
            </a:solidFill>
          </a:endParaRPr>
        </a:p>
      </dgm:t>
    </dgm:pt>
    <dgm:pt modelId="{0A186762-4163-4678-9002-DD478D101513}" type="parTrans" cxnId="{90329435-B81C-45F0-B336-DF84EA098287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CC07A3CD-C628-4AB8-A136-CD6BB54EE9A6}" type="sibTrans" cxnId="{90329435-B81C-45F0-B336-DF84EA098287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E8ECAF60-66C9-4376-AD7B-D728531882F0}">
      <dgm:prSet/>
      <dgm:spPr/>
      <dgm:t>
        <a:bodyPr/>
        <a:lstStyle/>
        <a:p>
          <a:r>
            <a:rPr lang="zh-CN" dirty="0" smtClean="0">
              <a:solidFill>
                <a:schemeClr val="bg1"/>
              </a:solidFill>
            </a:rPr>
            <a:t>安全防护</a:t>
          </a:r>
          <a:endParaRPr lang="zh-CN" altLang="en-US" dirty="0">
            <a:solidFill>
              <a:schemeClr val="bg1"/>
            </a:solidFill>
          </a:endParaRPr>
        </a:p>
      </dgm:t>
    </dgm:pt>
    <dgm:pt modelId="{26301685-D655-4FC4-891C-B676F113F8F1}" type="parTrans" cxnId="{53C5D12C-359A-4D07-977E-3000BFDC7837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23C55498-E764-44E7-A7D3-6BB111E5F194}" type="sibTrans" cxnId="{53C5D12C-359A-4D07-977E-3000BFDC7837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9D21EED6-B0D1-49B9-A611-5E7EFF44C2C9}">
      <dgm:prSet/>
      <dgm:spPr/>
      <dgm:t>
        <a:bodyPr/>
        <a:lstStyle/>
        <a:p>
          <a:r>
            <a:rPr lang="zh-CN" dirty="0" smtClean="0">
              <a:solidFill>
                <a:schemeClr val="bg1"/>
              </a:solidFill>
            </a:rPr>
            <a:t>勘察设计</a:t>
          </a:r>
          <a:endParaRPr lang="zh-CN" altLang="en-US" dirty="0">
            <a:solidFill>
              <a:schemeClr val="bg1"/>
            </a:solidFill>
          </a:endParaRPr>
        </a:p>
      </dgm:t>
    </dgm:pt>
    <dgm:pt modelId="{98B97FEE-952F-4DC6-9314-4289E19F5B61}" type="parTrans" cxnId="{2AE96036-01DB-4507-91FF-1EC3ACC2ECBB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E4616632-0CB6-4497-864E-12C736AC5AF1}" type="sibTrans" cxnId="{2AE96036-01DB-4507-91FF-1EC3ACC2ECBB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B481A04F-F825-4DD7-BB30-BF565B33A972}" type="pres">
      <dgm:prSet presAssocID="{F129A721-98A3-45ED-B1C6-84EA47EB220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FF82578-3ED3-4EF9-96BF-C687AAE0DEAC}" type="pres">
      <dgm:prSet presAssocID="{66E91368-BD59-4D0D-A51C-ED3DC7026DCF}" presName="node" presStyleLbl="node1" presStyleIdx="0" presStyleCnt="5" custRadScaleRad="77840" custRadScaleInc="-266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62E557-0A50-409F-8024-B57AC56D1CC9}" type="pres">
      <dgm:prSet presAssocID="{BEBDB739-7714-4566-859A-BFC907EF8593}" presName="sibTrans" presStyleLbl="sibTrans2D1" presStyleIdx="0" presStyleCnt="5"/>
      <dgm:spPr/>
      <dgm:t>
        <a:bodyPr/>
        <a:lstStyle/>
        <a:p>
          <a:endParaRPr lang="zh-CN" altLang="en-US"/>
        </a:p>
      </dgm:t>
    </dgm:pt>
    <dgm:pt modelId="{3F541B91-2C2F-4103-BF6A-78DC4F130132}" type="pres">
      <dgm:prSet presAssocID="{BEBDB739-7714-4566-859A-BFC907EF8593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5A0F3F14-87E2-4F85-8F13-4919A815AD49}" type="pres">
      <dgm:prSet presAssocID="{0DCF78B9-3858-424F-9006-C591ECB74BB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E90D04-F200-4248-8F21-AFE1CCB96A5A}" type="pres">
      <dgm:prSet presAssocID="{623F24ED-2BD9-4119-B803-6FDEFF174080}" presName="sibTrans" presStyleLbl="sibTrans2D1" presStyleIdx="1" presStyleCnt="5"/>
      <dgm:spPr/>
      <dgm:t>
        <a:bodyPr/>
        <a:lstStyle/>
        <a:p>
          <a:endParaRPr lang="zh-CN" altLang="en-US"/>
        </a:p>
      </dgm:t>
    </dgm:pt>
    <dgm:pt modelId="{BC4EF83E-2195-46F4-AAB6-7ECF83A4C9A9}" type="pres">
      <dgm:prSet presAssocID="{623F24ED-2BD9-4119-B803-6FDEFF174080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B6128E21-A932-4206-974B-728F625D1A7C}" type="pres">
      <dgm:prSet presAssocID="{960FA0BA-435F-46AC-8F7B-415D330C7DB8}" presName="node" presStyleLbl="node1" presStyleIdx="2" presStyleCnt="5" custRadScaleRad="90111" custRadScaleInc="-914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0AC91F-90D1-4A99-BD68-5B870FC2158A}" type="pres">
      <dgm:prSet presAssocID="{CC07A3CD-C628-4AB8-A136-CD6BB54EE9A6}" presName="sibTrans" presStyleLbl="sibTrans2D1" presStyleIdx="2" presStyleCnt="5"/>
      <dgm:spPr/>
      <dgm:t>
        <a:bodyPr/>
        <a:lstStyle/>
        <a:p>
          <a:endParaRPr lang="zh-CN" altLang="en-US"/>
        </a:p>
      </dgm:t>
    </dgm:pt>
    <dgm:pt modelId="{28C6F3E6-D1EA-40FF-98D3-505D8B6A3553}" type="pres">
      <dgm:prSet presAssocID="{CC07A3CD-C628-4AB8-A136-CD6BB54EE9A6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CE5C5045-7AF1-4196-82FC-D9DA0F75F1F2}" type="pres">
      <dgm:prSet presAssocID="{E8ECAF60-66C9-4376-AD7B-D728531882F0}" presName="node" presStyleLbl="node1" presStyleIdx="3" presStyleCnt="5" custRadScaleRad="92405" custRadScaleInc="1990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7B3BB5-DEC0-45AE-AF7A-2ECDA903296B}" type="pres">
      <dgm:prSet presAssocID="{23C55498-E764-44E7-A7D3-6BB111E5F194}" presName="sibTrans" presStyleLbl="sibTrans2D1" presStyleIdx="3" presStyleCnt="5"/>
      <dgm:spPr/>
      <dgm:t>
        <a:bodyPr/>
        <a:lstStyle/>
        <a:p>
          <a:endParaRPr lang="zh-CN" altLang="en-US"/>
        </a:p>
      </dgm:t>
    </dgm:pt>
    <dgm:pt modelId="{C74C030F-C7D9-453E-93FB-55D16F46ABC0}" type="pres">
      <dgm:prSet presAssocID="{23C55498-E764-44E7-A7D3-6BB111E5F194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9F8314A7-B8EE-4B5D-84CC-274C8A6A7F39}" type="pres">
      <dgm:prSet presAssocID="{9D21EED6-B0D1-49B9-A611-5E7EFF44C2C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8BB7EF-3C48-468F-A029-4915E39755BC}" type="pres">
      <dgm:prSet presAssocID="{E4616632-0CB6-4497-864E-12C736AC5AF1}" presName="sibTrans" presStyleLbl="sibTrans2D1" presStyleIdx="4" presStyleCnt="5"/>
      <dgm:spPr/>
      <dgm:t>
        <a:bodyPr/>
        <a:lstStyle/>
        <a:p>
          <a:endParaRPr lang="zh-CN" altLang="en-US"/>
        </a:p>
      </dgm:t>
    </dgm:pt>
    <dgm:pt modelId="{D220DA16-E250-4E86-ABC6-A84B8AAD9901}" type="pres">
      <dgm:prSet presAssocID="{E4616632-0CB6-4497-864E-12C736AC5AF1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6ABC4185-4AF9-4559-B05F-5E5B244E9A8D}" type="presOf" srcId="{66E91368-BD59-4D0D-A51C-ED3DC7026DCF}" destId="{2FF82578-3ED3-4EF9-96BF-C687AAE0DEAC}" srcOrd="0" destOrd="0" presId="urn:microsoft.com/office/officeart/2005/8/layout/cycle2"/>
    <dgm:cxn modelId="{967DF3E0-DAC7-409D-9F77-B89F853CBFD5}" srcId="{F129A721-98A3-45ED-B1C6-84EA47EB2207}" destId="{66E91368-BD59-4D0D-A51C-ED3DC7026DCF}" srcOrd="0" destOrd="0" parTransId="{2F3AAE35-98F4-438A-8FDB-55C2DCF2E897}" sibTransId="{BEBDB739-7714-4566-859A-BFC907EF8593}"/>
    <dgm:cxn modelId="{8FA83B0F-D25C-451C-B60C-399D43ADB75D}" type="presOf" srcId="{CC07A3CD-C628-4AB8-A136-CD6BB54EE9A6}" destId="{28C6F3E6-D1EA-40FF-98D3-505D8B6A3553}" srcOrd="1" destOrd="0" presId="urn:microsoft.com/office/officeart/2005/8/layout/cycle2"/>
    <dgm:cxn modelId="{23C38075-A149-4831-AA8C-0BB595D74534}" type="presOf" srcId="{23C55498-E764-44E7-A7D3-6BB111E5F194}" destId="{C74C030F-C7D9-453E-93FB-55D16F46ABC0}" srcOrd="1" destOrd="0" presId="urn:microsoft.com/office/officeart/2005/8/layout/cycle2"/>
    <dgm:cxn modelId="{2AE96036-01DB-4507-91FF-1EC3ACC2ECBB}" srcId="{F129A721-98A3-45ED-B1C6-84EA47EB2207}" destId="{9D21EED6-B0D1-49B9-A611-5E7EFF44C2C9}" srcOrd="4" destOrd="0" parTransId="{98B97FEE-952F-4DC6-9314-4289E19F5B61}" sibTransId="{E4616632-0CB6-4497-864E-12C736AC5AF1}"/>
    <dgm:cxn modelId="{10E08CE9-80EF-43DB-8A3B-9F26AB57726A}" type="presOf" srcId="{E8ECAF60-66C9-4376-AD7B-D728531882F0}" destId="{CE5C5045-7AF1-4196-82FC-D9DA0F75F1F2}" srcOrd="0" destOrd="0" presId="urn:microsoft.com/office/officeart/2005/8/layout/cycle2"/>
    <dgm:cxn modelId="{59F78693-4A6A-4961-A407-8B6F3DA59013}" type="presOf" srcId="{9D21EED6-B0D1-49B9-A611-5E7EFF44C2C9}" destId="{9F8314A7-B8EE-4B5D-84CC-274C8A6A7F39}" srcOrd="0" destOrd="0" presId="urn:microsoft.com/office/officeart/2005/8/layout/cycle2"/>
    <dgm:cxn modelId="{A3BF25A3-45C6-4CBE-8BBA-DF232C74434D}" type="presOf" srcId="{BEBDB739-7714-4566-859A-BFC907EF8593}" destId="{3F541B91-2C2F-4103-BF6A-78DC4F130132}" srcOrd="1" destOrd="0" presId="urn:microsoft.com/office/officeart/2005/8/layout/cycle2"/>
    <dgm:cxn modelId="{8893D4AA-3E43-4586-8AA1-D90EB15AF42E}" type="presOf" srcId="{F129A721-98A3-45ED-B1C6-84EA47EB2207}" destId="{B481A04F-F825-4DD7-BB30-BF565B33A972}" srcOrd="0" destOrd="0" presId="urn:microsoft.com/office/officeart/2005/8/layout/cycle2"/>
    <dgm:cxn modelId="{965184AD-7FA6-4D3F-A584-CE7E31087B5A}" type="presOf" srcId="{623F24ED-2BD9-4119-B803-6FDEFF174080}" destId="{23E90D04-F200-4248-8F21-AFE1CCB96A5A}" srcOrd="0" destOrd="0" presId="urn:microsoft.com/office/officeart/2005/8/layout/cycle2"/>
    <dgm:cxn modelId="{90329435-B81C-45F0-B336-DF84EA098287}" srcId="{F129A721-98A3-45ED-B1C6-84EA47EB2207}" destId="{960FA0BA-435F-46AC-8F7B-415D330C7DB8}" srcOrd="2" destOrd="0" parTransId="{0A186762-4163-4678-9002-DD478D101513}" sibTransId="{CC07A3CD-C628-4AB8-A136-CD6BB54EE9A6}"/>
    <dgm:cxn modelId="{1E7D4559-807D-4E0F-B5CB-ACA4CEF7B7D4}" type="presOf" srcId="{23C55498-E764-44E7-A7D3-6BB111E5F194}" destId="{AC7B3BB5-DEC0-45AE-AF7A-2ECDA903296B}" srcOrd="0" destOrd="0" presId="urn:microsoft.com/office/officeart/2005/8/layout/cycle2"/>
    <dgm:cxn modelId="{E45EE7A6-B428-4694-AD31-D63EDF054BDB}" type="presOf" srcId="{E4616632-0CB6-4497-864E-12C736AC5AF1}" destId="{DC8BB7EF-3C48-468F-A029-4915E39755BC}" srcOrd="0" destOrd="0" presId="urn:microsoft.com/office/officeart/2005/8/layout/cycle2"/>
    <dgm:cxn modelId="{4F935235-8973-45AC-A348-51FE3E535372}" type="presOf" srcId="{623F24ED-2BD9-4119-B803-6FDEFF174080}" destId="{BC4EF83E-2195-46F4-AAB6-7ECF83A4C9A9}" srcOrd="1" destOrd="0" presId="urn:microsoft.com/office/officeart/2005/8/layout/cycle2"/>
    <dgm:cxn modelId="{C07881E7-57D1-438F-9E7B-E214871C3311}" type="presOf" srcId="{BEBDB739-7714-4566-859A-BFC907EF8593}" destId="{8662E557-0A50-409F-8024-B57AC56D1CC9}" srcOrd="0" destOrd="0" presId="urn:microsoft.com/office/officeart/2005/8/layout/cycle2"/>
    <dgm:cxn modelId="{59724FC0-A0CC-4FE3-B0A3-015FA1BF5F8A}" type="presOf" srcId="{0DCF78B9-3858-424F-9006-C591ECB74BBB}" destId="{5A0F3F14-87E2-4F85-8F13-4919A815AD49}" srcOrd="0" destOrd="0" presId="urn:microsoft.com/office/officeart/2005/8/layout/cycle2"/>
    <dgm:cxn modelId="{918DCD37-C76F-4399-BF09-E365A0A5D1BB}" type="presOf" srcId="{960FA0BA-435F-46AC-8F7B-415D330C7DB8}" destId="{B6128E21-A932-4206-974B-728F625D1A7C}" srcOrd="0" destOrd="0" presId="urn:microsoft.com/office/officeart/2005/8/layout/cycle2"/>
    <dgm:cxn modelId="{38F1CDFD-FF8D-4543-AA31-0C2449FF78E0}" type="presOf" srcId="{E4616632-0CB6-4497-864E-12C736AC5AF1}" destId="{D220DA16-E250-4E86-ABC6-A84B8AAD9901}" srcOrd="1" destOrd="0" presId="urn:microsoft.com/office/officeart/2005/8/layout/cycle2"/>
    <dgm:cxn modelId="{BFD21249-B80F-40BB-9015-76A46466FB72}" srcId="{F129A721-98A3-45ED-B1C6-84EA47EB2207}" destId="{0DCF78B9-3858-424F-9006-C591ECB74BBB}" srcOrd="1" destOrd="0" parTransId="{AA61943F-5CD1-44A1-A306-610872E0BD28}" sibTransId="{623F24ED-2BD9-4119-B803-6FDEFF174080}"/>
    <dgm:cxn modelId="{53C5D12C-359A-4D07-977E-3000BFDC7837}" srcId="{F129A721-98A3-45ED-B1C6-84EA47EB2207}" destId="{E8ECAF60-66C9-4376-AD7B-D728531882F0}" srcOrd="3" destOrd="0" parTransId="{26301685-D655-4FC4-891C-B676F113F8F1}" sibTransId="{23C55498-E764-44E7-A7D3-6BB111E5F194}"/>
    <dgm:cxn modelId="{49769961-ABCB-4E35-93F3-D2254301130D}" type="presOf" srcId="{CC07A3CD-C628-4AB8-A136-CD6BB54EE9A6}" destId="{310AC91F-90D1-4A99-BD68-5B870FC2158A}" srcOrd="0" destOrd="0" presId="urn:microsoft.com/office/officeart/2005/8/layout/cycle2"/>
    <dgm:cxn modelId="{DF4FFB65-69F8-4201-994A-259C62D3CF4B}" type="presParOf" srcId="{B481A04F-F825-4DD7-BB30-BF565B33A972}" destId="{2FF82578-3ED3-4EF9-96BF-C687AAE0DEAC}" srcOrd="0" destOrd="0" presId="urn:microsoft.com/office/officeart/2005/8/layout/cycle2"/>
    <dgm:cxn modelId="{C2DF9183-FCFF-409D-9E6A-C831A80FE7AB}" type="presParOf" srcId="{B481A04F-F825-4DD7-BB30-BF565B33A972}" destId="{8662E557-0A50-409F-8024-B57AC56D1CC9}" srcOrd="1" destOrd="0" presId="urn:microsoft.com/office/officeart/2005/8/layout/cycle2"/>
    <dgm:cxn modelId="{2216E2F5-A068-429D-9352-B3039075CBE1}" type="presParOf" srcId="{8662E557-0A50-409F-8024-B57AC56D1CC9}" destId="{3F541B91-2C2F-4103-BF6A-78DC4F130132}" srcOrd="0" destOrd="0" presId="urn:microsoft.com/office/officeart/2005/8/layout/cycle2"/>
    <dgm:cxn modelId="{5BB341DA-7D81-4381-A6E4-217B736ED791}" type="presParOf" srcId="{B481A04F-F825-4DD7-BB30-BF565B33A972}" destId="{5A0F3F14-87E2-4F85-8F13-4919A815AD49}" srcOrd="2" destOrd="0" presId="urn:microsoft.com/office/officeart/2005/8/layout/cycle2"/>
    <dgm:cxn modelId="{0755877A-25D2-4FA0-8F2F-A9AA584E2D83}" type="presParOf" srcId="{B481A04F-F825-4DD7-BB30-BF565B33A972}" destId="{23E90D04-F200-4248-8F21-AFE1CCB96A5A}" srcOrd="3" destOrd="0" presId="urn:microsoft.com/office/officeart/2005/8/layout/cycle2"/>
    <dgm:cxn modelId="{B99EDF86-C360-433C-AD0E-326971154D0C}" type="presParOf" srcId="{23E90D04-F200-4248-8F21-AFE1CCB96A5A}" destId="{BC4EF83E-2195-46F4-AAB6-7ECF83A4C9A9}" srcOrd="0" destOrd="0" presId="urn:microsoft.com/office/officeart/2005/8/layout/cycle2"/>
    <dgm:cxn modelId="{D5EC6BAC-AC20-4F02-95C4-E8FDCF165259}" type="presParOf" srcId="{B481A04F-F825-4DD7-BB30-BF565B33A972}" destId="{B6128E21-A932-4206-974B-728F625D1A7C}" srcOrd="4" destOrd="0" presId="urn:microsoft.com/office/officeart/2005/8/layout/cycle2"/>
    <dgm:cxn modelId="{2CBA0D99-10C8-4A60-A01D-6C801133978D}" type="presParOf" srcId="{B481A04F-F825-4DD7-BB30-BF565B33A972}" destId="{310AC91F-90D1-4A99-BD68-5B870FC2158A}" srcOrd="5" destOrd="0" presId="urn:microsoft.com/office/officeart/2005/8/layout/cycle2"/>
    <dgm:cxn modelId="{C36C932B-33CE-407B-AA37-1BFF6780F474}" type="presParOf" srcId="{310AC91F-90D1-4A99-BD68-5B870FC2158A}" destId="{28C6F3E6-D1EA-40FF-98D3-505D8B6A3553}" srcOrd="0" destOrd="0" presId="urn:microsoft.com/office/officeart/2005/8/layout/cycle2"/>
    <dgm:cxn modelId="{7756EC19-C90B-4CEA-AD97-B08E7B18903F}" type="presParOf" srcId="{B481A04F-F825-4DD7-BB30-BF565B33A972}" destId="{CE5C5045-7AF1-4196-82FC-D9DA0F75F1F2}" srcOrd="6" destOrd="0" presId="urn:microsoft.com/office/officeart/2005/8/layout/cycle2"/>
    <dgm:cxn modelId="{9CF86EAC-48E6-4264-B650-D7188EAB8680}" type="presParOf" srcId="{B481A04F-F825-4DD7-BB30-BF565B33A972}" destId="{AC7B3BB5-DEC0-45AE-AF7A-2ECDA903296B}" srcOrd="7" destOrd="0" presId="urn:microsoft.com/office/officeart/2005/8/layout/cycle2"/>
    <dgm:cxn modelId="{4D60CA4E-5AAE-48DC-9F54-DC9AA11E7E10}" type="presParOf" srcId="{AC7B3BB5-DEC0-45AE-AF7A-2ECDA903296B}" destId="{C74C030F-C7D9-453E-93FB-55D16F46ABC0}" srcOrd="0" destOrd="0" presId="urn:microsoft.com/office/officeart/2005/8/layout/cycle2"/>
    <dgm:cxn modelId="{646DA14F-A2CF-47DC-95FD-B2E9D0000596}" type="presParOf" srcId="{B481A04F-F825-4DD7-BB30-BF565B33A972}" destId="{9F8314A7-B8EE-4B5D-84CC-274C8A6A7F39}" srcOrd="8" destOrd="0" presId="urn:microsoft.com/office/officeart/2005/8/layout/cycle2"/>
    <dgm:cxn modelId="{B7D5B6F5-B2D3-4E42-9B0F-11904C961483}" type="presParOf" srcId="{B481A04F-F825-4DD7-BB30-BF565B33A972}" destId="{DC8BB7EF-3C48-468F-A029-4915E39755BC}" srcOrd="9" destOrd="0" presId="urn:microsoft.com/office/officeart/2005/8/layout/cycle2"/>
    <dgm:cxn modelId="{247ADA5A-E421-47CB-95A5-293D4CE302B9}" type="presParOf" srcId="{DC8BB7EF-3C48-468F-A029-4915E39755BC}" destId="{D220DA16-E250-4E86-ABC6-A84B8AAD9901}" srcOrd="0" destOrd="0" presId="urn:microsoft.com/office/officeart/2005/8/layout/cycle2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BD7BB-7982-48FD-9440-856D540B366C}">
      <dsp:nvSpPr>
        <dsp:cNvPr id="0" name=""/>
        <dsp:cNvSpPr/>
      </dsp:nvSpPr>
      <dsp:spPr>
        <a:xfrm>
          <a:off x="959007" y="434744"/>
          <a:ext cx="2895524" cy="2895524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E9736-E2A2-45C5-BA72-E2BF457ECB26}">
      <dsp:nvSpPr>
        <dsp:cNvPr id="0" name=""/>
        <dsp:cNvSpPr/>
      </dsp:nvSpPr>
      <dsp:spPr>
        <a:xfrm>
          <a:off x="959007" y="434744"/>
          <a:ext cx="2895524" cy="2895524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344CA-E3B2-41A9-BC1A-E157ED4EDC38}">
      <dsp:nvSpPr>
        <dsp:cNvPr id="0" name=""/>
        <dsp:cNvSpPr/>
      </dsp:nvSpPr>
      <dsp:spPr>
        <a:xfrm>
          <a:off x="959007" y="434744"/>
          <a:ext cx="2895524" cy="2895524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25F83-9378-41A7-A183-78C2DDB0E44C}">
      <dsp:nvSpPr>
        <dsp:cNvPr id="0" name=""/>
        <dsp:cNvSpPr/>
      </dsp:nvSpPr>
      <dsp:spPr>
        <a:xfrm>
          <a:off x="959007" y="434744"/>
          <a:ext cx="2895524" cy="2895524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EB4E3-560E-4B79-AF18-1758EA4DA331}">
      <dsp:nvSpPr>
        <dsp:cNvPr id="0" name=""/>
        <dsp:cNvSpPr/>
      </dsp:nvSpPr>
      <dsp:spPr>
        <a:xfrm>
          <a:off x="959007" y="434744"/>
          <a:ext cx="2895524" cy="2895524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24520-0394-4FB4-866C-D039A3EB226A}">
      <dsp:nvSpPr>
        <dsp:cNvPr id="0" name=""/>
        <dsp:cNvSpPr/>
      </dsp:nvSpPr>
      <dsp:spPr>
        <a:xfrm>
          <a:off x="1740442" y="1216178"/>
          <a:ext cx="1332654" cy="13326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交通运输体系</a:t>
          </a:r>
          <a:endParaRPr lang="zh-CN" altLang="en-US" sz="2300" kern="1200" dirty="0">
            <a:solidFill>
              <a:schemeClr val="tx1"/>
            </a:solidFill>
          </a:endParaRPr>
        </a:p>
      </dsp:txBody>
      <dsp:txXfrm>
        <a:off x="1935605" y="1411341"/>
        <a:ext cx="942328" cy="942328"/>
      </dsp:txXfrm>
    </dsp:sp>
    <dsp:sp modelId="{489CE451-8528-410A-B1D8-AF00624A8696}">
      <dsp:nvSpPr>
        <dsp:cNvPr id="0" name=""/>
        <dsp:cNvSpPr/>
      </dsp:nvSpPr>
      <dsp:spPr>
        <a:xfrm>
          <a:off x="1940340" y="1897"/>
          <a:ext cx="932858" cy="9328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>
              <a:solidFill>
                <a:schemeClr val="tx1"/>
              </a:solidFill>
            </a:rPr>
            <a:t>铁路</a:t>
          </a:r>
          <a:endParaRPr lang="zh-CN" altLang="en-US" sz="2200" kern="1200" dirty="0">
            <a:solidFill>
              <a:schemeClr val="tx1"/>
            </a:solidFill>
          </a:endParaRPr>
        </a:p>
      </dsp:txBody>
      <dsp:txXfrm>
        <a:off x="2076954" y="138511"/>
        <a:ext cx="659630" cy="659630"/>
      </dsp:txXfrm>
    </dsp:sp>
    <dsp:sp modelId="{F0EB8550-1DD1-41FA-A26D-EBEF584687C5}">
      <dsp:nvSpPr>
        <dsp:cNvPr id="0" name=""/>
        <dsp:cNvSpPr/>
      </dsp:nvSpPr>
      <dsp:spPr>
        <a:xfrm>
          <a:off x="3285305" y="979071"/>
          <a:ext cx="932858" cy="9328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>
              <a:solidFill>
                <a:schemeClr val="tx1"/>
              </a:solidFill>
            </a:rPr>
            <a:t>公路</a:t>
          </a:r>
          <a:endParaRPr lang="zh-CN" altLang="en-US" sz="2200" kern="1200" dirty="0">
            <a:solidFill>
              <a:schemeClr val="tx1"/>
            </a:solidFill>
          </a:endParaRPr>
        </a:p>
      </dsp:txBody>
      <dsp:txXfrm>
        <a:off x="3421919" y="1115685"/>
        <a:ext cx="659630" cy="659630"/>
      </dsp:txXfrm>
    </dsp:sp>
    <dsp:sp modelId="{59252A01-3C16-4816-BFAA-9E106316F3FF}">
      <dsp:nvSpPr>
        <dsp:cNvPr id="0" name=""/>
        <dsp:cNvSpPr/>
      </dsp:nvSpPr>
      <dsp:spPr>
        <a:xfrm>
          <a:off x="2771574" y="2560172"/>
          <a:ext cx="932858" cy="9328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>
              <a:solidFill>
                <a:schemeClr val="tx1"/>
              </a:solidFill>
            </a:rPr>
            <a:t>水运</a:t>
          </a:r>
          <a:endParaRPr lang="zh-CN" altLang="en-US" sz="2200" kern="1200" dirty="0">
            <a:solidFill>
              <a:schemeClr val="tx1"/>
            </a:solidFill>
          </a:endParaRPr>
        </a:p>
      </dsp:txBody>
      <dsp:txXfrm>
        <a:off x="2908188" y="2696786"/>
        <a:ext cx="659630" cy="659630"/>
      </dsp:txXfrm>
    </dsp:sp>
    <dsp:sp modelId="{EDB7A1A0-9738-420D-B45C-6926F18FC612}">
      <dsp:nvSpPr>
        <dsp:cNvPr id="0" name=""/>
        <dsp:cNvSpPr/>
      </dsp:nvSpPr>
      <dsp:spPr>
        <a:xfrm>
          <a:off x="1109107" y="2560172"/>
          <a:ext cx="932858" cy="9328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>
              <a:solidFill>
                <a:schemeClr val="tx1"/>
              </a:solidFill>
            </a:rPr>
            <a:t>航空</a:t>
          </a:r>
          <a:endParaRPr lang="zh-CN" altLang="en-US" sz="2200" kern="1200" dirty="0">
            <a:solidFill>
              <a:schemeClr val="tx1"/>
            </a:solidFill>
          </a:endParaRPr>
        </a:p>
      </dsp:txBody>
      <dsp:txXfrm>
        <a:off x="1245721" y="2696786"/>
        <a:ext cx="659630" cy="659630"/>
      </dsp:txXfrm>
    </dsp:sp>
    <dsp:sp modelId="{3A841975-2523-49C4-B265-28D57027EA36}">
      <dsp:nvSpPr>
        <dsp:cNvPr id="0" name=""/>
        <dsp:cNvSpPr/>
      </dsp:nvSpPr>
      <dsp:spPr>
        <a:xfrm>
          <a:off x="595376" y="979071"/>
          <a:ext cx="932858" cy="93285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>
              <a:solidFill>
                <a:schemeClr val="tx1"/>
              </a:solidFill>
            </a:rPr>
            <a:t>管道</a:t>
          </a:r>
          <a:endParaRPr lang="zh-CN" altLang="en-US" sz="2200" kern="1200" dirty="0">
            <a:solidFill>
              <a:schemeClr val="tx1"/>
            </a:solidFill>
          </a:endParaRPr>
        </a:p>
      </dsp:txBody>
      <dsp:txXfrm>
        <a:off x="731990" y="1115685"/>
        <a:ext cx="659630" cy="659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82578-3ED3-4EF9-96BF-C687AAE0DEAC}">
      <dsp:nvSpPr>
        <dsp:cNvPr id="0" name=""/>
        <dsp:cNvSpPr/>
      </dsp:nvSpPr>
      <dsp:spPr>
        <a:xfrm>
          <a:off x="1525069" y="232409"/>
          <a:ext cx="819063" cy="8190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700" kern="1200" dirty="0" smtClean="0">
              <a:solidFill>
                <a:schemeClr val="bg1"/>
              </a:solidFill>
            </a:rPr>
            <a:t>工程施工</a:t>
          </a:r>
          <a:endParaRPr lang="zh-CN" altLang="en-US" sz="1700" kern="1200" dirty="0">
            <a:solidFill>
              <a:schemeClr val="bg1"/>
            </a:solidFill>
          </a:endParaRPr>
        </a:p>
      </dsp:txBody>
      <dsp:txXfrm>
        <a:off x="1645018" y="352358"/>
        <a:ext cx="579165" cy="579165"/>
      </dsp:txXfrm>
    </dsp:sp>
    <dsp:sp modelId="{8662E557-0A50-409F-8024-B57AC56D1CC9}">
      <dsp:nvSpPr>
        <dsp:cNvPr id="0" name=""/>
        <dsp:cNvSpPr/>
      </dsp:nvSpPr>
      <dsp:spPr>
        <a:xfrm rot="1557258">
          <a:off x="2354572" y="747155"/>
          <a:ext cx="160296" cy="276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>
            <a:solidFill>
              <a:schemeClr val="bg1"/>
            </a:solidFill>
          </a:endParaRPr>
        </a:p>
      </dsp:txBody>
      <dsp:txXfrm>
        <a:off x="2356997" y="791919"/>
        <a:ext cx="112207" cy="165859"/>
      </dsp:txXfrm>
    </dsp:sp>
    <dsp:sp modelId="{5A0F3F14-87E2-4F85-8F13-4919A815AD49}">
      <dsp:nvSpPr>
        <dsp:cNvPr id="0" name=""/>
        <dsp:cNvSpPr/>
      </dsp:nvSpPr>
      <dsp:spPr>
        <a:xfrm>
          <a:off x="2533466" y="723242"/>
          <a:ext cx="819063" cy="8190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700" kern="1200" dirty="0" smtClean="0">
              <a:solidFill>
                <a:schemeClr val="bg1"/>
              </a:solidFill>
            </a:rPr>
            <a:t>装备制造</a:t>
          </a:r>
          <a:endParaRPr lang="zh-CN" altLang="en-US" sz="1700" kern="1200" dirty="0">
            <a:solidFill>
              <a:schemeClr val="bg1"/>
            </a:solidFill>
          </a:endParaRPr>
        </a:p>
      </dsp:txBody>
      <dsp:txXfrm>
        <a:off x="2653415" y="843191"/>
        <a:ext cx="579165" cy="579165"/>
      </dsp:txXfrm>
    </dsp:sp>
    <dsp:sp modelId="{23E90D04-F200-4248-8F21-AFE1CCB96A5A}">
      <dsp:nvSpPr>
        <dsp:cNvPr id="0" name=""/>
        <dsp:cNvSpPr/>
      </dsp:nvSpPr>
      <dsp:spPr>
        <a:xfrm rot="6642362">
          <a:off x="2664513" y="1516587"/>
          <a:ext cx="162328" cy="276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>
            <a:solidFill>
              <a:schemeClr val="bg1"/>
            </a:solidFill>
          </a:endParaRPr>
        </a:p>
      </dsp:txBody>
      <dsp:txXfrm rot="10800000">
        <a:off x="2697471" y="1549098"/>
        <a:ext cx="113630" cy="165859"/>
      </dsp:txXfrm>
    </dsp:sp>
    <dsp:sp modelId="{B6128E21-A932-4206-974B-728F625D1A7C}">
      <dsp:nvSpPr>
        <dsp:cNvPr id="0" name=""/>
        <dsp:cNvSpPr/>
      </dsp:nvSpPr>
      <dsp:spPr>
        <a:xfrm>
          <a:off x="2135575" y="1775896"/>
          <a:ext cx="819063" cy="8190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700" kern="1200" dirty="0" smtClean="0">
              <a:solidFill>
                <a:schemeClr val="bg1"/>
              </a:solidFill>
            </a:rPr>
            <a:t>运营管理</a:t>
          </a:r>
          <a:endParaRPr lang="zh-CN" altLang="en-US" sz="1700" kern="1200" dirty="0">
            <a:solidFill>
              <a:schemeClr val="bg1"/>
            </a:solidFill>
          </a:endParaRPr>
        </a:p>
      </dsp:txBody>
      <dsp:txXfrm>
        <a:off x="2255524" y="1895845"/>
        <a:ext cx="579165" cy="579165"/>
      </dsp:txXfrm>
    </dsp:sp>
    <dsp:sp modelId="{310AC91F-90D1-4A99-BD68-5B870FC2158A}">
      <dsp:nvSpPr>
        <dsp:cNvPr id="0" name=""/>
        <dsp:cNvSpPr/>
      </dsp:nvSpPr>
      <dsp:spPr>
        <a:xfrm rot="10866937">
          <a:off x="1806267" y="2035090"/>
          <a:ext cx="232794" cy="276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>
            <a:solidFill>
              <a:schemeClr val="bg1"/>
            </a:solidFill>
          </a:endParaRPr>
        </a:p>
      </dsp:txBody>
      <dsp:txXfrm rot="10800000">
        <a:off x="1876098" y="2091057"/>
        <a:ext cx="162956" cy="165859"/>
      </dsp:txXfrm>
    </dsp:sp>
    <dsp:sp modelId="{CE5C5045-7AF1-4196-82FC-D9DA0F75F1F2}">
      <dsp:nvSpPr>
        <dsp:cNvPr id="0" name=""/>
        <dsp:cNvSpPr/>
      </dsp:nvSpPr>
      <dsp:spPr>
        <a:xfrm>
          <a:off x="877516" y="1751397"/>
          <a:ext cx="819063" cy="8190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700" kern="1200" dirty="0" smtClean="0">
              <a:solidFill>
                <a:schemeClr val="bg1"/>
              </a:solidFill>
            </a:rPr>
            <a:t>安全防护</a:t>
          </a:r>
          <a:endParaRPr lang="zh-CN" altLang="en-US" sz="1700" kern="1200" dirty="0">
            <a:solidFill>
              <a:schemeClr val="bg1"/>
            </a:solidFill>
          </a:endParaRPr>
        </a:p>
      </dsp:txBody>
      <dsp:txXfrm>
        <a:off x="997465" y="1871346"/>
        <a:ext cx="579165" cy="579165"/>
      </dsp:txXfrm>
    </dsp:sp>
    <dsp:sp modelId="{AC7B3BB5-DEC0-45AE-AF7A-2ECDA903296B}">
      <dsp:nvSpPr>
        <dsp:cNvPr id="0" name=""/>
        <dsp:cNvSpPr/>
      </dsp:nvSpPr>
      <dsp:spPr>
        <a:xfrm rot="15121567">
          <a:off x="1052096" y="1512371"/>
          <a:ext cx="138776" cy="276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>
            <a:solidFill>
              <a:schemeClr val="bg1"/>
            </a:solidFill>
          </a:endParaRPr>
        </a:p>
      </dsp:txBody>
      <dsp:txXfrm rot="10800000">
        <a:off x="1079336" y="1587459"/>
        <a:ext cx="97143" cy="165859"/>
      </dsp:txXfrm>
    </dsp:sp>
    <dsp:sp modelId="{9F8314A7-B8EE-4B5D-84CC-274C8A6A7F39}">
      <dsp:nvSpPr>
        <dsp:cNvPr id="0" name=""/>
        <dsp:cNvSpPr/>
      </dsp:nvSpPr>
      <dsp:spPr>
        <a:xfrm>
          <a:off x="543966" y="723242"/>
          <a:ext cx="819063" cy="81906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700" kern="1200" dirty="0" smtClean="0">
              <a:solidFill>
                <a:schemeClr val="bg1"/>
              </a:solidFill>
            </a:rPr>
            <a:t>勘察设计</a:t>
          </a:r>
          <a:endParaRPr lang="zh-CN" altLang="en-US" sz="1700" kern="1200" dirty="0">
            <a:solidFill>
              <a:schemeClr val="bg1"/>
            </a:solidFill>
          </a:endParaRPr>
        </a:p>
      </dsp:txBody>
      <dsp:txXfrm>
        <a:off x="663915" y="843191"/>
        <a:ext cx="579165" cy="579165"/>
      </dsp:txXfrm>
    </dsp:sp>
    <dsp:sp modelId="{DC8BB7EF-3C48-468F-A029-4915E39755BC}">
      <dsp:nvSpPr>
        <dsp:cNvPr id="0" name=""/>
        <dsp:cNvSpPr/>
      </dsp:nvSpPr>
      <dsp:spPr>
        <a:xfrm rot="20005307">
          <a:off x="1366659" y="751006"/>
          <a:ext cx="147323" cy="276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100" kern="1200">
            <a:solidFill>
              <a:schemeClr val="bg1"/>
            </a:solidFill>
          </a:endParaRPr>
        </a:p>
      </dsp:txBody>
      <dsp:txXfrm>
        <a:off x="1368994" y="816180"/>
        <a:ext cx="103126" cy="165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83F90-4FE7-4CA7-8F66-4897D748A0A7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B40F5-07ED-430C-A9EC-A58BDE843A0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3166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FB477-1808-4682-AEB4-7C9E36AA2B9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7992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52931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571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82986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3058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6939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50157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40667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34639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49960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0630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9993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473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0204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5093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6346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8329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03854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87811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40F5-07ED-430C-A9EC-A58BDE843A0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85407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1106146" y="348359"/>
            <a:ext cx="2785730" cy="97902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9318" y="443656"/>
            <a:ext cx="3239386" cy="766763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040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6671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7938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8694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448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762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30185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3807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0" y="1021080"/>
            <a:ext cx="12192000" cy="0"/>
          </a:xfrm>
          <a:prstGeom prst="lin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="" xmlns:p14="http://schemas.microsoft.com/office/powerpoint/2010/main" val="1714575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96"/>
            <a:ext cx="12192000" cy="6468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13981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3661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2749" y="247037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1241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58347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0172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39F41-D6F3-4BAA-A7F9-EB4958551224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42AF0-F80B-4C86-A609-7FF204B28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9950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71809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75062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9814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22415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97195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31034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7641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46408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02301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07749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61870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8632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8193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7996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9366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991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6661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38988D-61E2-49E3-A080-F0B0882D6AFA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14792-9759-4526-B1F1-FB8B49B92C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2141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38" b="11341"/>
          <a:stretch/>
        </p:blipFill>
        <p:spPr>
          <a:xfrm>
            <a:off x="-1" y="0"/>
            <a:ext cx="12192001" cy="6899411"/>
          </a:xfrm>
          <a:prstGeom prst="rect">
            <a:avLst/>
          </a:prstGeom>
        </p:spPr>
      </p:pic>
      <p:sp>
        <p:nvSpPr>
          <p:cNvPr id="29" name="矩形 28"/>
          <p:cNvSpPr/>
          <p:nvPr userDrawn="1"/>
        </p:nvSpPr>
        <p:spPr>
          <a:xfrm>
            <a:off x="0" y="0"/>
            <a:ext cx="12192000" cy="6899411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0" y="-1"/>
            <a:ext cx="12192000" cy="6485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 userDrawn="1"/>
        </p:nvSpPr>
        <p:spPr>
          <a:xfrm>
            <a:off x="0" y="6383043"/>
            <a:ext cx="12192000" cy="5163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9" name="Picture 3" descr="C:\Documents and Settings\Administrator\桌面\PPT\杂志社logo带网址_副本.jpg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2467" y="6448093"/>
            <a:ext cx="1919609" cy="40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038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04014" y="199047"/>
            <a:ext cx="10515600" cy="581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211350"/>
            <a:ext cx="12192000" cy="7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382800"/>
            <a:ext cx="12192000" cy="475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 descr="C:\Documents and Settings\Administrator\桌面\PPT\杂志社logo带网址_副本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6263" y="6415446"/>
            <a:ext cx="1919609" cy="40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789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765CF-A44B-4891-863A-30AD05ECA7E2}" type="datetimeFigureOut">
              <a:rPr lang="zh-CN" altLang="en-US" smtClean="0"/>
              <a:pPr/>
              <a:t>2015-10-28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CB5CC-39AB-4E3B-9E21-080C9EC3AB4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38" b="11341"/>
          <a:stretch/>
        </p:blipFill>
        <p:spPr>
          <a:xfrm>
            <a:off x="-1" y="0"/>
            <a:ext cx="12192001" cy="6899411"/>
          </a:xfrm>
          <a:prstGeom prst="rect">
            <a:avLst/>
          </a:prstGeom>
        </p:spPr>
      </p:pic>
      <p:pic>
        <p:nvPicPr>
          <p:cNvPr id="10" name="Picture 3" descr="C:\Documents and Settings\Administrator\桌面\PPT\杂志社logo带网址_副本.jpg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2467" y="6448093"/>
            <a:ext cx="1919609" cy="40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2346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chart" Target="../charts/chart1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6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Relationship Id="rId6" Type="http://schemas.openxmlformats.org/officeDocument/2006/relationships/diagramData" Target="../diagrams/data2.xml"/><Relationship Id="rId5" Type="http://schemas.openxmlformats.org/officeDocument/2006/relationships/image" Target="../media/image77.jpeg"/><Relationship Id="rId10" Type="http://schemas.microsoft.com/office/2007/relationships/diagramDrawing" Target="../diagrams/drawing2.xml"/><Relationship Id="rId4" Type="http://schemas.microsoft.com/office/2007/relationships/hdphoto" Target="../media/hdphoto5.wdp"/><Relationship Id="rId9" Type="http://schemas.openxmlformats.org/officeDocument/2006/relationships/diagramColors" Target="../diagrams/colors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8.wdp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38" b="11341"/>
          <a:stretch/>
        </p:blipFill>
        <p:spPr>
          <a:xfrm>
            <a:off x="-1" y="0"/>
            <a:ext cx="12192001" cy="6899411"/>
          </a:xfrm>
          <a:prstGeom prst="rect">
            <a:avLst/>
          </a:prstGeom>
        </p:spPr>
      </p:pic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8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0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1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19" name="图片 2" descr="章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40"/>
          <p:cNvSpPr txBox="1">
            <a:spLocks noChangeArrowheads="1"/>
          </p:cNvSpPr>
          <p:nvPr/>
        </p:nvSpPr>
        <p:spPr bwMode="white">
          <a:xfrm>
            <a:off x="2222404" y="2163604"/>
            <a:ext cx="6261128" cy="143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 anchor="ctr"/>
          <a:lstStyle/>
          <a:p>
            <a:pPr>
              <a:lnSpc>
                <a:spcPct val="70000"/>
              </a:lnSpc>
            </a:pPr>
            <a:r>
              <a:rPr kumimoji="1" lang="en-US" altLang="zh-CN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7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700" dirty="0">
              <a:solidFill>
                <a:srgbClr val="FF0000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24" name="Rectangle 41"/>
          <p:cNvSpPr txBox="1">
            <a:spLocks noChangeArrowheads="1"/>
          </p:cNvSpPr>
          <p:nvPr/>
        </p:nvSpPr>
        <p:spPr bwMode="white">
          <a:xfrm>
            <a:off x="2584465" y="3147060"/>
            <a:ext cx="6897242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985" tIns="53492" rIns="106985" bIns="53492"/>
          <a:lstStyle/>
          <a:p>
            <a:pPr latinLnBrk="1">
              <a:spcBef>
                <a:spcPct val="20000"/>
              </a:spcBef>
            </a:pPr>
            <a:r>
              <a:rPr kumimoji="1" lang="zh-CN" altLang="en-US" sz="3300" dirty="0" smtClean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党委中心组学习</a:t>
            </a:r>
            <a:endParaRPr kumimoji="1" lang="ko-KR" altLang="en-US" sz="3300" dirty="0">
              <a:solidFill>
                <a:srgbClr val="C00000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6" name="Freeform 20"/>
          <p:cNvSpPr>
            <a:spLocks/>
          </p:cNvSpPr>
          <p:nvPr/>
        </p:nvSpPr>
        <p:spPr bwMode="gray">
          <a:xfrm>
            <a:off x="2415117" y="0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</p:spTree>
    <p:extLst>
      <p:ext uri="{BB962C8B-B14F-4D97-AF65-F5344CB8AC3E}">
        <p14:creationId xmlns="" xmlns:p14="http://schemas.microsoft.com/office/powerpoint/2010/main" val="12254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" presetClass="exit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574887"/>
            <a:ext cx="3595670" cy="33063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 </a:t>
            </a:r>
            <a:r>
              <a:rPr lang="zh-CN" altLang="en-US" b="1" dirty="0">
                <a:effectLst/>
              </a:rPr>
              <a:t>一、</a:t>
            </a:r>
            <a:r>
              <a:rPr lang="zh-CN" altLang="zh-CN" b="1" dirty="0">
                <a:effectLst/>
              </a:rPr>
              <a:t>世界铁路发展历程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7515" y="4335851"/>
            <a:ext cx="3904609" cy="126188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目前</a:t>
            </a: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Aft>
                <a:spcPts val="0"/>
              </a:spcAft>
            </a:pPr>
            <a:r>
              <a:rPr lang="en-US" altLang="zh-CN" sz="2800" kern="1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国家和地区建成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高速铁路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Aft>
                <a:spcPts val="0"/>
              </a:spcAft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总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里程约</a:t>
            </a:r>
            <a:r>
              <a:rPr lang="en-US" altLang="zh-CN" sz="2800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公里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0305" y="1268085"/>
            <a:ext cx="2613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第三次工业革命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93341" y="4351788"/>
            <a:ext cx="4502989" cy="12618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预计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2030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全球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铁路规划新建里程将达</a:t>
            </a:r>
            <a:r>
              <a:rPr lang="en-US" altLang="zh-CN" sz="2800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2800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公里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其中高铁里程</a:t>
            </a:r>
            <a:r>
              <a:rPr lang="en-US" altLang="zh-CN" sz="2800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公里以上</a:t>
            </a:r>
          </a:p>
        </p:txBody>
      </p:sp>
      <p:sp>
        <p:nvSpPr>
          <p:cNvPr id="14" name="矩形 13"/>
          <p:cNvSpPr/>
          <p:nvPr/>
        </p:nvSpPr>
        <p:spPr>
          <a:xfrm>
            <a:off x="2295263" y="5739445"/>
            <a:ext cx="4543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新一轮铁路发展热潮正在世界范围兴起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717547" y="5007024"/>
            <a:ext cx="4543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我国铁路“走出去”空间广阔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3" t="13520" r="7359" b="2313"/>
          <a:stretch/>
        </p:blipFill>
        <p:spPr>
          <a:xfrm>
            <a:off x="226897" y="1160994"/>
            <a:ext cx="3745227" cy="2948036"/>
          </a:xfrm>
          <a:prstGeom prst="rect">
            <a:avLst/>
          </a:prstGeom>
        </p:spPr>
      </p:pic>
      <p:pic>
        <p:nvPicPr>
          <p:cNvPr id="12" name="图片 11" descr="70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116" y="1367690"/>
            <a:ext cx="4267200" cy="2867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38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 smtClean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 smtClean="0">
                <a:effectLst/>
              </a:rPr>
              <a:t>新中国</a:t>
            </a:r>
            <a:r>
              <a:rPr lang="zh-CN" altLang="zh-CN" b="1" dirty="0">
                <a:effectLst/>
              </a:rPr>
              <a:t>铁路发展</a:t>
            </a:r>
            <a:r>
              <a:rPr lang="zh-CN" altLang="zh-CN" b="1" dirty="0" smtClean="0">
                <a:effectLst/>
              </a:rPr>
              <a:t>成就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5" y="2378332"/>
            <a:ext cx="3378399" cy="361326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grpSp>
        <p:nvGrpSpPr>
          <p:cNvPr id="11" name="组合 10"/>
          <p:cNvGrpSpPr/>
          <p:nvPr/>
        </p:nvGrpSpPr>
        <p:grpSpPr>
          <a:xfrm>
            <a:off x="465826" y="1268084"/>
            <a:ext cx="2868283" cy="508958"/>
            <a:chOff x="465826" y="1268084"/>
            <a:chExt cx="2868283" cy="508958"/>
          </a:xfrm>
        </p:grpSpPr>
        <p:sp>
          <p:nvSpPr>
            <p:cNvPr id="5" name="圆角矩形 4"/>
            <p:cNvSpPr/>
            <p:nvPr/>
          </p:nvSpPr>
          <p:spPr>
            <a:xfrm>
              <a:off x="465826" y="1268084"/>
              <a:ext cx="2600103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20305" y="1268085"/>
              <a:ext cx="261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新中国成立前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36993" y="1777042"/>
            <a:ext cx="2980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由英国人修建的吴淞铁路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60321" y="1479330"/>
            <a:ext cx="3431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由中国人修建的唐胥铁路，长</a:t>
            </a:r>
            <a:r>
              <a: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9.7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公里。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08" y="1392679"/>
            <a:ext cx="3639436" cy="213633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8" t="2197" b="3654"/>
          <a:stretch/>
        </p:blipFill>
        <p:spPr>
          <a:xfrm>
            <a:off x="8639185" y="2378332"/>
            <a:ext cx="3265231" cy="3613261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43"/>
          <a:stretch/>
        </p:blipFill>
        <p:spPr>
          <a:xfrm>
            <a:off x="4436508" y="3773197"/>
            <a:ext cx="3639436" cy="2186294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685406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537245" y="1861171"/>
            <a:ext cx="540404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完善的标准体系、工程建造等整套技术优势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产业链齐备的产业集成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优势</a:t>
            </a: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低成本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、高质量、工期短”的执行力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优势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丰富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的建设运营经验和人力资源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优势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强大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资本后盾的投融资优势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66269" y="1196963"/>
            <a:ext cx="3709359" cy="508958"/>
            <a:chOff x="379917" y="1268084"/>
            <a:chExt cx="3709359" cy="508958"/>
          </a:xfrm>
        </p:grpSpPr>
        <p:sp>
          <p:nvSpPr>
            <p:cNvPr id="6" name="圆角矩形 5"/>
            <p:cNvSpPr/>
            <p:nvPr/>
          </p:nvSpPr>
          <p:spPr>
            <a:xfrm>
              <a:off x="379917" y="1268084"/>
              <a:ext cx="3709359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09657" y="1268084"/>
              <a:ext cx="3536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我国铁路建设的五大优势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225887" y="1664805"/>
            <a:ext cx="2713531" cy="4457994"/>
            <a:chOff x="9225887" y="1664805"/>
            <a:chExt cx="2713531" cy="445799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084" b="15047"/>
            <a:stretch/>
          </p:blipFill>
          <p:spPr>
            <a:xfrm>
              <a:off x="9229745" y="1664805"/>
              <a:ext cx="2615911" cy="145414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81" t="3778" r="10462" b="16213"/>
            <a:stretch/>
          </p:blipFill>
          <p:spPr>
            <a:xfrm>
              <a:off x="9243879" y="3142331"/>
              <a:ext cx="2614776" cy="142938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654" t="13314" r="2598" b="23935"/>
            <a:stretch/>
          </p:blipFill>
          <p:spPr>
            <a:xfrm>
              <a:off x="9225887" y="4595101"/>
              <a:ext cx="2713531" cy="1527698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3702012" y="4571716"/>
            <a:ext cx="5170023" cy="1580831"/>
            <a:chOff x="3702012" y="4571716"/>
            <a:chExt cx="5170023" cy="158083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012" y="4571716"/>
              <a:ext cx="2537255" cy="158083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7452" r="10025"/>
            <a:stretch/>
          </p:blipFill>
          <p:spPr>
            <a:xfrm>
              <a:off x="6492135" y="4571716"/>
              <a:ext cx="2379900" cy="1562951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4221623" y="1197329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充分发挥集中力量办大事的社会主义制度优越性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0" y="2075336"/>
            <a:ext cx="3630304" cy="3518439"/>
            <a:chOff x="0" y="2648552"/>
            <a:chExt cx="3630304" cy="3518439"/>
          </a:xfrm>
        </p:grpSpPr>
        <p:pic>
          <p:nvPicPr>
            <p:cNvPr id="18" name="图片 17" descr="W020110113599322004760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48552"/>
              <a:ext cx="3612496" cy="24011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0" y="5459105"/>
              <a:ext cx="36303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B0F0"/>
                  </a:solidFill>
                  <a:latin typeface="+mn-ea"/>
                </a:rPr>
                <a:t>2020</a:t>
              </a:r>
              <a:r>
                <a:rPr lang="zh-CN" altLang="en-US" sz="2000" b="1" dirty="0" smtClean="0">
                  <a:solidFill>
                    <a:srgbClr val="00B0F0"/>
                  </a:solidFill>
                  <a:latin typeface="+mn-ea"/>
                </a:rPr>
                <a:t>年我国铁路网营业里程将达到</a:t>
              </a:r>
              <a:r>
                <a:rPr lang="en-US" altLang="zh-CN" sz="2000" b="1" dirty="0" smtClean="0">
                  <a:solidFill>
                    <a:srgbClr val="00B0F0"/>
                  </a:solidFill>
                  <a:latin typeface="+mn-ea"/>
                </a:rPr>
                <a:t>12</a:t>
              </a:r>
              <a:r>
                <a:rPr lang="zh-CN" altLang="en-US" sz="2000" b="1" dirty="0" smtClean="0">
                  <a:solidFill>
                    <a:srgbClr val="00B0F0"/>
                  </a:solidFill>
                  <a:latin typeface="+mn-ea"/>
                </a:rPr>
                <a:t>万公里以上</a:t>
              </a:r>
              <a:endParaRPr lang="zh-CN" altLang="en-US" sz="2000" b="1" dirty="0">
                <a:solidFill>
                  <a:srgbClr val="00B0F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070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图表 22"/>
          <p:cNvGraphicFramePr/>
          <p:nvPr>
            <p:extLst>
              <p:ext uri="{D42A27DB-BD31-4B8C-83A1-F6EECF244321}">
                <p14:modId xmlns="" xmlns:p14="http://schemas.microsoft.com/office/powerpoint/2010/main" val="3320866710"/>
              </p:ext>
            </p:extLst>
          </p:nvPr>
        </p:nvGraphicFramePr>
        <p:xfrm>
          <a:off x="-63735" y="4044341"/>
          <a:ext cx="3766782" cy="1995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92063" y="1216764"/>
            <a:ext cx="1457508" cy="508958"/>
            <a:chOff x="492063" y="1216764"/>
            <a:chExt cx="1457508" cy="508958"/>
          </a:xfrm>
        </p:grpSpPr>
        <p:sp>
          <p:nvSpPr>
            <p:cNvPr id="3" name="圆角矩形 2"/>
            <p:cNvSpPr/>
            <p:nvPr/>
          </p:nvSpPr>
          <p:spPr>
            <a:xfrm>
              <a:off x="492063" y="1216764"/>
              <a:ext cx="1457508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64415" y="1225390"/>
              <a:ext cx="1155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建国后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761065" y="3206359"/>
            <a:ext cx="3498241" cy="2288969"/>
            <a:chOff x="2761065" y="3206359"/>
            <a:chExt cx="3498241" cy="228896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247" t="11562" r="7510" b="21041"/>
            <a:stretch/>
          </p:blipFill>
          <p:spPr>
            <a:xfrm>
              <a:off x="3234905" y="3206359"/>
              <a:ext cx="2771687" cy="175182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761065" y="4941330"/>
              <a:ext cx="349824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巨龙号</a:t>
              </a:r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</a:rPr>
                <a:t>内燃机车</a:t>
              </a:r>
              <a:endPara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538161" y="3951444"/>
            <a:ext cx="3697219" cy="2307248"/>
            <a:chOff x="5538161" y="3980019"/>
            <a:chExt cx="3697219" cy="230724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208" y="3980019"/>
              <a:ext cx="2999384" cy="1914525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538161" y="5805404"/>
              <a:ext cx="3697219" cy="481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韶山一型电力机车</a:t>
              </a:r>
              <a:endPara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2121923" y="123529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铁路建设开始艰难起步</a:t>
            </a:r>
          </a:p>
        </p:txBody>
      </p:sp>
      <p:sp>
        <p:nvSpPr>
          <p:cNvPr id="24" name="矩形 23"/>
          <p:cNvSpPr/>
          <p:nvPr/>
        </p:nvSpPr>
        <p:spPr>
          <a:xfrm>
            <a:off x="3324694" y="1828749"/>
            <a:ext cx="4891083" cy="1021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先后制造出首台蒸汽、内燃和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电力机车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相继建成重要铁路干线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537" t="9231" b="34343"/>
          <a:stretch/>
        </p:blipFill>
        <p:spPr>
          <a:xfrm>
            <a:off x="8351075" y="1339601"/>
            <a:ext cx="3020373" cy="205825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702"/>
          <a:stretch/>
        </p:blipFill>
        <p:spPr>
          <a:xfrm>
            <a:off x="9361821" y="4044341"/>
            <a:ext cx="2598315" cy="2110727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30" name="任意多边形 29"/>
          <p:cNvSpPr/>
          <p:nvPr/>
        </p:nvSpPr>
        <p:spPr>
          <a:xfrm>
            <a:off x="3165894" y="1962153"/>
            <a:ext cx="5960853" cy="4240240"/>
          </a:xfrm>
          <a:custGeom>
            <a:avLst/>
            <a:gdLst>
              <a:gd name="connsiteX0" fmla="*/ 0 w 5960853"/>
              <a:gd name="connsiteY0" fmla="*/ 0 h 4106173"/>
              <a:gd name="connsiteX1" fmla="*/ 0 w 5960853"/>
              <a:gd name="connsiteY1" fmla="*/ 1121434 h 4106173"/>
              <a:gd name="connsiteX2" fmla="*/ 2898476 w 5960853"/>
              <a:gd name="connsiteY2" fmla="*/ 1121434 h 4106173"/>
              <a:gd name="connsiteX3" fmla="*/ 2898476 w 5960853"/>
              <a:gd name="connsiteY3" fmla="*/ 1880558 h 4106173"/>
              <a:gd name="connsiteX4" fmla="*/ 5960853 w 5960853"/>
              <a:gd name="connsiteY4" fmla="*/ 1880558 h 4106173"/>
              <a:gd name="connsiteX5" fmla="*/ 5960853 w 5960853"/>
              <a:gd name="connsiteY5" fmla="*/ 4106173 h 410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0853" h="4106173">
                <a:moveTo>
                  <a:pt x="0" y="0"/>
                </a:moveTo>
                <a:lnTo>
                  <a:pt x="0" y="1121434"/>
                </a:lnTo>
                <a:lnTo>
                  <a:pt x="2898476" y="1121434"/>
                </a:lnTo>
                <a:lnTo>
                  <a:pt x="2898476" y="1880558"/>
                </a:lnTo>
                <a:lnTo>
                  <a:pt x="5960853" y="1880558"/>
                </a:lnTo>
                <a:lnTo>
                  <a:pt x="5960853" y="4106173"/>
                </a:lnTo>
              </a:path>
            </a:pathLst>
          </a:cu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663377" y="2960203"/>
            <a:ext cx="1370540" cy="400110"/>
            <a:chOff x="7689128" y="2749330"/>
            <a:chExt cx="1370540" cy="400110"/>
          </a:xfrm>
        </p:grpSpPr>
        <p:sp>
          <p:nvSpPr>
            <p:cNvPr id="28" name="矩形 27"/>
            <p:cNvSpPr/>
            <p:nvPr/>
          </p:nvSpPr>
          <p:spPr>
            <a:xfrm>
              <a:off x="7689128" y="2749330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成渝铁路</a:t>
              </a:r>
              <a:endPara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8891437" y="2869587"/>
              <a:ext cx="158950" cy="177512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503737" y="3530458"/>
            <a:ext cx="2195352" cy="400110"/>
            <a:chOff x="9503737" y="3530458"/>
            <a:chExt cx="2195352" cy="400110"/>
          </a:xfrm>
        </p:grpSpPr>
        <p:sp>
          <p:nvSpPr>
            <p:cNvPr id="29" name="矩形 28"/>
            <p:cNvSpPr/>
            <p:nvPr/>
          </p:nvSpPr>
          <p:spPr>
            <a:xfrm>
              <a:off x="9503737" y="3530458"/>
              <a:ext cx="19800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宝成电气</a:t>
              </a:r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</a:rPr>
                <a:t>化</a:t>
              </a:r>
              <a:r>
                <a:rPr lang="zh-CN" altLang="zh-CN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铁路</a:t>
              </a:r>
              <a:endPara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11540139" y="3666302"/>
              <a:ext cx="158950" cy="177512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85236" y="1962152"/>
            <a:ext cx="3509930" cy="2120120"/>
            <a:chOff x="-185236" y="1962152"/>
            <a:chExt cx="3509930" cy="212012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71" y="1962152"/>
              <a:ext cx="2917778" cy="162452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-185236" y="3528274"/>
              <a:ext cx="35099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八一号</a:t>
              </a:r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</a:rPr>
                <a:t>蒸汽机车</a:t>
              </a:r>
              <a:endPara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39782" y="5847748"/>
            <a:ext cx="4416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至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1978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年底，铁路营业里程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5.2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万公里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56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13" grpId="0"/>
      <p:bldP spid="24" grpId="0" build="p"/>
      <p:bldP spid="30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92063" y="1216764"/>
            <a:ext cx="2147620" cy="508958"/>
            <a:chOff x="492063" y="1216764"/>
            <a:chExt cx="2147620" cy="508958"/>
          </a:xfrm>
        </p:grpSpPr>
        <p:sp>
          <p:nvSpPr>
            <p:cNvPr id="7" name="圆角矩形 6"/>
            <p:cNvSpPr/>
            <p:nvPr/>
          </p:nvSpPr>
          <p:spPr>
            <a:xfrm>
              <a:off x="492063" y="1216764"/>
              <a:ext cx="1975092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4415" y="1225390"/>
              <a:ext cx="1975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改革开放后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639507" y="1235290"/>
            <a:ext cx="911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铁路建设得到较快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发展，路网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规模不断扩大，路网结构逐渐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优化。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图表 11"/>
          <p:cNvGraphicFramePr/>
          <p:nvPr>
            <p:extLst>
              <p:ext uri="{D42A27DB-BD31-4B8C-83A1-F6EECF244321}">
                <p14:modId xmlns="" xmlns:p14="http://schemas.microsoft.com/office/powerpoint/2010/main" val="2093251100"/>
              </p:ext>
            </p:extLst>
          </p:nvPr>
        </p:nvGraphicFramePr>
        <p:xfrm>
          <a:off x="490790" y="2182867"/>
          <a:ext cx="4975675" cy="374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8710" l="0" r="99091">
                        <a14:foregroundMark x1="60000" y1="8387" x2="60000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8236" flipH="1">
            <a:off x="410356" y="2362942"/>
            <a:ext cx="2259505" cy="159671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35244" y="1762156"/>
            <a:ext cx="4331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1978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-2014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年全国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铁路营业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里程数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4415" y="5848853"/>
            <a:ext cx="4671822" cy="376017"/>
            <a:chOff x="664415" y="5848853"/>
            <a:chExt cx="4671822" cy="376017"/>
          </a:xfrm>
        </p:grpSpPr>
        <p:sp>
          <p:nvSpPr>
            <p:cNvPr id="16" name="矩形 15"/>
            <p:cNvSpPr/>
            <p:nvPr/>
          </p:nvSpPr>
          <p:spPr>
            <a:xfrm>
              <a:off x="664415" y="5848853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kern="100" dirty="0" smtClean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单位：</a:t>
              </a:r>
              <a:r>
                <a:rPr lang="zh-CN" altLang="zh-CN" sz="1600" kern="100" dirty="0" smtClean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万</a:t>
              </a:r>
              <a:r>
                <a:rPr lang="zh-CN" altLang="zh-CN" sz="1600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公里</a:t>
              </a:r>
              <a:endPara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356208" y="5917093"/>
              <a:ext cx="19800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数据来源：国家统计局</a:t>
              </a:r>
              <a:endPara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489156" y="1725033"/>
            <a:ext cx="3103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具有里程碑意义的铁路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88130" y="2064852"/>
            <a:ext cx="6435548" cy="4139198"/>
            <a:chOff x="5588130" y="2064852"/>
            <a:chExt cx="6435548" cy="4139198"/>
          </a:xfrm>
        </p:grpSpPr>
        <p:grpSp>
          <p:nvGrpSpPr>
            <p:cNvPr id="33" name="组合 32"/>
            <p:cNvGrpSpPr/>
            <p:nvPr/>
          </p:nvGrpSpPr>
          <p:grpSpPr>
            <a:xfrm>
              <a:off x="5618720" y="2064852"/>
              <a:ext cx="6404958" cy="4139198"/>
              <a:chOff x="5618720" y="2064852"/>
              <a:chExt cx="6404958" cy="4139198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12954"/>
              <a:stretch/>
            </p:blipFill>
            <p:spPr>
              <a:xfrm>
                <a:off x="6019205" y="4079420"/>
                <a:ext cx="2682057" cy="1679166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21077"/>
              <a:stretch/>
            </p:blipFill>
            <p:spPr>
              <a:xfrm>
                <a:off x="8913421" y="2064852"/>
                <a:ext cx="2650038" cy="1686768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13567"/>
              <a:stretch/>
            </p:blipFill>
            <p:spPr>
              <a:xfrm>
                <a:off x="6019205" y="2187821"/>
                <a:ext cx="2616692" cy="15228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2829" y="4091440"/>
                <a:ext cx="2535134" cy="1648884"/>
              </a:xfrm>
              <a:prstGeom prst="rect">
                <a:avLst/>
              </a:prstGeom>
            </p:spPr>
          </p:pic>
          <p:sp>
            <p:nvSpPr>
              <p:cNvPr id="23" name="矩形 22"/>
              <p:cNvSpPr/>
              <p:nvPr/>
            </p:nvSpPr>
            <p:spPr>
              <a:xfrm>
                <a:off x="6190371" y="3615596"/>
                <a:ext cx="227001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en-US" kern="1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最长双线铁路</a:t>
                </a:r>
                <a:endParaRPr lang="en-US" altLang="zh-CN" kern="100" dirty="0" smtClean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8866613" y="3632121"/>
                <a:ext cx="2630577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en-US" kern="1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最长电气化铁路</a:t>
                </a:r>
                <a:endParaRPr lang="en-US" altLang="zh-CN" kern="100" dirty="0" smtClean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6171552" y="5662253"/>
                <a:ext cx="2311997" cy="481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endParaRPr lang="en-US" altLang="zh-CN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8997329" y="5690474"/>
                <a:ext cx="2476181" cy="481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endParaRPr lang="en-US" altLang="zh-CN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5618720" y="2133330"/>
                <a:ext cx="6404958" cy="403675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      </a:t>
                </a:r>
                <a:endParaRPr lang="zh-CN" altLang="en-US" dirty="0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6190371" y="5744647"/>
                <a:ext cx="2270018" cy="442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en-US" kern="1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第一条快速铁路</a:t>
                </a:r>
                <a:endParaRPr lang="en-US" altLang="zh-CN" kern="100" dirty="0" smtClean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8893909" y="5761172"/>
                <a:ext cx="2630577" cy="442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en-US" kern="1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第一条客运专线</a:t>
                </a:r>
                <a:endParaRPr lang="en-US" altLang="zh-CN" kern="100" dirty="0" smtClean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5588130" y="2443864"/>
              <a:ext cx="461665" cy="10876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京九铁路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604220" y="4027373"/>
              <a:ext cx="461665" cy="17805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广深准高速铁路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552322" y="2443864"/>
              <a:ext cx="461665" cy="10876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南昆铁路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541116" y="4191151"/>
              <a:ext cx="461665" cy="159830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秦沈客运专线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16613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2" grpId="1">
        <p:bldAsOne/>
      </p:bldGraphic>
      <p:bldP spid="15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940581" y="4163610"/>
            <a:ext cx="4950130" cy="1989345"/>
            <a:chOff x="3615895" y="3665149"/>
            <a:chExt cx="4950130" cy="1989345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854" t="28500"/>
            <a:stretch/>
          </p:blipFill>
          <p:spPr>
            <a:xfrm>
              <a:off x="6005468" y="3669656"/>
              <a:ext cx="2560557" cy="1964375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010" t="13324" r="7443" b="6339"/>
            <a:stretch/>
          </p:blipFill>
          <p:spPr>
            <a:xfrm>
              <a:off x="3615895" y="3665149"/>
              <a:ext cx="2389573" cy="198934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92063" y="1216764"/>
            <a:ext cx="2147620" cy="508958"/>
            <a:chOff x="492063" y="1216764"/>
            <a:chExt cx="2147620" cy="508958"/>
          </a:xfrm>
        </p:grpSpPr>
        <p:sp>
          <p:nvSpPr>
            <p:cNvPr id="6" name="圆角矩形 5"/>
            <p:cNvSpPr/>
            <p:nvPr/>
          </p:nvSpPr>
          <p:spPr>
            <a:xfrm>
              <a:off x="492063" y="1216764"/>
              <a:ext cx="1975092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64415" y="1225390"/>
              <a:ext cx="1975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改革开放后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832916" y="2309838"/>
            <a:ext cx="5057795" cy="1015663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2020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年全国铁路营业里程达到</a:t>
            </a:r>
            <a:r>
              <a:rPr lang="en-US" altLang="zh-CN" sz="20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zh-CN" sz="20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公里以上</a:t>
            </a: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高速铁路里程达到</a:t>
            </a:r>
            <a:r>
              <a:rPr lang="en-US" altLang="zh-CN" sz="20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1.6</a:t>
            </a:r>
            <a:r>
              <a:rPr lang="zh-CN" altLang="zh-CN" sz="20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公里以上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b="7272"/>
          <a:stretch/>
        </p:blipFill>
        <p:spPr>
          <a:xfrm flipH="1">
            <a:off x="9180514" y="1900724"/>
            <a:ext cx="1790700" cy="146970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95404" y="2080161"/>
            <a:ext cx="2606113" cy="1623006"/>
            <a:chOff x="224155" y="2021695"/>
            <a:chExt cx="2606113" cy="162300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179989">
              <a:off x="224155" y="2030143"/>
              <a:ext cx="1187064" cy="1614343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/>
            <a:srcRect l="5341" r="6292"/>
            <a:stretch/>
          </p:blipFill>
          <p:spPr>
            <a:xfrm rot="1314185">
              <a:off x="1650658" y="2021695"/>
              <a:ext cx="1179610" cy="1623006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-37653" y="4368434"/>
            <a:ext cx="3978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</a:rPr>
              <a:t>截至</a:t>
            </a:r>
            <a:r>
              <a:rPr lang="en-US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</a:rPr>
              <a:t>2014</a:t>
            </a:r>
            <a:r>
              <a:rPr lang="zh-CN" altLang="zh-CN" sz="2000" b="1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年底</a:t>
            </a:r>
            <a:endParaRPr lang="en-US" altLang="zh-CN" sz="2000" b="1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铁路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营业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里程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位居</a:t>
            </a:r>
            <a:r>
              <a:rPr lang="zh-CN" altLang="en-US" sz="2000" kern="1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世界第二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铁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里程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超过世界高铁总里程</a:t>
            </a:r>
            <a:r>
              <a:rPr lang="en-US" altLang="zh-CN" sz="2000" kern="1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60%</a:t>
            </a:r>
            <a:endParaRPr lang="zh-CN" altLang="en-US" sz="200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03542" y="4065941"/>
            <a:ext cx="3288458" cy="2087014"/>
            <a:chOff x="8776434" y="3891315"/>
            <a:chExt cx="3288458" cy="208701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942"/>
            <a:stretch/>
          </p:blipFill>
          <p:spPr>
            <a:xfrm>
              <a:off x="8776434" y="4232917"/>
              <a:ext cx="2026019" cy="174541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10084863" y="3891315"/>
              <a:ext cx="198002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2000" kern="100" dirty="0">
                  <a:latin typeface="黑体" panose="02010609060101010101" pitchFamily="49" charset="-122"/>
                  <a:ea typeface="黑体" panose="02010609060101010101" pitchFamily="49" charset="-122"/>
                </a:rPr>
                <a:t>铁路旅客周转量</a:t>
              </a:r>
              <a:endPara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zh-CN" sz="2000" kern="100" dirty="0">
                  <a:latin typeface="黑体" panose="02010609060101010101" pitchFamily="49" charset="-122"/>
                  <a:ea typeface="黑体" panose="02010609060101010101" pitchFamily="49" charset="-122"/>
                </a:rPr>
                <a:t>货运发送量</a:t>
              </a:r>
              <a:endPara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zh-CN" sz="2000" kern="100" dirty="0">
                  <a:latin typeface="黑体" panose="02010609060101010101" pitchFamily="49" charset="-122"/>
                  <a:ea typeface="黑体" panose="02010609060101010101" pitchFamily="49" charset="-122"/>
                </a:rPr>
                <a:t>货运周转量</a:t>
              </a:r>
              <a:endPara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zh-CN" sz="2000" kern="100" dirty="0">
                  <a:latin typeface="黑体" panose="02010609060101010101" pitchFamily="49" charset="-122"/>
                  <a:ea typeface="黑体" panose="02010609060101010101" pitchFamily="49" charset="-122"/>
                </a:rPr>
                <a:t>运输</a:t>
              </a:r>
              <a:r>
                <a:rPr lang="zh-CN" altLang="zh-CN" sz="2000" kern="1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密度</a:t>
              </a:r>
              <a:endPara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2639507" y="1235290"/>
            <a:ext cx="911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铁路建设得到较快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发展，路网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规模不断扩大，路网结构逐渐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优化。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78587" y="3609032"/>
            <a:ext cx="7705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以约占世界铁路</a:t>
            </a:r>
            <a:r>
              <a:rPr lang="en-US" altLang="zh-CN" sz="20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8%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的营业里程，完成了世界铁路约</a:t>
            </a:r>
            <a:r>
              <a:rPr lang="en-US" altLang="zh-CN" sz="20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25%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的换算周转量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4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3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83435" y="1182259"/>
            <a:ext cx="3743508" cy="508958"/>
            <a:chOff x="483435" y="1182259"/>
            <a:chExt cx="3743508" cy="508958"/>
          </a:xfrm>
        </p:grpSpPr>
        <p:sp>
          <p:nvSpPr>
            <p:cNvPr id="3" name="圆角矩形 2"/>
            <p:cNvSpPr/>
            <p:nvPr/>
          </p:nvSpPr>
          <p:spPr>
            <a:xfrm>
              <a:off x="483435" y="1182259"/>
              <a:ext cx="3743507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55787" y="1190885"/>
              <a:ext cx="357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我国铁路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取得的四大成就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71292" y="1819260"/>
            <a:ext cx="5241261" cy="461665"/>
            <a:chOff x="371292" y="1819260"/>
            <a:chExt cx="5241261" cy="461665"/>
          </a:xfrm>
        </p:grpSpPr>
        <p:sp>
          <p:nvSpPr>
            <p:cNvPr id="5" name="右箭头 4"/>
            <p:cNvSpPr/>
            <p:nvPr/>
          </p:nvSpPr>
          <p:spPr>
            <a:xfrm>
              <a:off x="371292" y="1856456"/>
              <a:ext cx="439947" cy="396815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811239" y="1819260"/>
              <a:ext cx="48013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穿越世界屋脊的青藏铁路建成通车</a:t>
              </a:r>
              <a:endPara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52500" y="1829388"/>
            <a:ext cx="5241261" cy="461665"/>
            <a:chOff x="6052500" y="1829388"/>
            <a:chExt cx="5241261" cy="461665"/>
          </a:xfrm>
        </p:grpSpPr>
        <p:sp>
          <p:nvSpPr>
            <p:cNvPr id="8" name="右箭头 7"/>
            <p:cNvSpPr/>
            <p:nvPr/>
          </p:nvSpPr>
          <p:spPr>
            <a:xfrm>
              <a:off x="6052500" y="1866584"/>
              <a:ext cx="439947" cy="396815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492447" y="1829388"/>
              <a:ext cx="48013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大秦、朔黄重载铁路实现扩能</a:t>
              </a:r>
              <a:r>
                <a:rPr lang="zh-CN" altLang="en-US" sz="24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改造</a:t>
              </a:r>
              <a:endPara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7" y="2280925"/>
            <a:ext cx="4801314" cy="3263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矩形 13"/>
          <p:cNvSpPr/>
          <p:nvPr/>
        </p:nvSpPr>
        <p:spPr>
          <a:xfrm>
            <a:off x="591265" y="5742226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世界上海拔最高、线路最长的高原冻土铁路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18368" y="5742226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初步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形成重载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运输格局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153" y="2321348"/>
            <a:ext cx="45339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2167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8463070" y="1990316"/>
            <a:ext cx="3272307" cy="1958210"/>
            <a:chOff x="8463070" y="1990316"/>
            <a:chExt cx="3272307" cy="195821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3070" y="1990316"/>
              <a:ext cx="2777604" cy="1958210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10524789" y="3353108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铁路</a:t>
              </a:r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提速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11178509" y="2296219"/>
              <a:ext cx="412493" cy="412493"/>
            </a:xfrm>
            <a:prstGeom prst="ellipse">
              <a:avLst/>
            </a:prstGeom>
            <a:solidFill>
              <a:srgbClr val="8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/>
                <a:t>1</a:t>
              </a:r>
              <a:endParaRPr lang="zh-CN" altLang="en-US" sz="28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483435" y="1182259"/>
            <a:ext cx="3743508" cy="508958"/>
            <a:chOff x="483435" y="1182259"/>
            <a:chExt cx="3743508" cy="508958"/>
          </a:xfrm>
        </p:grpSpPr>
        <p:sp>
          <p:nvSpPr>
            <p:cNvPr id="3" name="圆角矩形 2"/>
            <p:cNvSpPr/>
            <p:nvPr/>
          </p:nvSpPr>
          <p:spPr>
            <a:xfrm>
              <a:off x="483435" y="1182259"/>
              <a:ext cx="3743507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55787" y="1190885"/>
              <a:ext cx="357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我国铁路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取得的四大成就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83435" y="1819819"/>
            <a:ext cx="4317932" cy="461665"/>
            <a:chOff x="483435" y="1819819"/>
            <a:chExt cx="4317932" cy="461665"/>
          </a:xfrm>
        </p:grpSpPr>
        <p:sp>
          <p:nvSpPr>
            <p:cNvPr id="6" name="右箭头 5"/>
            <p:cNvSpPr/>
            <p:nvPr/>
          </p:nvSpPr>
          <p:spPr>
            <a:xfrm>
              <a:off x="483435" y="1857015"/>
              <a:ext cx="439947" cy="396815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923382" y="1819819"/>
              <a:ext cx="38779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成功实施第六次大面积提速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" y="2446164"/>
            <a:ext cx="5494670" cy="353356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82455" y="5771954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城市间的旅行时间大幅度压缩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22685" y="1813528"/>
            <a:ext cx="4933485" cy="461665"/>
            <a:chOff x="5922685" y="1813528"/>
            <a:chExt cx="4933485" cy="461665"/>
          </a:xfrm>
        </p:grpSpPr>
        <p:sp>
          <p:nvSpPr>
            <p:cNvPr id="11" name="右箭头 10"/>
            <p:cNvSpPr/>
            <p:nvPr/>
          </p:nvSpPr>
          <p:spPr>
            <a:xfrm>
              <a:off x="5922685" y="1850724"/>
              <a:ext cx="439947" cy="396815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362632" y="1813528"/>
              <a:ext cx="44935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高速铁路运营里程跃居世界第一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5683852" y="2668238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为我国高铁技术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达到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世界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先进水平奠定基础</a:t>
            </a:r>
          </a:p>
        </p:txBody>
      </p:sp>
      <p:sp>
        <p:nvSpPr>
          <p:cNvPr id="21" name="矩形 20"/>
          <p:cNvSpPr/>
          <p:nvPr/>
        </p:nvSpPr>
        <p:spPr>
          <a:xfrm>
            <a:off x="5989287" y="5430181"/>
            <a:ext cx="2225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占领世界高铁发展战略制高点</a:t>
            </a:r>
          </a:p>
        </p:txBody>
      </p:sp>
      <p:sp>
        <p:nvSpPr>
          <p:cNvPr id="23" name="下箭头 22"/>
          <p:cNvSpPr/>
          <p:nvPr/>
        </p:nvSpPr>
        <p:spPr>
          <a:xfrm>
            <a:off x="6873373" y="3465326"/>
            <a:ext cx="349421" cy="624358"/>
          </a:xfrm>
          <a:prstGeom prst="downArrow">
            <a:avLst/>
          </a:prstGeom>
          <a:solidFill>
            <a:srgbClr val="8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下箭头 23"/>
          <p:cNvSpPr/>
          <p:nvPr/>
        </p:nvSpPr>
        <p:spPr>
          <a:xfrm>
            <a:off x="6883878" y="4779355"/>
            <a:ext cx="349421" cy="624358"/>
          </a:xfrm>
          <a:prstGeom prst="downArrow">
            <a:avLst/>
          </a:prstGeom>
          <a:solidFill>
            <a:srgbClr val="8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000419" y="416134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达到世界先进水平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0085502" y="3987572"/>
            <a:ext cx="2225372" cy="2280227"/>
            <a:chOff x="10085502" y="3987572"/>
            <a:chExt cx="2225372" cy="228022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912" y="3987572"/>
              <a:ext cx="1322120" cy="1888743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10085502" y="5867689"/>
              <a:ext cx="22253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新建武广高</a:t>
              </a:r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铁</a:t>
              </a:r>
            </a:p>
          </p:txBody>
        </p:sp>
        <p:sp>
          <p:nvSpPr>
            <p:cNvPr id="28" name="椭圆 27"/>
            <p:cNvSpPr/>
            <p:nvPr/>
          </p:nvSpPr>
          <p:spPr>
            <a:xfrm>
              <a:off x="11529130" y="5435673"/>
              <a:ext cx="412493" cy="412493"/>
            </a:xfrm>
            <a:prstGeom prst="ellipse">
              <a:avLst/>
            </a:prstGeom>
            <a:solidFill>
              <a:srgbClr val="8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/>
                <a:t>3</a:t>
              </a:r>
              <a:endParaRPr lang="zh-CN" altLang="en-US" sz="2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303356" y="3787308"/>
            <a:ext cx="1892891" cy="2480491"/>
            <a:chOff x="8326056" y="3787308"/>
            <a:chExt cx="1892891" cy="2480491"/>
          </a:xfrm>
        </p:grpSpPr>
        <p:sp>
          <p:nvSpPr>
            <p:cNvPr id="20" name="矩形 19"/>
            <p:cNvSpPr/>
            <p:nvPr/>
          </p:nvSpPr>
          <p:spPr>
            <a:xfrm>
              <a:off x="8326056" y="5867689"/>
              <a:ext cx="1880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新建京津城际</a:t>
              </a:r>
              <a:endPara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439" y="3787308"/>
              <a:ext cx="1647063" cy="2168632"/>
            </a:xfrm>
            <a:prstGeom prst="rect">
              <a:avLst/>
            </a:prstGeom>
          </p:spPr>
        </p:pic>
        <p:sp>
          <p:nvSpPr>
            <p:cNvPr id="34" name="椭圆 33"/>
            <p:cNvSpPr/>
            <p:nvPr/>
          </p:nvSpPr>
          <p:spPr>
            <a:xfrm>
              <a:off x="9806454" y="5430181"/>
              <a:ext cx="412493" cy="412493"/>
            </a:xfrm>
            <a:prstGeom prst="ellipse">
              <a:avLst/>
            </a:prstGeom>
            <a:solidFill>
              <a:srgbClr val="8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/>
                <a:t>2</a:t>
              </a:r>
              <a:endParaRPr lang="zh-CN" altLang="en-US" sz="2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2271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3" grpId="0" animBg="1"/>
      <p:bldP spid="24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483435" y="1182259"/>
            <a:ext cx="2501305" cy="508958"/>
            <a:chOff x="483435" y="1182259"/>
            <a:chExt cx="2501305" cy="508958"/>
          </a:xfrm>
        </p:grpSpPr>
        <p:sp>
          <p:nvSpPr>
            <p:cNvPr id="3" name="圆角矩形 2"/>
            <p:cNvSpPr/>
            <p:nvPr/>
          </p:nvSpPr>
          <p:spPr>
            <a:xfrm>
              <a:off x="483435" y="1182259"/>
              <a:ext cx="2380535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55787" y="1190885"/>
              <a:ext cx="2328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工程建设方面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3036322" y="1182259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具备适应复杂环境的铁路勘察设计和建造施工能力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6" t="1209"/>
          <a:stretch/>
        </p:blipFill>
        <p:spPr>
          <a:xfrm>
            <a:off x="329768" y="1760652"/>
            <a:ext cx="5068404" cy="418590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154424" y="5736730"/>
            <a:ext cx="5314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积累了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在复杂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地形地质条件下建设高铁的经验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5745192" y="3730022"/>
            <a:ext cx="628003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8981964" y="1954298"/>
            <a:ext cx="3116" cy="367211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606359" y="1863306"/>
            <a:ext cx="3264356" cy="1806334"/>
            <a:chOff x="5606359" y="1863306"/>
            <a:chExt cx="3264356" cy="180633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424" y="1863306"/>
              <a:ext cx="2716291" cy="180633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606359" y="2386675"/>
              <a:ext cx="492443" cy="8798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江 河</a:t>
              </a:r>
              <a:endPara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629773" y="3806450"/>
            <a:ext cx="3240942" cy="1825249"/>
            <a:chOff x="5629773" y="3806450"/>
            <a:chExt cx="3240942" cy="18252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00"/>
            <a:stretch/>
          </p:blipFill>
          <p:spPr>
            <a:xfrm>
              <a:off x="6154424" y="3806450"/>
              <a:ext cx="2716291" cy="182524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629773" y="4370751"/>
              <a:ext cx="492443" cy="8798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荒 漠</a:t>
              </a:r>
              <a:endPara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84500" y="1918090"/>
            <a:ext cx="3027565" cy="1751550"/>
            <a:chOff x="9084500" y="1918090"/>
            <a:chExt cx="3027565" cy="175155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7094" t="34679" r="23471" b="7661"/>
            <a:stretch/>
          </p:blipFill>
          <p:spPr>
            <a:xfrm>
              <a:off x="9084500" y="1918090"/>
              <a:ext cx="2407236" cy="175155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1619622" y="2386675"/>
              <a:ext cx="492443" cy="8798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高 寒</a:t>
              </a:r>
              <a:endPara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097776" y="3782523"/>
            <a:ext cx="3014295" cy="1849176"/>
            <a:chOff x="9097776" y="3782523"/>
            <a:chExt cx="3014295" cy="184917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680"/>
            <a:stretch/>
          </p:blipFill>
          <p:spPr>
            <a:xfrm>
              <a:off x="9097776" y="3782523"/>
              <a:ext cx="2380685" cy="184917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1619628" y="4370751"/>
              <a:ext cx="492443" cy="8798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隧 道</a:t>
              </a:r>
              <a:endPara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710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57" y="1989806"/>
            <a:ext cx="3080084" cy="309216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83435" y="1182258"/>
            <a:ext cx="2380535" cy="508959"/>
            <a:chOff x="483435" y="1182258"/>
            <a:chExt cx="2380535" cy="508959"/>
          </a:xfrm>
        </p:grpSpPr>
        <p:sp>
          <p:nvSpPr>
            <p:cNvPr id="4" name="圆角矩形 3"/>
            <p:cNvSpPr/>
            <p:nvPr/>
          </p:nvSpPr>
          <p:spPr>
            <a:xfrm>
              <a:off x="483435" y="1182259"/>
              <a:ext cx="2380535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35017" y="1182258"/>
              <a:ext cx="2328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高速动车组方面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3036322" y="1182259"/>
            <a:ext cx="849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规划、设计、制造与维修的整体技术实力已达到世界先进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水平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9" r="5233" b="51372"/>
          <a:stretch/>
        </p:blipFill>
        <p:spPr>
          <a:xfrm>
            <a:off x="7694762" y="1989806"/>
            <a:ext cx="3979087" cy="301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74" r="2172"/>
          <a:stretch/>
        </p:blipFill>
        <p:spPr>
          <a:xfrm>
            <a:off x="149079" y="2007532"/>
            <a:ext cx="3680041" cy="2994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190798" y="5190676"/>
            <a:ext cx="385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我国早期动车组型号的巅峰之作“中华之星”动车组（已退役）</a:t>
            </a:r>
          </a:p>
        </p:txBody>
      </p:sp>
      <p:sp>
        <p:nvSpPr>
          <p:cNvPr id="11" name="矩形 10"/>
          <p:cNvSpPr/>
          <p:nvPr/>
        </p:nvSpPr>
        <p:spPr>
          <a:xfrm>
            <a:off x="4336357" y="5185418"/>
            <a:ext cx="3265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以引进消化吸收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技术为主的</a:t>
            </a:r>
            <a:r>
              <a:rPr lang="en-US" altLang="zh-CN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CRH 1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系、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系、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系、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68499" y="5190676"/>
            <a:ext cx="3705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自主研制生产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sz="200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运营</a:t>
            </a:r>
            <a:r>
              <a:rPr lang="zh-CN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时速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350</a:t>
            </a:r>
            <a:r>
              <a:rPr lang="zh-CN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公里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CRH380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系列</a:t>
            </a:r>
          </a:p>
        </p:txBody>
      </p:sp>
    </p:spTree>
    <p:extLst>
      <p:ext uri="{BB962C8B-B14F-4D97-AF65-F5344CB8AC3E}">
        <p14:creationId xmlns="" xmlns:p14="http://schemas.microsoft.com/office/powerpoint/2010/main" val="28073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295"/>
          <a:stretch/>
        </p:blipFill>
        <p:spPr>
          <a:xfrm>
            <a:off x="0" y="4741458"/>
            <a:ext cx="12192000" cy="21909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47356" y="801586"/>
            <a:ext cx="7497288" cy="1745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4800" kern="100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中国铁路“走出去”</a:t>
            </a:r>
            <a:endParaRPr lang="zh-CN" altLang="zh-CN" sz="48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kern="100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zh-CN" sz="2800" kern="100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铁路服务</a:t>
            </a:r>
            <a:r>
              <a:rPr lang="en-US" altLang="zh-CN" sz="2800" kern="100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zh-CN" sz="2800" kern="100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一带一路</a:t>
            </a:r>
            <a:r>
              <a:rPr lang="en-US" altLang="zh-CN" sz="2800" kern="100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zh-CN" sz="2800" kern="100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战略的思考</a:t>
            </a:r>
            <a:endParaRPr lang="zh-CN" altLang="zh-CN" sz="28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69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83436" y="1182258"/>
            <a:ext cx="2208006" cy="508959"/>
            <a:chOff x="483436" y="1182258"/>
            <a:chExt cx="2208006" cy="508959"/>
          </a:xfrm>
        </p:grpSpPr>
        <p:sp>
          <p:nvSpPr>
            <p:cNvPr id="3" name="圆角矩形 2"/>
            <p:cNvSpPr/>
            <p:nvPr/>
          </p:nvSpPr>
          <p:spPr>
            <a:xfrm>
              <a:off x="483436" y="1182259"/>
              <a:ext cx="2104490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35017" y="1182258"/>
              <a:ext cx="2156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旅客服务方面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2691442" y="1165444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打造了具有中国特色先进完善的服务设施和体系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358" t="16422" r="17851"/>
          <a:stretch/>
        </p:blipFill>
        <p:spPr>
          <a:xfrm>
            <a:off x="446568" y="1999315"/>
            <a:ext cx="3295291" cy="240704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6220" y="4463918"/>
            <a:ext cx="29559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打造大型综合交通枢纽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16" y="1951672"/>
            <a:ext cx="7651797" cy="11704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82" y="3314643"/>
            <a:ext cx="1414900" cy="10227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9" t="-2076" r="548" b="2076"/>
          <a:stretch/>
        </p:blipFill>
        <p:spPr>
          <a:xfrm>
            <a:off x="5364967" y="3202839"/>
            <a:ext cx="4521278" cy="12463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17" y="3164039"/>
            <a:ext cx="1897096" cy="134556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98962" y="4449200"/>
            <a:ext cx="722910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配套智能化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的服务设施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     提高旅客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出行的便利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性和舒适性</a:t>
            </a:r>
            <a:endParaRPr lang="zh-CN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7989" y="5311102"/>
            <a:ext cx="17447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铁路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客运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总量</a:t>
            </a:r>
            <a:endParaRPr lang="zh-CN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147173" y="5341222"/>
            <a:ext cx="6497276" cy="534455"/>
            <a:chOff x="2147173" y="5341222"/>
            <a:chExt cx="6497276" cy="534455"/>
          </a:xfrm>
        </p:grpSpPr>
        <p:sp>
          <p:nvSpPr>
            <p:cNvPr id="21" name="圆角矩形 20"/>
            <p:cNvSpPr/>
            <p:nvPr/>
          </p:nvSpPr>
          <p:spPr>
            <a:xfrm>
              <a:off x="2147173" y="5368782"/>
              <a:ext cx="6271591" cy="506895"/>
            </a:xfrm>
            <a:prstGeom prst="roundRect">
              <a:avLst>
                <a:gd name="adj" fmla="val 20588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2147173" y="5368782"/>
              <a:ext cx="2435087" cy="506895"/>
            </a:xfrm>
            <a:prstGeom prst="roundRect">
              <a:avLst>
                <a:gd name="adj" fmla="val 205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sz="1100"/>
            </a:p>
          </p:txBody>
        </p:sp>
        <p:sp>
          <p:nvSpPr>
            <p:cNvPr id="24" name="矩形 23"/>
            <p:cNvSpPr/>
            <p:nvPr/>
          </p:nvSpPr>
          <p:spPr>
            <a:xfrm>
              <a:off x="2322812" y="5350858"/>
              <a:ext cx="2060982" cy="481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rPr>
                <a:t>高</a:t>
              </a:r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铁 </a:t>
              </a:r>
              <a:r>
                <a:rPr lang="en-US" altLang="zh-CN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39.2%</a:t>
              </a:r>
              <a:endParaRPr lang="zh-CN" altLang="zh-CN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583467" y="5341222"/>
              <a:ext cx="2060982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23.21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亿人次</a:t>
              </a:r>
              <a:endPara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68" y="5052747"/>
            <a:ext cx="2568046" cy="11389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31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83436" y="1182258"/>
            <a:ext cx="2875990" cy="508959"/>
            <a:chOff x="483436" y="1182258"/>
            <a:chExt cx="2875990" cy="508959"/>
          </a:xfrm>
        </p:grpSpPr>
        <p:sp>
          <p:nvSpPr>
            <p:cNvPr id="4" name="圆角矩形 3"/>
            <p:cNvSpPr/>
            <p:nvPr/>
          </p:nvSpPr>
          <p:spPr>
            <a:xfrm>
              <a:off x="483436" y="1182259"/>
              <a:ext cx="2697086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35017" y="1182258"/>
              <a:ext cx="2824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经济社会效益方面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3359426" y="1205905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高铁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建设成为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我国经济增长的助推剂</a:t>
            </a:r>
          </a:p>
        </p:txBody>
      </p:sp>
      <p:sp>
        <p:nvSpPr>
          <p:cNvPr id="7" name="矩形 6"/>
          <p:cNvSpPr/>
          <p:nvPr/>
        </p:nvSpPr>
        <p:spPr>
          <a:xfrm>
            <a:off x="483436" y="1714864"/>
            <a:ext cx="4378122" cy="1212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高铁有力的带动了区域经济发展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高铁的运营产生了明显的经济效益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9"/>
          <a:stretch/>
        </p:blipFill>
        <p:spPr>
          <a:xfrm>
            <a:off x="6062456" y="1961071"/>
            <a:ext cx="5933978" cy="3859895"/>
          </a:xfrm>
          <a:prstGeom prst="rect">
            <a:avLst/>
          </a:prstGeom>
        </p:spPr>
      </p:pic>
      <p:graphicFrame>
        <p:nvGraphicFramePr>
          <p:cNvPr id="11" name="图表 10"/>
          <p:cNvGraphicFramePr/>
          <p:nvPr>
            <p:extLst>
              <p:ext uri="{D42A27DB-BD31-4B8C-83A1-F6EECF244321}">
                <p14:modId xmlns="" xmlns:p14="http://schemas.microsoft.com/office/powerpoint/2010/main" val="3308678259"/>
              </p:ext>
            </p:extLst>
          </p:nvPr>
        </p:nvGraphicFramePr>
        <p:xfrm>
          <a:off x="535017" y="2962516"/>
          <a:ext cx="5422348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57" y="4612412"/>
            <a:ext cx="2067339" cy="1550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64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Graphic spid="11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二</a:t>
            </a:r>
            <a:r>
              <a:rPr lang="zh-CN" altLang="en-US" b="1" dirty="0">
                <a:effectLst/>
              </a:rPr>
              <a:t>、</a:t>
            </a:r>
            <a:r>
              <a:rPr lang="zh-CN" altLang="zh-CN" b="1" dirty="0">
                <a:effectLst/>
              </a:rPr>
              <a:t>新中国铁路发展成就</a:t>
            </a:r>
            <a:endParaRPr lang="zh-CN" altLang="en-US" dirty="0"/>
          </a:p>
        </p:txBody>
      </p:sp>
      <p:grpSp>
        <p:nvGrpSpPr>
          <p:cNvPr id="32" name="组合 31"/>
          <p:cNvGrpSpPr/>
          <p:nvPr/>
        </p:nvGrpSpPr>
        <p:grpSpPr>
          <a:xfrm>
            <a:off x="483436" y="1182258"/>
            <a:ext cx="4968458" cy="508959"/>
            <a:chOff x="483436" y="1182258"/>
            <a:chExt cx="4968458" cy="508959"/>
          </a:xfrm>
        </p:grpSpPr>
        <p:sp>
          <p:nvSpPr>
            <p:cNvPr id="7" name="圆角矩形 6"/>
            <p:cNvSpPr/>
            <p:nvPr/>
          </p:nvSpPr>
          <p:spPr>
            <a:xfrm>
              <a:off x="483436" y="1182259"/>
              <a:ext cx="4968458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35017" y="1182258"/>
              <a:ext cx="4916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我国高铁与国外相比具有明显特点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87"/>
          <a:stretch/>
        </p:blipFill>
        <p:spPr>
          <a:xfrm>
            <a:off x="4293627" y="3287517"/>
            <a:ext cx="3690314" cy="275891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3344" y="1744753"/>
            <a:ext cx="1426947" cy="12668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83436" y="1718825"/>
            <a:ext cx="10447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技术类型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丰富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，比较好地掌握了不同类型的高铁技术，具备了多种标准体系的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生产能力。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运营适应面广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，积累了应对复杂多样环境的高铁运营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经验。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集成能力强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，可提供成套系统技术和经验，且具有质量、造价和工期的工程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优势。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5" y="3334210"/>
            <a:ext cx="3861970" cy="2712220"/>
          </a:xfrm>
          <a:prstGeom prst="rect">
            <a:avLst/>
          </a:prstGeom>
        </p:spPr>
      </p:pic>
      <p:graphicFrame>
        <p:nvGraphicFramePr>
          <p:cNvPr id="19" name="图示 18"/>
          <p:cNvGraphicFramePr/>
          <p:nvPr>
            <p:extLst>
              <p:ext uri="{D42A27DB-BD31-4B8C-83A1-F6EECF244321}">
                <p14:modId xmlns="" xmlns:p14="http://schemas.microsoft.com/office/powerpoint/2010/main" val="3830183905"/>
              </p:ext>
            </p:extLst>
          </p:nvPr>
        </p:nvGraphicFramePr>
        <p:xfrm>
          <a:off x="8038237" y="3334210"/>
          <a:ext cx="3896497" cy="2712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2471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Graphic spid="19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4998" y="2470370"/>
            <a:ext cx="11494564" cy="635139"/>
          </a:xfrm>
        </p:spPr>
        <p:txBody>
          <a:bodyPr/>
          <a:lstStyle/>
          <a:p>
            <a:r>
              <a:rPr lang="zh-CN" altLang="en-US" dirty="0"/>
              <a:t>二</a:t>
            </a:r>
            <a:r>
              <a:rPr lang="zh-CN" altLang="en-US" dirty="0" smtClean="0"/>
              <a:t>、铁路</a:t>
            </a:r>
            <a:r>
              <a:rPr lang="zh-CN" altLang="en-US" dirty="0"/>
              <a:t>“走出去”支撑“一带一路”战略</a:t>
            </a:r>
          </a:p>
        </p:txBody>
      </p:sp>
    </p:spTree>
    <p:extLst>
      <p:ext uri="{BB962C8B-B14F-4D97-AF65-F5344CB8AC3E}">
        <p14:creationId xmlns="" xmlns:p14="http://schemas.microsoft.com/office/powerpoint/2010/main" val="42337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本章</a:t>
            </a:r>
            <a:r>
              <a:rPr lang="zh-CN" altLang="en-US" dirty="0"/>
              <a:t>概要</a:t>
            </a:r>
          </a:p>
        </p:txBody>
      </p:sp>
      <p:sp>
        <p:nvSpPr>
          <p:cNvPr id="3" name="矩形 2"/>
          <p:cNvSpPr/>
          <p:nvPr/>
        </p:nvSpPr>
        <p:spPr>
          <a:xfrm>
            <a:off x="2670931" y="2063671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90312" y="2063670"/>
            <a:ext cx="6599666" cy="646327"/>
            <a:chOff x="4051725" y="1639612"/>
            <a:chExt cx="4855785" cy="646327"/>
          </a:xfrm>
        </p:grpSpPr>
        <p:sp>
          <p:nvSpPr>
            <p:cNvPr id="5" name="五边形 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“一带一路”战略内涵丰富、意义重大</a:t>
              </a:r>
            </a:p>
          </p:txBody>
        </p:sp>
      </p:grpSp>
      <p:sp>
        <p:nvSpPr>
          <p:cNvPr id="7" name="TextBox 28"/>
          <p:cNvSpPr txBox="1"/>
          <p:nvPr/>
        </p:nvSpPr>
        <p:spPr>
          <a:xfrm>
            <a:off x="2791222" y="2073660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70931" y="3452968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90312" y="3452967"/>
            <a:ext cx="6599666" cy="646327"/>
            <a:chOff x="4051725" y="1639612"/>
            <a:chExt cx="4855785" cy="646327"/>
          </a:xfrm>
        </p:grpSpPr>
        <p:sp>
          <p:nvSpPr>
            <p:cNvPr id="10" name="五边形 9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铁路“走出去”正逢其时、作用重要</a:t>
              </a:r>
            </a:p>
          </p:txBody>
        </p:sp>
      </p:grpSp>
      <p:sp>
        <p:nvSpPr>
          <p:cNvPr id="12" name="TextBox 28"/>
          <p:cNvSpPr txBox="1"/>
          <p:nvPr/>
        </p:nvSpPr>
        <p:spPr>
          <a:xfrm>
            <a:off x="2791222" y="3462957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70931" y="4842265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90312" y="4842264"/>
            <a:ext cx="6599666" cy="646327"/>
            <a:chOff x="4051725" y="1639612"/>
            <a:chExt cx="4855785" cy="646327"/>
          </a:xfrm>
        </p:grpSpPr>
        <p:sp>
          <p:nvSpPr>
            <p:cNvPr id="15" name="五边形 1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铁路“走出去”务实推进、成效渐显</a:t>
              </a:r>
            </a:p>
          </p:txBody>
        </p:sp>
      </p:grpSp>
      <p:sp>
        <p:nvSpPr>
          <p:cNvPr id="17" name="TextBox 28"/>
          <p:cNvSpPr txBox="1"/>
          <p:nvPr/>
        </p:nvSpPr>
        <p:spPr>
          <a:xfrm>
            <a:off x="2791222" y="4852254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0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2" grpId="0"/>
      <p:bldP spid="13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一、“一带一路”</a:t>
            </a:r>
            <a:r>
              <a:rPr lang="zh-CN" altLang="en-US" dirty="0"/>
              <a:t>战略内涵丰富、意义重大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3" y="1864114"/>
            <a:ext cx="5066393" cy="3882262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606724" y="1140145"/>
            <a:ext cx="911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从战略走向看，“一带一路”横贯欧亚非大陆，涉及约</a:t>
            </a:r>
            <a:r>
              <a:rPr lang="en-US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65</a:t>
            </a: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国家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\\vmware-host\Shared Folders\Desktop\分享图片\1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9855" y="1912596"/>
            <a:ext cx="5074693" cy="3729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3945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73" b="6415"/>
          <a:stretch/>
        </p:blipFill>
        <p:spPr>
          <a:xfrm>
            <a:off x="1104014" y="3683521"/>
            <a:ext cx="2984907" cy="1562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一、“一带一路”战略内涵丰富、意义重大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" t="30133" r="7386" b="14313"/>
          <a:stretch/>
        </p:blipFill>
        <p:spPr>
          <a:xfrm>
            <a:off x="5225655" y="1995919"/>
            <a:ext cx="6581955" cy="3954952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矩形 4"/>
          <p:cNvSpPr/>
          <p:nvPr/>
        </p:nvSpPr>
        <p:spPr>
          <a:xfrm>
            <a:off x="398805" y="1260108"/>
            <a:ext cx="880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从战略布局看，陆上依托国际大通道</a:t>
            </a:r>
            <a:r>
              <a:rPr lang="en-US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海上</a:t>
            </a: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以重点港口为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节点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8805" y="1816663"/>
            <a:ext cx="4378122" cy="186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新亚欧大陆桥国际经济合作走廊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中蒙俄国际经济合作走廊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中亚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西亚国际经济合作走廊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中南半岛国际经济合作走廊</a:t>
            </a:r>
          </a:p>
        </p:txBody>
      </p:sp>
      <p:sp>
        <p:nvSpPr>
          <p:cNvPr id="8" name="矩形 7"/>
          <p:cNvSpPr/>
          <p:nvPr/>
        </p:nvSpPr>
        <p:spPr>
          <a:xfrm>
            <a:off x="527045" y="5099049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优化国内沿海港口布局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参与海外重要港口的建设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和经营</a:t>
            </a:r>
          </a:p>
        </p:txBody>
      </p:sp>
    </p:spTree>
    <p:extLst>
      <p:ext uri="{BB962C8B-B14F-4D97-AF65-F5344CB8AC3E}">
        <p14:creationId xmlns="" xmlns:p14="http://schemas.microsoft.com/office/powerpoint/2010/main" val="275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一、“一带一路”战略内涵丰富、意义重大</a:t>
            </a:r>
          </a:p>
        </p:txBody>
      </p:sp>
      <p:pic>
        <p:nvPicPr>
          <p:cNvPr id="3" name="Picture 7" descr="E:\时事报告\一带一路\0277040C-A566-565E-F109-604BF3FC4E73.jpg"/>
          <p:cNvPicPr>
            <a:picLocks noChangeAspect="1" noChangeArrowheads="1"/>
          </p:cNvPicPr>
          <p:nvPr/>
        </p:nvPicPr>
        <p:blipFill>
          <a:blip r:embed="rId3" cstate="print">
            <a:lum bright="10000" contrast="31000"/>
          </a:blip>
          <a:srcRect/>
          <a:stretch>
            <a:fillRect/>
          </a:stretch>
        </p:blipFill>
        <p:spPr bwMode="auto">
          <a:xfrm>
            <a:off x="469274" y="1759274"/>
            <a:ext cx="3294940" cy="2330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64299" y="1111563"/>
            <a:ext cx="10956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从战略意义看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，对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我国现代化建设和屹立于世界领导地位具有深远的战略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意义。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30163" y="1739270"/>
            <a:ext cx="7455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契合沿线国家的共同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需求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国际合作的新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平台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有利于我国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构建全方位开放新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格局，促进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我国区域协调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发展。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 descr="E:\时事报告\一带一路\17661429031402899.jpg"/>
          <p:cNvPicPr>
            <a:picLocks noChangeAspect="1" noChangeArrowheads="1"/>
          </p:cNvPicPr>
          <p:nvPr/>
        </p:nvPicPr>
        <p:blipFill>
          <a:blip r:embed="rId4" cstate="print"/>
          <a:srcRect b="9259"/>
          <a:stretch>
            <a:fillRect/>
          </a:stretch>
        </p:blipFill>
        <p:spPr bwMode="auto">
          <a:xfrm>
            <a:off x="469274" y="4090146"/>
            <a:ext cx="3294940" cy="204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8995" y="2920973"/>
            <a:ext cx="3795762" cy="32131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5993" b="83521" l="7000" r="87000">
                        <a14:foregroundMark x1="67000" y1="9738" x2="67000" y2="9738"/>
                        <a14:foregroundMark x1="63750" y1="11985" x2="63750" y2="11985"/>
                        <a14:foregroundMark x1="67000" y1="13858" x2="67000" y2="13858"/>
                        <a14:foregroundMark x1="73500" y1="14607" x2="73500" y2="14607"/>
                        <a14:foregroundMark x1="74250" y1="12360" x2="74250" y2="12360"/>
                        <a14:foregroundMark x1="59750" y1="14232" x2="59750" y2="1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99" t="6590" r="3882" b="7745"/>
          <a:stretch/>
        </p:blipFill>
        <p:spPr>
          <a:xfrm>
            <a:off x="7865888" y="3098169"/>
            <a:ext cx="4515443" cy="28587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22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二、铁路</a:t>
            </a:r>
            <a:r>
              <a:rPr lang="zh-CN" altLang="en-US" dirty="0"/>
              <a:t>“走出去”正逢其时、作用重要</a:t>
            </a:r>
          </a:p>
        </p:txBody>
      </p:sp>
      <p:sp>
        <p:nvSpPr>
          <p:cNvPr id="3" name="矩形 2"/>
          <p:cNvSpPr/>
          <p:nvPr/>
        </p:nvSpPr>
        <p:spPr>
          <a:xfrm>
            <a:off x="386584" y="1187062"/>
            <a:ext cx="8186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铁路“走出去”是形成全方位对外开放新格局的重要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纽带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66" b="3808"/>
          <a:stretch/>
        </p:blipFill>
        <p:spPr>
          <a:xfrm>
            <a:off x="4169464" y="1941001"/>
            <a:ext cx="4470965" cy="27949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15"/>
          <a:stretch/>
        </p:blipFill>
        <p:spPr>
          <a:xfrm>
            <a:off x="184460" y="1941000"/>
            <a:ext cx="3874553" cy="27628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7584" y="4921077"/>
            <a:ext cx="10602031" cy="94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高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铁外交已成为国家名片，铁路已成为促进全方位对外开放和对外睦邻友好的重要桥梁，铁路“走出去”将扩大我国国际影响力，成为“一带一路”战略实施的生力军。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872418" y="1648727"/>
            <a:ext cx="3233318" cy="3055099"/>
            <a:chOff x="8958682" y="1770109"/>
            <a:chExt cx="3233318" cy="30550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8682" y="1770109"/>
              <a:ext cx="3233318" cy="236659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8682" y="3439448"/>
              <a:ext cx="1725013" cy="138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693773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二、铁路“走出去”正逢其时、作用重要</a:t>
            </a:r>
          </a:p>
        </p:txBody>
      </p:sp>
      <p:sp>
        <p:nvSpPr>
          <p:cNvPr id="3" name="矩形 2"/>
          <p:cNvSpPr/>
          <p:nvPr/>
        </p:nvSpPr>
        <p:spPr>
          <a:xfrm>
            <a:off x="521731" y="1109622"/>
            <a:ext cx="8186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铁路“走出去”是培育和引领国际竞争新优势的重要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依托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0" y="1512235"/>
            <a:ext cx="1729860" cy="2546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76"/>
          <a:stretch/>
        </p:blipFill>
        <p:spPr>
          <a:xfrm>
            <a:off x="10184979" y="3429000"/>
            <a:ext cx="1902823" cy="2714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14" y="3221634"/>
            <a:ext cx="3560226" cy="29319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36582" y="1819485"/>
            <a:ext cx="5147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有利于推动我国高铁产业向国际市场转移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有利于促进我国的产业技术进步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592"/>
          <a:stretch/>
        </p:blipFill>
        <p:spPr>
          <a:xfrm>
            <a:off x="521731" y="3948837"/>
            <a:ext cx="5577144" cy="21628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48" y="1756894"/>
            <a:ext cx="3591866" cy="2339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18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10"/>
          <a:stretch/>
        </p:blipFill>
        <p:spPr>
          <a:xfrm>
            <a:off x="8007252" y="3390901"/>
            <a:ext cx="4150273" cy="290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653" b="99614" l="9664" r="97479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1937" y="286335"/>
            <a:ext cx="2585588" cy="28137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40"/>
            <a:ext cx="7056561" cy="411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6" t="5589" r="2564" b="6212"/>
          <a:stretch/>
        </p:blipFill>
        <p:spPr>
          <a:xfrm>
            <a:off x="5377345" y="2135921"/>
            <a:ext cx="4374755" cy="25099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5631" y="4851740"/>
            <a:ext cx="8004817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作为</a:t>
            </a: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互联互通重要基础设施的铁路特别是高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铁，</a:t>
            </a: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成为“一带一路”战略的重要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组成部分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="" xmlns:p14="http://schemas.microsoft.com/office/powerpoint/2010/main" val="342737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4" y="1765120"/>
            <a:ext cx="6118322" cy="44036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二、铁路“走出去”正逢其时、作用重要</a:t>
            </a:r>
          </a:p>
        </p:txBody>
      </p:sp>
      <p:sp>
        <p:nvSpPr>
          <p:cNvPr id="3" name="矩形 2"/>
          <p:cNvSpPr/>
          <p:nvPr/>
        </p:nvSpPr>
        <p:spPr>
          <a:xfrm>
            <a:off x="387554" y="1169348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铁路“走出去”是实现中华民族伟大复兴的重要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支撑。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37" y="1842345"/>
            <a:ext cx="2448277" cy="34673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52" y="1842345"/>
            <a:ext cx="2470785" cy="34984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35996" y="5474909"/>
            <a:ext cx="69703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打造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升级版的现代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丝绸之路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支撑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中华民族的伟大复兴</a:t>
            </a:r>
          </a:p>
        </p:txBody>
      </p:sp>
    </p:spTree>
    <p:extLst>
      <p:ext uri="{BB962C8B-B14F-4D97-AF65-F5344CB8AC3E}">
        <p14:creationId xmlns="" xmlns:p14="http://schemas.microsoft.com/office/powerpoint/2010/main" val="14804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三、铁路“走出去”务实推进、成效渐显</a:t>
            </a:r>
          </a:p>
        </p:txBody>
      </p:sp>
      <p:pic>
        <p:nvPicPr>
          <p:cNvPr id="3" name="0001.搜狐视频-中国铁路“走出去”战略全球布局[高清版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1438" y="1266478"/>
            <a:ext cx="6862656" cy="446474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3" y="2549522"/>
            <a:ext cx="2000251" cy="20002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44" r="36275"/>
          <a:stretch/>
        </p:blipFill>
        <p:spPr>
          <a:xfrm>
            <a:off x="187085" y="2372455"/>
            <a:ext cx="2157654" cy="2354387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2205" y="5841242"/>
            <a:ext cx="694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【</a:t>
            </a:r>
            <a:r>
              <a:rPr lang="zh-CN" altLang="en-US" dirty="0" smtClean="0"/>
              <a:t>视频</a:t>
            </a:r>
            <a:r>
              <a:rPr lang="en-US" altLang="zh-CN" dirty="0" smtClean="0"/>
              <a:t>】</a:t>
            </a:r>
            <a:r>
              <a:rPr lang="zh-CN" altLang="en-US" dirty="0" smtClean="0"/>
              <a:t>中国</a:t>
            </a:r>
            <a:r>
              <a:rPr lang="zh-CN" altLang="en-US" dirty="0" smtClean="0"/>
              <a:t>铁路“走出去”战略全球</a:t>
            </a:r>
            <a:r>
              <a:rPr lang="zh-CN" altLang="en-US" dirty="0" smtClean="0"/>
              <a:t>布局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40676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三</a:t>
            </a:r>
            <a:r>
              <a:rPr lang="zh-CN" altLang="en-US" dirty="0"/>
              <a:t>、</a:t>
            </a:r>
            <a:r>
              <a:rPr lang="zh-CN" altLang="en-US" dirty="0" smtClean="0"/>
              <a:t>铁路</a:t>
            </a:r>
            <a:r>
              <a:rPr lang="zh-CN" altLang="en-US" dirty="0"/>
              <a:t>“走出去”务实推进、成效渐显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83436" y="1182257"/>
            <a:ext cx="4390490" cy="508959"/>
            <a:chOff x="483436" y="1182257"/>
            <a:chExt cx="4390490" cy="508959"/>
          </a:xfrm>
        </p:grpSpPr>
        <p:sp>
          <p:nvSpPr>
            <p:cNvPr id="8" name="圆角矩形 7"/>
            <p:cNvSpPr/>
            <p:nvPr/>
          </p:nvSpPr>
          <p:spPr>
            <a:xfrm>
              <a:off x="483436" y="1182258"/>
              <a:ext cx="4243839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5018" y="1182257"/>
              <a:ext cx="43389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厘清铁路“走出去”总体思路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483436" y="1643922"/>
            <a:ext cx="4634602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服务“一带一路”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战略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提出针对性支持政策和分类实施策略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积极推进我国铁路标准国际化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提升我国铁路影响力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加快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推进重点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项目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26" y="1549910"/>
            <a:ext cx="2980986" cy="2243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864"/>
          <a:stretch/>
        </p:blipFill>
        <p:spPr>
          <a:xfrm>
            <a:off x="8930730" y="4229963"/>
            <a:ext cx="2497997" cy="18918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26" y="4114657"/>
            <a:ext cx="2980986" cy="20733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981" y="1639506"/>
            <a:ext cx="3013678" cy="21535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2" t="3878" r="4952" b="12858"/>
          <a:stretch/>
        </p:blipFill>
        <p:spPr>
          <a:xfrm>
            <a:off x="535018" y="3980361"/>
            <a:ext cx="4192257" cy="2207633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5263074" y="3677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83436" y="3980361"/>
            <a:ext cx="11368126" cy="2108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8429202" y="1639506"/>
            <a:ext cx="0" cy="2361941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8429202" y="4001447"/>
            <a:ext cx="0" cy="2186547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118038" y="3980361"/>
            <a:ext cx="0" cy="220763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118038" y="1691216"/>
            <a:ext cx="0" cy="2289145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650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三、铁路“走出去”务实推进、成效渐显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83436" y="1182257"/>
            <a:ext cx="4390490" cy="508959"/>
            <a:chOff x="483436" y="1182257"/>
            <a:chExt cx="4390490" cy="508959"/>
          </a:xfrm>
        </p:grpSpPr>
        <p:sp>
          <p:nvSpPr>
            <p:cNvPr id="3" name="圆角矩形 2"/>
            <p:cNvSpPr/>
            <p:nvPr/>
          </p:nvSpPr>
          <p:spPr>
            <a:xfrm>
              <a:off x="483436" y="1182258"/>
              <a:ext cx="4243839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35018" y="1182257"/>
              <a:ext cx="43389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勾划铁路“走出去”总体布局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6" y="2045960"/>
            <a:ext cx="4291066" cy="2931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r="27185"/>
          <a:stretch/>
        </p:blipFill>
        <p:spPr>
          <a:xfrm>
            <a:off x="4534074" y="2045959"/>
            <a:ext cx="3848995" cy="29918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90"/>
          <a:stretch/>
        </p:blipFill>
        <p:spPr>
          <a:xfrm>
            <a:off x="8490012" y="2015646"/>
            <a:ext cx="3543837" cy="299186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66242" y="5211766"/>
            <a:ext cx="11667607" cy="416528"/>
            <a:chOff x="366242" y="5211766"/>
            <a:chExt cx="11667607" cy="416528"/>
          </a:xfrm>
        </p:grpSpPr>
        <p:sp>
          <p:nvSpPr>
            <p:cNvPr id="13" name="矩形 12"/>
            <p:cNvSpPr/>
            <p:nvPr/>
          </p:nvSpPr>
          <p:spPr>
            <a:xfrm>
              <a:off x="366242" y="5228184"/>
              <a:ext cx="377539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规划建设新亚欧大陆桥</a:t>
              </a:r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南等铁路</a:t>
              </a:r>
              <a:endPara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727275" y="5211766"/>
              <a:ext cx="35189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同步规划</a:t>
              </a:r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建设</a:t>
              </a:r>
              <a:r>
                <a:rPr lang="en-US" altLang="zh-CN" sz="20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26</a:t>
              </a:r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个铁路口岸站</a:t>
              </a:r>
              <a:endPara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514936" y="5211766"/>
              <a:ext cx="35189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建立统一</a:t>
              </a:r>
              <a:r>
                <a:rPr lang="zh-CN" altLang="en-US" sz="2000" kern="1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的全程</a:t>
              </a:r>
              <a:r>
                <a: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运输协调机制</a:t>
              </a:r>
              <a:endPara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直接连接符 15"/>
          <p:cNvCxnSpPr/>
          <p:nvPr/>
        </p:nvCxnSpPr>
        <p:spPr>
          <a:xfrm flipV="1">
            <a:off x="366242" y="1879611"/>
            <a:ext cx="11529584" cy="59609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66242" y="5069982"/>
            <a:ext cx="11529584" cy="59609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458526" y="1909415"/>
            <a:ext cx="16494" cy="319037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8443707" y="1909415"/>
            <a:ext cx="16494" cy="319037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4292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三、铁路“走出去”务实推进、成效渐显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27983" y="1181823"/>
            <a:ext cx="5149612" cy="508959"/>
            <a:chOff x="327983" y="1181823"/>
            <a:chExt cx="5149612" cy="508959"/>
          </a:xfrm>
        </p:grpSpPr>
        <p:sp>
          <p:nvSpPr>
            <p:cNvPr id="3" name="圆角矩形 2"/>
            <p:cNvSpPr/>
            <p:nvPr/>
          </p:nvSpPr>
          <p:spPr>
            <a:xfrm>
              <a:off x="327983" y="1181824"/>
              <a:ext cx="4856315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79564" y="1181823"/>
              <a:ext cx="5098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铁路装备“走出去”迈出坚实步伐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048" b="26826"/>
          <a:stretch/>
        </p:blipFill>
        <p:spPr>
          <a:xfrm>
            <a:off x="327983" y="1927616"/>
            <a:ext cx="4200707" cy="233000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7983" y="4332412"/>
            <a:ext cx="4037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中国公司在南非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签署机车出口订单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85563" y="4332412"/>
            <a:ext cx="2749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中国首列出口欧洲动车</a:t>
            </a:r>
          </a:p>
        </p:txBody>
      </p:sp>
      <p:sp>
        <p:nvSpPr>
          <p:cNvPr id="10" name="矩形 9"/>
          <p:cNvSpPr/>
          <p:nvPr/>
        </p:nvSpPr>
        <p:spPr>
          <a:xfrm>
            <a:off x="8759583" y="4332412"/>
            <a:ext cx="3005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中国高端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机车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出口新西兰</a:t>
            </a: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64953" y="1233859"/>
            <a:ext cx="6340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</a:t>
            </a: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装备产品出口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市场实现了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六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大洲</a:t>
            </a: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的全覆盖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10" y="1934502"/>
            <a:ext cx="3244568" cy="2288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96"/>
          <a:stretch/>
        </p:blipFill>
        <p:spPr>
          <a:xfrm>
            <a:off x="4663926" y="1941538"/>
            <a:ext cx="3792747" cy="2287669"/>
          </a:xfrm>
          <a:prstGeom prst="rect">
            <a:avLst/>
          </a:prstGeom>
        </p:spPr>
      </p:pic>
      <p:sp>
        <p:nvSpPr>
          <p:cNvPr id="19" name="TextBox 9"/>
          <p:cNvSpPr txBox="1"/>
          <p:nvPr/>
        </p:nvSpPr>
        <p:spPr>
          <a:xfrm>
            <a:off x="257372" y="5265035"/>
            <a:ext cx="1887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机车车辆出口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2030132" y="4972701"/>
            <a:ext cx="6426540" cy="1017939"/>
            <a:chOff x="2030132" y="4972701"/>
            <a:chExt cx="6426540" cy="1017939"/>
          </a:xfrm>
        </p:grpSpPr>
        <p:grpSp>
          <p:nvGrpSpPr>
            <p:cNvPr id="13" name="组合 12"/>
            <p:cNvGrpSpPr/>
            <p:nvPr/>
          </p:nvGrpSpPr>
          <p:grpSpPr>
            <a:xfrm>
              <a:off x="2030132" y="4972701"/>
              <a:ext cx="6426540" cy="1017939"/>
              <a:chOff x="6904385" y="1918950"/>
              <a:chExt cx="6426540" cy="1017939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5" name="圆角矩形 14"/>
              <p:cNvSpPr/>
              <p:nvPr/>
            </p:nvSpPr>
            <p:spPr>
              <a:xfrm rot="16200000" flipH="1" flipV="1">
                <a:off x="7285176" y="1538159"/>
                <a:ext cx="1017938" cy="1779519"/>
              </a:xfrm>
              <a:prstGeom prst="roundRect">
                <a:avLst>
                  <a:gd name="adj" fmla="val 378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 flipH="1" flipV="1">
                <a:off x="7989709" y="1213577"/>
                <a:ext cx="508969" cy="19197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 rot="16200000" flipH="1" flipV="1">
                <a:off x="10053143" y="-340893"/>
                <a:ext cx="508969" cy="60465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4" name="直接连接符 13"/>
            <p:cNvCxnSpPr/>
            <p:nvPr/>
          </p:nvCxnSpPr>
          <p:spPr>
            <a:xfrm flipV="1">
              <a:off x="2828511" y="5465090"/>
              <a:ext cx="1501288" cy="2031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2120644" y="5018841"/>
              <a:ext cx="6323059" cy="961805"/>
              <a:chOff x="2120644" y="5018841"/>
              <a:chExt cx="6323059" cy="961805"/>
            </a:xfrm>
          </p:grpSpPr>
          <p:cxnSp>
            <p:nvCxnSpPr>
              <p:cNvPr id="26" name="直接连接符 25"/>
              <p:cNvCxnSpPr/>
              <p:nvPr/>
            </p:nvCxnSpPr>
            <p:spPr>
              <a:xfrm rot="16200000" flipH="1" flipV="1">
                <a:off x="3517940" y="4465194"/>
                <a:ext cx="0" cy="2032951"/>
              </a:xfrm>
              <a:prstGeom prst="line">
                <a:avLst/>
              </a:prstGeom>
              <a:solidFill>
                <a:srgbClr val="0931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42732"/>
              <a:stretch/>
            </p:blipFill>
            <p:spPr>
              <a:xfrm>
                <a:off x="2120644" y="5145854"/>
                <a:ext cx="724512" cy="67163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1" name="矩形 10"/>
              <p:cNvSpPr/>
              <p:nvPr/>
            </p:nvSpPr>
            <p:spPr>
              <a:xfrm>
                <a:off x="4299342" y="5018841"/>
                <a:ext cx="13388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kern="1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0.8</a:t>
                </a:r>
                <a:r>
                  <a:rPr lang="zh-CN" altLang="en-US" sz="2000" kern="1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亿美元</a:t>
                </a: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76635" y="5536100"/>
                <a:ext cx="14670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kern="1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32.4</a:t>
                </a:r>
                <a:r>
                  <a:rPr lang="zh-CN" altLang="en-US" sz="2000" kern="1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亿美元</a:t>
                </a: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911593" y="5061245"/>
                <a:ext cx="96051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kern="1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2001</a:t>
                </a:r>
                <a:r>
                  <a:rPr lang="zh-CN" altLang="en-US" sz="2000" kern="1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年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2911593" y="5580536"/>
                <a:ext cx="96051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kern="1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2014</a:t>
                </a:r>
                <a:r>
                  <a:rPr lang="zh-CN" altLang="en-US" sz="2000" kern="1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年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8722300" y="4841733"/>
            <a:ext cx="3107172" cy="1415928"/>
            <a:chOff x="8722300" y="4841733"/>
            <a:chExt cx="3107172" cy="1415928"/>
          </a:xfrm>
        </p:grpSpPr>
        <p:grpSp>
          <p:nvGrpSpPr>
            <p:cNvPr id="33" name="组合 32"/>
            <p:cNvGrpSpPr/>
            <p:nvPr/>
          </p:nvGrpSpPr>
          <p:grpSpPr>
            <a:xfrm>
              <a:off x="8722300" y="4841733"/>
              <a:ext cx="1395148" cy="1393331"/>
              <a:chOff x="8722300" y="4841733"/>
              <a:chExt cx="1395148" cy="1393331"/>
            </a:xfrm>
          </p:grpSpPr>
          <p:sp>
            <p:nvSpPr>
              <p:cNvPr id="32" name="上箭头 31"/>
              <p:cNvSpPr/>
              <p:nvPr/>
            </p:nvSpPr>
            <p:spPr>
              <a:xfrm>
                <a:off x="8722300" y="4841733"/>
                <a:ext cx="1395148" cy="998704"/>
              </a:xfrm>
              <a:prstGeom prst="upArrow">
                <a:avLst>
                  <a:gd name="adj1" fmla="val 38870"/>
                  <a:gd name="adj2" fmla="val 53455"/>
                </a:avLst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文本框 65"/>
              <p:cNvSpPr txBox="1"/>
              <p:nvPr/>
            </p:nvSpPr>
            <p:spPr>
              <a:xfrm rot="10800000" flipH="1" flipV="1">
                <a:off x="9016908" y="5027131"/>
                <a:ext cx="8210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/>
                  <a:t>32.7%</a:t>
                </a:r>
                <a:endParaRPr lang="zh-CN" altLang="en-US" sz="2000" dirty="0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8822143" y="5834954"/>
                <a:ext cx="12105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kern="1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年均增速</a:t>
                </a:r>
                <a:endPara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0105923" y="5018842"/>
              <a:ext cx="1723549" cy="1238819"/>
              <a:chOff x="8565664" y="4788843"/>
              <a:chExt cx="1723549" cy="1545163"/>
            </a:xfrm>
          </p:grpSpPr>
          <p:sp>
            <p:nvSpPr>
              <p:cNvPr id="35" name="上箭头 34"/>
              <p:cNvSpPr/>
              <p:nvPr/>
            </p:nvSpPr>
            <p:spPr>
              <a:xfrm>
                <a:off x="8722300" y="4788843"/>
                <a:ext cx="1395148" cy="1051595"/>
              </a:xfrm>
              <a:prstGeom prst="upArrow">
                <a:avLst>
                  <a:gd name="adj1" fmla="val 38870"/>
                  <a:gd name="adj2" fmla="val 53455"/>
                </a:avLst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65"/>
              <p:cNvSpPr txBox="1"/>
              <p:nvPr/>
            </p:nvSpPr>
            <p:spPr>
              <a:xfrm rot="10800000" flipH="1" flipV="1">
                <a:off x="9016908" y="4934623"/>
                <a:ext cx="821059" cy="499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/>
                  <a:t>19.3%</a:t>
                </a:r>
                <a:endParaRPr lang="zh-CN" altLang="en-US" sz="2000" dirty="0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8565664" y="5834954"/>
                <a:ext cx="1723549" cy="499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kern="1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出口同期增长</a:t>
                </a:r>
                <a:endParaRPr lang="zh-CN" altLang="en-US" sz="2000" kern="1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4457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17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三、铁路“走出去”务实推进、成效渐显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83437" y="1182257"/>
            <a:ext cx="5020215" cy="508959"/>
            <a:chOff x="483437" y="1182257"/>
            <a:chExt cx="5020215" cy="508959"/>
          </a:xfrm>
        </p:grpSpPr>
        <p:sp>
          <p:nvSpPr>
            <p:cNvPr id="3" name="圆角矩形 2"/>
            <p:cNvSpPr/>
            <p:nvPr/>
          </p:nvSpPr>
          <p:spPr>
            <a:xfrm>
              <a:off x="483437" y="1182258"/>
              <a:ext cx="4804556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35017" y="1182257"/>
              <a:ext cx="4968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铁路“走出去”建设项目稳步推进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9" y="2289726"/>
            <a:ext cx="2598706" cy="36506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592" y="1889616"/>
            <a:ext cx="3213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启动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泛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亚铁路中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通道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建设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10666" y="1762002"/>
            <a:ext cx="5185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中俄正式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签署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首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条高速铁路的规划设计合同</a:t>
            </a:r>
          </a:p>
        </p:txBody>
      </p:sp>
      <p:sp>
        <p:nvSpPr>
          <p:cNvPr id="12" name="矩形 11"/>
          <p:cNvSpPr/>
          <p:nvPr/>
        </p:nvSpPr>
        <p:spPr>
          <a:xfrm>
            <a:off x="7313374" y="1818125"/>
            <a:ext cx="5400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中巴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签署开展</a:t>
            </a: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ML1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线升级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改造等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可行性研究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的框架协议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92" y="2593802"/>
            <a:ext cx="3947154" cy="33485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37" r="13412" b="21815"/>
          <a:stretch/>
        </p:blipFill>
        <p:spPr>
          <a:xfrm>
            <a:off x="3156132" y="2587968"/>
            <a:ext cx="4609465" cy="3479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29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三、铁路“走出去”务实推进、成效渐显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83437" y="1182257"/>
            <a:ext cx="5020215" cy="508959"/>
            <a:chOff x="483437" y="1182257"/>
            <a:chExt cx="5020215" cy="508959"/>
          </a:xfrm>
        </p:grpSpPr>
        <p:sp>
          <p:nvSpPr>
            <p:cNvPr id="3" name="圆角矩形 2"/>
            <p:cNvSpPr/>
            <p:nvPr/>
          </p:nvSpPr>
          <p:spPr>
            <a:xfrm>
              <a:off x="483437" y="1182258"/>
              <a:ext cx="4804556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35017" y="1182257"/>
              <a:ext cx="4968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铁路“走出去”建设项目稳步推进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535017" y="1830018"/>
            <a:ext cx="339067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签署合作建设匈塞铁路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endParaRPr lang="en-US" altLang="zh-CN" sz="20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谅解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备忘录</a:t>
            </a: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新建德里至金奈高速铁路</a:t>
            </a:r>
            <a:endParaRPr lang="en-US" altLang="zh-CN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改造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金奈至迈索尔既有线</a:t>
            </a:r>
            <a:endParaRPr lang="zh-CN" altLang="en-US" sz="20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28" y="1909939"/>
            <a:ext cx="3503363" cy="4185547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1" y="4038865"/>
            <a:ext cx="3212908" cy="2077680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94" y="4038865"/>
            <a:ext cx="3051519" cy="2056621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60" y="1909939"/>
            <a:ext cx="3019353" cy="200682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425034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三、铁路“走出去”务实推进、成效渐显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51481" y="2360754"/>
            <a:ext cx="5735706" cy="3683711"/>
            <a:chOff x="587455" y="1726843"/>
            <a:chExt cx="6317124" cy="428145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60" y="1726843"/>
              <a:ext cx="3519422" cy="42814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100" y="1729440"/>
              <a:ext cx="2735479" cy="2057556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099" y="3849357"/>
              <a:ext cx="2735479" cy="2158937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3765"/>
            <a:stretch/>
          </p:blipFill>
          <p:spPr>
            <a:xfrm>
              <a:off x="587455" y="4036229"/>
              <a:ext cx="2673177" cy="1521779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</p:grpSp>
      <p:grpSp>
        <p:nvGrpSpPr>
          <p:cNvPr id="3" name="组合 2"/>
          <p:cNvGrpSpPr/>
          <p:nvPr/>
        </p:nvGrpSpPr>
        <p:grpSpPr>
          <a:xfrm>
            <a:off x="483437" y="1182257"/>
            <a:ext cx="5020215" cy="508959"/>
            <a:chOff x="483437" y="1182257"/>
            <a:chExt cx="5020215" cy="508959"/>
          </a:xfrm>
        </p:grpSpPr>
        <p:sp>
          <p:nvSpPr>
            <p:cNvPr id="22" name="圆角矩形 21"/>
            <p:cNvSpPr/>
            <p:nvPr/>
          </p:nvSpPr>
          <p:spPr>
            <a:xfrm>
              <a:off x="483437" y="1182258"/>
              <a:ext cx="4804556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35017" y="1182257"/>
              <a:ext cx="4968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铁路“走出去”建设项目稳步推进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-28666" y="1856448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中非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重点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合作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三</a:t>
            </a:r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条线路</a:t>
            </a:r>
          </a:p>
        </p:txBody>
      </p:sp>
      <p:sp>
        <p:nvSpPr>
          <p:cNvPr id="25" name="矩形 24"/>
          <p:cNvSpPr/>
          <p:nvPr/>
        </p:nvSpPr>
        <p:spPr>
          <a:xfrm>
            <a:off x="6118914" y="1576950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中巴两国</a:t>
            </a:r>
          </a:p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启动“两洋铁路”可行性基础研究工作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219142" y="2379712"/>
            <a:ext cx="5671640" cy="3740672"/>
            <a:chOff x="6219142" y="2379712"/>
            <a:chExt cx="5671640" cy="374067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1302"/>
            <a:stretch/>
          </p:blipFill>
          <p:spPr>
            <a:xfrm>
              <a:off x="6219142" y="2379712"/>
              <a:ext cx="3055549" cy="37406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27"/>
            <a:stretch/>
          </p:blipFill>
          <p:spPr>
            <a:xfrm>
              <a:off x="9274691" y="2408192"/>
              <a:ext cx="2616091" cy="363627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204035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751" y="2470370"/>
            <a:ext cx="10830598" cy="1325563"/>
          </a:xfrm>
        </p:spPr>
        <p:txBody>
          <a:bodyPr/>
          <a:lstStyle/>
          <a:p>
            <a:r>
              <a:rPr lang="zh-CN" altLang="en-US" dirty="0"/>
              <a:t>三</a:t>
            </a:r>
            <a:r>
              <a:rPr lang="zh-CN" altLang="en-US" dirty="0" smtClean="0"/>
              <a:t>、铁路</a:t>
            </a:r>
            <a:r>
              <a:rPr lang="zh-CN" altLang="en-US" dirty="0"/>
              <a:t>“走出去”面临的突出问题及对策</a:t>
            </a:r>
          </a:p>
        </p:txBody>
      </p:sp>
    </p:spTree>
    <p:extLst>
      <p:ext uri="{BB962C8B-B14F-4D97-AF65-F5344CB8AC3E}">
        <p14:creationId xmlns="" xmlns:p14="http://schemas.microsoft.com/office/powerpoint/2010/main" val="17033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本章</a:t>
            </a:r>
            <a:r>
              <a:rPr lang="zh-CN" altLang="en-US" dirty="0"/>
              <a:t>概要</a:t>
            </a:r>
          </a:p>
        </p:txBody>
      </p:sp>
      <p:sp>
        <p:nvSpPr>
          <p:cNvPr id="3" name="矩形 2"/>
          <p:cNvSpPr/>
          <p:nvPr/>
        </p:nvSpPr>
        <p:spPr>
          <a:xfrm>
            <a:off x="1075044" y="2124056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94425" y="2124055"/>
            <a:ext cx="3657469" cy="646327"/>
            <a:chOff x="4051725" y="1639612"/>
            <a:chExt cx="4855785" cy="646327"/>
          </a:xfrm>
        </p:grpSpPr>
        <p:sp>
          <p:nvSpPr>
            <p:cNvPr id="5" name="五边形 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186652" y="1692043"/>
              <a:ext cx="4303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目标市场细分问题</a:t>
              </a:r>
            </a:p>
          </p:txBody>
        </p:sp>
      </p:grpSp>
      <p:sp>
        <p:nvSpPr>
          <p:cNvPr id="7" name="TextBox 28"/>
          <p:cNvSpPr txBox="1"/>
          <p:nvPr/>
        </p:nvSpPr>
        <p:spPr>
          <a:xfrm>
            <a:off x="1195335" y="2134045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5044" y="3513353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94425" y="3513352"/>
            <a:ext cx="3657469" cy="646327"/>
            <a:chOff x="4051725" y="1639612"/>
            <a:chExt cx="4855785" cy="646327"/>
          </a:xfrm>
        </p:grpSpPr>
        <p:sp>
          <p:nvSpPr>
            <p:cNvPr id="10" name="五边形 9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产业资源布局问题</a:t>
              </a:r>
            </a:p>
          </p:txBody>
        </p:sp>
      </p:grpSp>
      <p:sp>
        <p:nvSpPr>
          <p:cNvPr id="12" name="TextBox 28"/>
          <p:cNvSpPr txBox="1"/>
          <p:nvPr/>
        </p:nvSpPr>
        <p:spPr>
          <a:xfrm>
            <a:off x="1195335" y="3523342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5044" y="4902650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94425" y="4902649"/>
            <a:ext cx="3657469" cy="646327"/>
            <a:chOff x="4051725" y="1639612"/>
            <a:chExt cx="4855785" cy="646327"/>
          </a:xfrm>
        </p:grpSpPr>
        <p:sp>
          <p:nvSpPr>
            <p:cNvPr id="15" name="五边形 1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商业模式创新问题</a:t>
              </a:r>
            </a:p>
          </p:txBody>
        </p:sp>
      </p:grpSp>
      <p:sp>
        <p:nvSpPr>
          <p:cNvPr id="17" name="TextBox 28"/>
          <p:cNvSpPr txBox="1"/>
          <p:nvPr/>
        </p:nvSpPr>
        <p:spPr>
          <a:xfrm>
            <a:off x="1195335" y="4912639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66553" y="2124056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185934" y="2124055"/>
            <a:ext cx="3657469" cy="646327"/>
            <a:chOff x="4051725" y="1639612"/>
            <a:chExt cx="4855785" cy="646327"/>
          </a:xfrm>
        </p:grpSpPr>
        <p:sp>
          <p:nvSpPr>
            <p:cNvPr id="20" name="五边形 19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TextBox 6"/>
            <p:cNvSpPr txBox="1"/>
            <p:nvPr/>
          </p:nvSpPr>
          <p:spPr>
            <a:xfrm>
              <a:off x="4186652" y="1692043"/>
              <a:ext cx="4303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风险评估防控问题</a:t>
              </a:r>
            </a:p>
          </p:txBody>
        </p:sp>
      </p:grpSp>
      <p:sp>
        <p:nvSpPr>
          <p:cNvPr id="22" name="TextBox 28"/>
          <p:cNvSpPr txBox="1"/>
          <p:nvPr/>
        </p:nvSpPr>
        <p:spPr>
          <a:xfrm>
            <a:off x="6586844" y="2134045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66553" y="3513353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185934" y="3513352"/>
            <a:ext cx="3657469" cy="646327"/>
            <a:chOff x="4051725" y="1639612"/>
            <a:chExt cx="4855785" cy="646327"/>
          </a:xfrm>
        </p:grpSpPr>
        <p:sp>
          <p:nvSpPr>
            <p:cNvPr id="25" name="五边形 2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铁路标准国际化问题</a:t>
              </a:r>
            </a:p>
          </p:txBody>
        </p:sp>
      </p:grpSp>
      <p:sp>
        <p:nvSpPr>
          <p:cNvPr id="27" name="TextBox 28"/>
          <p:cNvSpPr txBox="1"/>
          <p:nvPr/>
        </p:nvSpPr>
        <p:spPr>
          <a:xfrm>
            <a:off x="6586844" y="3523342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66553" y="4902650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185934" y="4902649"/>
            <a:ext cx="3657469" cy="646327"/>
            <a:chOff x="4051725" y="1639612"/>
            <a:chExt cx="4855785" cy="646327"/>
          </a:xfrm>
        </p:grpSpPr>
        <p:sp>
          <p:nvSpPr>
            <p:cNvPr id="30" name="五边形 29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复合型人才培养问题</a:t>
              </a:r>
            </a:p>
          </p:txBody>
        </p:sp>
      </p:grpSp>
      <p:sp>
        <p:nvSpPr>
          <p:cNvPr id="32" name="TextBox 28"/>
          <p:cNvSpPr txBox="1"/>
          <p:nvPr/>
        </p:nvSpPr>
        <p:spPr>
          <a:xfrm>
            <a:off x="6586844" y="4912639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12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9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00"/>
                            </p:stCondLst>
                            <p:childTnLst>
                              <p:par>
                                <p:cTn id="6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7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2" grpId="0"/>
      <p:bldP spid="13" grpId="0" animBg="1"/>
      <p:bldP spid="17" grpId="0"/>
      <p:bldP spid="18" grpId="0" animBg="1"/>
      <p:bldP spid="22" grpId="0"/>
      <p:bldP spid="23" grpId="0" animBg="1"/>
      <p:bldP spid="27" grpId="0"/>
      <p:bldP spid="28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目  录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670931" y="2063671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90312" y="2063670"/>
            <a:ext cx="6599666" cy="646327"/>
            <a:chOff x="4051725" y="1639612"/>
            <a:chExt cx="4855785" cy="646327"/>
          </a:xfrm>
        </p:grpSpPr>
        <p:sp>
          <p:nvSpPr>
            <p:cNvPr id="5" name="五边形 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</a:t>
              </a:r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发展促进人类社会文明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进步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TextBox 28"/>
          <p:cNvSpPr txBox="1"/>
          <p:nvPr/>
        </p:nvSpPr>
        <p:spPr>
          <a:xfrm>
            <a:off x="2791222" y="2073660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70931" y="3452968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90312" y="3452967"/>
            <a:ext cx="6599666" cy="646327"/>
            <a:chOff x="4051725" y="1639612"/>
            <a:chExt cx="4855785" cy="646327"/>
          </a:xfrm>
        </p:grpSpPr>
        <p:sp>
          <p:nvSpPr>
            <p:cNvPr id="10" name="五边形 9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铁路“走出去”支撑“一带一路”战略</a:t>
              </a:r>
            </a:p>
          </p:txBody>
        </p:sp>
      </p:grpSp>
      <p:sp>
        <p:nvSpPr>
          <p:cNvPr id="12" name="TextBox 28"/>
          <p:cNvSpPr txBox="1"/>
          <p:nvPr/>
        </p:nvSpPr>
        <p:spPr>
          <a:xfrm>
            <a:off x="2791222" y="3462957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70931" y="4842265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90312" y="4842264"/>
            <a:ext cx="6599666" cy="646327"/>
            <a:chOff x="4051725" y="1639612"/>
            <a:chExt cx="4855785" cy="646327"/>
          </a:xfrm>
        </p:grpSpPr>
        <p:sp>
          <p:nvSpPr>
            <p:cNvPr id="15" name="五边形 1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铁路“走出去”面临的突出问题及对策</a:t>
              </a:r>
            </a:p>
          </p:txBody>
        </p:sp>
      </p:grpSp>
      <p:sp>
        <p:nvSpPr>
          <p:cNvPr id="17" name="TextBox 28"/>
          <p:cNvSpPr txBox="1"/>
          <p:nvPr/>
        </p:nvSpPr>
        <p:spPr>
          <a:xfrm>
            <a:off x="2791222" y="4852254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23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2" grpId="0"/>
      <p:bldP spid="13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</a:t>
            </a:r>
            <a:r>
              <a:rPr lang="zh-CN" altLang="en-US" dirty="0"/>
              <a:t>、</a:t>
            </a:r>
            <a:r>
              <a:rPr lang="zh-CN" altLang="en-US" dirty="0" smtClean="0"/>
              <a:t>目标</a:t>
            </a:r>
            <a:r>
              <a:rPr lang="zh-CN" altLang="en-US" dirty="0"/>
              <a:t>市场细分问题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738327" y="2136173"/>
            <a:ext cx="2360455" cy="3910944"/>
            <a:chOff x="9738327" y="2136173"/>
            <a:chExt cx="2360455" cy="391094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4765"/>
            <a:stretch/>
          </p:blipFill>
          <p:spPr>
            <a:xfrm flipH="1">
              <a:off x="9738327" y="2136173"/>
              <a:ext cx="2332419" cy="239827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8327" y="4713407"/>
              <a:ext cx="2360455" cy="133371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54" y="2059093"/>
            <a:ext cx="9525000" cy="39395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2017" y="1307771"/>
            <a:ext cx="11264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从服务我国“一带一路”战略的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高度细分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铁路“走出去”的重点区域和业务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领域。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19880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</a:t>
            </a:r>
            <a:r>
              <a:rPr lang="zh-CN" altLang="en-US" dirty="0"/>
              <a:t>、</a:t>
            </a:r>
            <a:r>
              <a:rPr lang="zh-CN" altLang="en-US" dirty="0" smtClean="0"/>
              <a:t>产业</a:t>
            </a:r>
            <a:r>
              <a:rPr lang="zh-CN" altLang="en-US" dirty="0"/>
              <a:t>资源布局问题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9" y="2542756"/>
            <a:ext cx="6337300" cy="36703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657916" y="2537594"/>
            <a:ext cx="5147011" cy="3429310"/>
            <a:chOff x="6657916" y="2537594"/>
            <a:chExt cx="5147011" cy="342931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916" y="2537594"/>
              <a:ext cx="5147011" cy="342931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3174" y="5391522"/>
              <a:ext cx="1293962" cy="513430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126868" y="1187586"/>
            <a:ext cx="122264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锁定目标市场，统一谋篇布局，合理配置规划设计、工程建造、装备制造等产业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资源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整合国内企业资源，形成合力，提高整个产业的国际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竞争力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193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三</a:t>
            </a:r>
            <a:r>
              <a:rPr lang="zh-CN" altLang="en-US" dirty="0"/>
              <a:t>、</a:t>
            </a:r>
            <a:r>
              <a:rPr lang="zh-CN" altLang="en-US" dirty="0" smtClean="0"/>
              <a:t>商业</a:t>
            </a:r>
            <a:r>
              <a:rPr lang="zh-CN" altLang="en-US" dirty="0"/>
              <a:t>模式创新问题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6" y="2060557"/>
            <a:ext cx="6423804" cy="40274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3557" y="1328258"/>
            <a:ext cx="10956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积极探索工程、资源、金融、服务等跨领域商业模式的组合，实现利益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最大化。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507" y="2060557"/>
            <a:ext cx="4732020" cy="400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72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四、风险</a:t>
            </a:r>
            <a:r>
              <a:rPr lang="zh-CN" altLang="en-US" dirty="0"/>
              <a:t>评估防控问题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3" y="1985351"/>
            <a:ext cx="3711708" cy="34747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04" y="1913752"/>
            <a:ext cx="4779405" cy="354631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05764" y="5698095"/>
            <a:ext cx="9487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铁路“走出去”需要面对的不确定因素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，应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建立健全风险评估防控机制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607533" y="1374724"/>
            <a:ext cx="3584467" cy="4812543"/>
            <a:chOff x="8607533" y="1374724"/>
            <a:chExt cx="3584467" cy="481254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104" y="4179058"/>
              <a:ext cx="1868101" cy="200820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7533" y="1374724"/>
              <a:ext cx="3584467" cy="2715272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934528" y="1285662"/>
            <a:ext cx="849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加强风险防范和安全保障，为铁路“走出去”创造良好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环境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3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五</a:t>
            </a:r>
            <a:r>
              <a:rPr lang="zh-CN" altLang="en-US" dirty="0"/>
              <a:t>、</a:t>
            </a:r>
            <a:r>
              <a:rPr lang="zh-CN" altLang="en-US" dirty="0" smtClean="0"/>
              <a:t>铁路</a:t>
            </a:r>
            <a:r>
              <a:rPr lang="zh-CN" altLang="en-US" dirty="0"/>
              <a:t>标准国际化问题</a:t>
            </a:r>
          </a:p>
        </p:txBody>
      </p:sp>
      <p:sp>
        <p:nvSpPr>
          <p:cNvPr id="47" name="矩形 46"/>
          <p:cNvSpPr/>
          <p:nvPr/>
        </p:nvSpPr>
        <p:spPr>
          <a:xfrm>
            <a:off x="6658318" y="5785105"/>
            <a:ext cx="4801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南车株机公司获国际铁路高端市场准入证</a:t>
            </a: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53" y="2281598"/>
            <a:ext cx="4921366" cy="329911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49" name="矩形 48"/>
          <p:cNvSpPr/>
          <p:nvPr/>
        </p:nvSpPr>
        <p:spPr>
          <a:xfrm>
            <a:off x="505399" y="5772029"/>
            <a:ext cx="5314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非洲采用“中国标准”的本格拉铁路全线完工</a:t>
            </a: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36" r="9061"/>
          <a:stretch/>
        </p:blipFill>
        <p:spPr>
          <a:xfrm>
            <a:off x="6658318" y="2281598"/>
            <a:ext cx="4801315" cy="329911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51" name="矩形 50"/>
          <p:cNvSpPr/>
          <p:nvPr/>
        </p:nvSpPr>
        <p:spPr>
          <a:xfrm>
            <a:off x="171658" y="1035834"/>
            <a:ext cx="12380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积极推广中国标准在欠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发达国家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扩大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我国铁路标准的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影响力。</a:t>
            </a:r>
            <a:endParaRPr lang="zh-CN" altLang="en-US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要深度参与国际标准化活动，争取国际标准化组织领导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地位，提高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标准制定的话语权。 </a:t>
            </a:r>
          </a:p>
        </p:txBody>
      </p:sp>
    </p:spTree>
    <p:extLst>
      <p:ext uri="{BB962C8B-B14F-4D97-AF65-F5344CB8AC3E}">
        <p14:creationId xmlns="" xmlns:p14="http://schemas.microsoft.com/office/powerpoint/2010/main" val="1415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六、复合型</a:t>
            </a:r>
            <a:r>
              <a:rPr lang="zh-CN" altLang="en-US" dirty="0"/>
              <a:t>人才培养问题</a:t>
            </a:r>
          </a:p>
        </p:txBody>
      </p:sp>
      <p:sp>
        <p:nvSpPr>
          <p:cNvPr id="6" name="矩形 5"/>
          <p:cNvSpPr/>
          <p:nvPr/>
        </p:nvSpPr>
        <p:spPr>
          <a:xfrm>
            <a:off x="414131" y="1125582"/>
            <a:ext cx="109953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整合国内教学资源和科研平台，构建支撑铁路“走出去的人才培养培训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体系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利用各种合作形式，为沿线国家培养培训铁路技术和管理</a:t>
            </a:r>
            <a:r>
              <a:rPr lang="zh-CN" altLang="zh-CN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人才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4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68965" y="2576023"/>
            <a:ext cx="11902767" cy="1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168965" y="5782305"/>
            <a:ext cx="11902767" cy="1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168965" y="2576023"/>
            <a:ext cx="11902767" cy="3206282"/>
            <a:chOff x="168965" y="2576023"/>
            <a:chExt cx="11902767" cy="320628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865" y="2671276"/>
              <a:ext cx="4021039" cy="301577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84" r="9625"/>
            <a:stretch/>
          </p:blipFill>
          <p:spPr>
            <a:xfrm>
              <a:off x="168965" y="2671275"/>
              <a:ext cx="3458818" cy="301577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836" y="2671277"/>
              <a:ext cx="3935896" cy="3015779"/>
            </a:xfrm>
            <a:prstGeom prst="rect">
              <a:avLst/>
            </a:prstGeom>
          </p:spPr>
        </p:pic>
        <p:cxnSp>
          <p:nvCxnSpPr>
            <p:cNvPr id="10" name="直接连接符 9"/>
            <p:cNvCxnSpPr/>
            <p:nvPr/>
          </p:nvCxnSpPr>
          <p:spPr>
            <a:xfrm flipV="1">
              <a:off x="3777198" y="2576023"/>
              <a:ext cx="0" cy="3206282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8034873" y="2576023"/>
              <a:ext cx="0" cy="3206282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1079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郑重声明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27" y="2143116"/>
            <a:ext cx="7364701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426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877901" y="1928803"/>
            <a:ext cx="895356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《时事报告》杂志是中央宣传部主管的时政月刊，是广大党员干部以及宣传、教育工作者认识、把握国内外形势政策、做好宣传教育工作的必备学习资料。</a:t>
            </a:r>
            <a:endParaRPr lang="en-US" altLang="zh-CN" sz="3200" b="1" spc="67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供各级领导干部讲形势、作报告和公开选拔、竞争上岗，大中专院校和中学思想政治课教师讲授形势与政策课和时事课，参加公务员考试以及关心国内外形势的读者使用。</a:t>
            </a:r>
          </a:p>
        </p:txBody>
      </p:sp>
      <p:pic>
        <p:nvPicPr>
          <p:cNvPr id="24" name="图片 23" descr="实施报告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0413" y="142852"/>
            <a:ext cx="10072131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42236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2952728" y="3000373"/>
            <a:ext cx="866781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为各级党委中心组成员提供最权威、最系统、最及时、最有用的专用学习材料，是筹备中心组学习的好助手，也是党员干部学习的好老师。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 descr="党委中心组学习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915" y="785795"/>
            <a:ext cx="10072131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47843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857478" y="2990207"/>
            <a:ext cx="90488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时事报告大学生版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是受教育部社科司和思政司委托，中宣部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杂志社编辑出版，专供高校形势与政策课使用的权威教材。</a:t>
            </a:r>
            <a:endParaRPr lang="en-US" altLang="zh-CN" sz="3200" b="1" spc="67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每学年两期，分别于每学期开学前出版。</a:t>
            </a:r>
          </a:p>
        </p:txBody>
      </p:sp>
      <p:pic>
        <p:nvPicPr>
          <p:cNvPr id="24" name="图片 23" descr="大学生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667" y="500043"/>
            <a:ext cx="10072131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9708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一、铁路发展促进人类社会文明</a:t>
            </a:r>
            <a:r>
              <a:rPr lang="zh-CN" altLang="en-US" dirty="0" smtClean="0"/>
              <a:t>进步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819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3047979" y="2500307"/>
            <a:ext cx="89535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教育部职业与成人教育司委托，中宣部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杂志社编辑出版的全国中职院校形势与政策教育唯一指定教材。</a:t>
            </a:r>
          </a:p>
          <a:p>
            <a:pPr algn="just">
              <a:defRPr/>
            </a:pP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紧密结合中职院校德育课特点，解读政策、分析形势，传达就业信息，介绍行业发展与动态，帮助学生开拓眼界、提升素质。被誉为“填补空白的权威教材”。 </a:t>
            </a:r>
          </a:p>
        </p:txBody>
      </p:sp>
      <p:pic>
        <p:nvPicPr>
          <p:cNvPr id="24" name="图片 23" descr="职教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7168" y="500043"/>
            <a:ext cx="10072131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57844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509307" y="4510090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3274525" y="1940431"/>
            <a:ext cx="85725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高中版是教育部基础教育司委托，中宣部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>
              <a:defRPr/>
            </a:pP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紧密配合高中思想政治课教学，针对经济社会发展中的热点难点问题，为高中生答疑解惑，提供系统的高考时事复习资料。</a:t>
            </a:r>
          </a:p>
        </p:txBody>
      </p:sp>
      <p:pic>
        <p:nvPicPr>
          <p:cNvPr id="24" name="图片 23" descr="高中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9319" y="296864"/>
            <a:ext cx="10072131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48609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3309292" y="2537295"/>
            <a:ext cx="84162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教育部基础教育司委托，中宣部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>
              <a:defRPr/>
            </a:pP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根据教育部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思想品德</a:t>
            </a:r>
            <a:r>
              <a:rPr lang="en-US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课新课标要求，深入浅出地宣传解读党和政府方针政策的新思路、新举措、新亮点；被政治教师誉为“动态教材”。</a:t>
            </a:r>
          </a:p>
        </p:txBody>
      </p:sp>
      <p:pic>
        <p:nvPicPr>
          <p:cNvPr id="24" name="图片 23" descr="初中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7168" y="571480"/>
            <a:ext cx="10072131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5479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3428981" y="2857497"/>
            <a:ext cx="8667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3200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以介绍时事为主线，贴近小学生的认知特点，以图文并茂的形式，通俗易懂的文笔，向广大小学生介绍国家改革开放的成就和国内外热点，集时政性、知识性、趣味性为一身，为小学生了解时事、开阔眼界、增长知识提供了专门的动态教材。</a:t>
            </a:r>
            <a:endParaRPr lang="zh-CN" altLang="en-US" sz="3200" b="1" spc="67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 descr="小学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0413" y="714356"/>
            <a:ext cx="10072131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7438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8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2495553" y="-14287"/>
            <a:ext cx="3117849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gray">
          <a:xfrm>
            <a:off x="2501900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533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5333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6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3733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3733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86786" y="4457701"/>
            <a:ext cx="2349500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gray">
          <a:xfrm>
            <a:off x="143936" y="4384675"/>
            <a:ext cx="2783417" cy="35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733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733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19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75" y="2416177"/>
            <a:ext cx="1536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20"/>
          <p:cNvSpPr>
            <a:spLocks/>
          </p:cNvSpPr>
          <p:nvPr/>
        </p:nvSpPr>
        <p:spPr bwMode="gray">
          <a:xfrm>
            <a:off x="2415160" y="-9525"/>
            <a:ext cx="9776883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pic>
        <p:nvPicPr>
          <p:cNvPr id="4" name="Picture 8" descr="谢谢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5" y="2214555"/>
            <a:ext cx="1625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642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024" b="100000" l="787" r="89961">
                        <a14:foregroundMark x1="51575" y1="12551" x2="51575" y2="12551"/>
                        <a14:foregroundMark x1="50787" y1="8907" x2="50787" y2="8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0263" y="4083077"/>
            <a:ext cx="5428759" cy="23892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本章概要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100443" y="1625882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819824" y="1625881"/>
            <a:ext cx="4679800" cy="646327"/>
            <a:chOff x="4051725" y="1639612"/>
            <a:chExt cx="4855785" cy="646327"/>
          </a:xfrm>
        </p:grpSpPr>
        <p:sp>
          <p:nvSpPr>
            <p:cNvPr id="5" name="五边形 4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世界铁路发展历程</a:t>
              </a:r>
            </a:p>
          </p:txBody>
        </p:sp>
      </p:grpSp>
      <p:sp>
        <p:nvSpPr>
          <p:cNvPr id="7" name="TextBox 28"/>
          <p:cNvSpPr txBox="1"/>
          <p:nvPr/>
        </p:nvSpPr>
        <p:spPr>
          <a:xfrm>
            <a:off x="5220734" y="1635871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00443" y="3015179"/>
            <a:ext cx="656320" cy="656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19824" y="3015178"/>
            <a:ext cx="4679800" cy="646327"/>
            <a:chOff x="4051725" y="1639612"/>
            <a:chExt cx="4855785" cy="646327"/>
          </a:xfrm>
        </p:grpSpPr>
        <p:sp>
          <p:nvSpPr>
            <p:cNvPr id="10" name="五边形 9"/>
            <p:cNvSpPr/>
            <p:nvPr/>
          </p:nvSpPr>
          <p:spPr>
            <a:xfrm>
              <a:off x="4051725" y="1639612"/>
              <a:ext cx="4855785" cy="646327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4186653" y="1692043"/>
              <a:ext cx="4666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新中国铁路发展成就</a:t>
              </a:r>
            </a:p>
          </p:txBody>
        </p:sp>
      </p:grpSp>
      <p:sp>
        <p:nvSpPr>
          <p:cNvPr id="12" name="TextBox 28"/>
          <p:cNvSpPr txBox="1"/>
          <p:nvPr/>
        </p:nvSpPr>
        <p:spPr>
          <a:xfrm>
            <a:off x="5220734" y="3025168"/>
            <a:ext cx="56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714" y="2324639"/>
            <a:ext cx="9601925" cy="4095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337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 </a:t>
            </a:r>
            <a:r>
              <a:rPr lang="zh-CN" altLang="en-US" b="1" dirty="0" smtClean="0">
                <a:effectLst/>
              </a:rPr>
              <a:t>一、</a:t>
            </a:r>
            <a:r>
              <a:rPr lang="zh-CN" altLang="zh-CN" b="1" dirty="0" smtClean="0">
                <a:effectLst/>
              </a:rPr>
              <a:t>世界</a:t>
            </a:r>
            <a:r>
              <a:rPr lang="zh-CN" altLang="zh-CN" b="1" dirty="0">
                <a:effectLst/>
              </a:rPr>
              <a:t>铁路发展历程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0" y="2043747"/>
            <a:ext cx="2272665" cy="363974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65826" y="1268084"/>
            <a:ext cx="3122763" cy="508958"/>
            <a:chOff x="465826" y="1268084"/>
            <a:chExt cx="3122763" cy="508958"/>
          </a:xfrm>
        </p:grpSpPr>
        <p:sp>
          <p:nvSpPr>
            <p:cNvPr id="3" name="圆角矩形 2"/>
            <p:cNvSpPr/>
            <p:nvPr/>
          </p:nvSpPr>
          <p:spPr>
            <a:xfrm>
              <a:off x="465826" y="1268084"/>
              <a:ext cx="3122763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20305" y="1268085"/>
              <a:ext cx="261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第一次工业革命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3843068" y="1268084"/>
            <a:ext cx="787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开创了陆地交通运输新纪元，人类社会进入</a:t>
            </a:r>
            <a:r>
              <a:rPr lang="en-US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铁路时代</a:t>
            </a:r>
            <a:r>
              <a:rPr lang="en-US" altLang="zh-CN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3494" y="5719366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依赖马车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的交通运输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61333" y="5719366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世界上第一辆蒸汽机车与马车的赛跑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673088" y="5719366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人类从农业社会走向工业社会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9200790" y="2036434"/>
            <a:ext cx="2311879" cy="3682931"/>
            <a:chOff x="9200790" y="2036434"/>
            <a:chExt cx="2311879" cy="3682931"/>
          </a:xfrm>
        </p:grpSpPr>
        <p:grpSp>
          <p:nvGrpSpPr>
            <p:cNvPr id="9" name="组合 8"/>
            <p:cNvGrpSpPr/>
            <p:nvPr/>
          </p:nvGrpSpPr>
          <p:grpSpPr>
            <a:xfrm>
              <a:off x="9283342" y="2079618"/>
              <a:ext cx="2146776" cy="3596563"/>
              <a:chOff x="9350895" y="1872651"/>
              <a:chExt cx="2146776" cy="366624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3671" y="3856307"/>
                <a:ext cx="2124000" cy="1682585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9600" r="11261"/>
              <a:stretch/>
            </p:blipFill>
            <p:spPr>
              <a:xfrm>
                <a:off x="9350895" y="1872651"/>
                <a:ext cx="2123924" cy="1862587"/>
              </a:xfrm>
              <a:prstGeom prst="rect">
                <a:avLst/>
              </a:prstGeom>
            </p:spPr>
          </p:pic>
        </p:grpSp>
        <p:sp>
          <p:nvSpPr>
            <p:cNvPr id="15" name="矩形 14"/>
            <p:cNvSpPr/>
            <p:nvPr/>
          </p:nvSpPr>
          <p:spPr>
            <a:xfrm>
              <a:off x="9200790" y="2036434"/>
              <a:ext cx="2311879" cy="3682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       </a:t>
              </a:r>
              <a:endParaRPr lang="zh-CN" altLang="en-US" dirty="0"/>
            </a:p>
          </p:txBody>
        </p:sp>
      </p:grpSp>
      <p:pic>
        <p:nvPicPr>
          <p:cNvPr id="17" name="图片 16" descr="rdn_5020ba4700c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214" y="2183828"/>
            <a:ext cx="4954181" cy="3289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83961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 </a:t>
            </a:r>
            <a:r>
              <a:rPr lang="zh-CN" altLang="en-US" b="1" dirty="0">
                <a:effectLst/>
              </a:rPr>
              <a:t>一、</a:t>
            </a:r>
            <a:r>
              <a:rPr lang="zh-CN" altLang="zh-CN" b="1" dirty="0">
                <a:effectLst/>
              </a:rPr>
              <a:t>世界铁路发展历程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65826" y="1268084"/>
            <a:ext cx="3122763" cy="508958"/>
            <a:chOff x="465826" y="1268084"/>
            <a:chExt cx="3122763" cy="508958"/>
          </a:xfrm>
        </p:grpSpPr>
        <p:sp>
          <p:nvSpPr>
            <p:cNvPr id="3" name="圆角矩形 2"/>
            <p:cNvSpPr/>
            <p:nvPr/>
          </p:nvSpPr>
          <p:spPr>
            <a:xfrm>
              <a:off x="465826" y="1268084"/>
              <a:ext cx="3122763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20305" y="1268085"/>
              <a:ext cx="261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第二次工业革命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843068" y="1268084"/>
            <a:ext cx="6340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铁路</a:t>
            </a:r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发展促进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世界经济社会走向现代工业文明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98951" y="1944070"/>
            <a:ext cx="2439878" cy="3590567"/>
            <a:chOff x="845389" y="1942146"/>
            <a:chExt cx="2439878" cy="359056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389" y="3740458"/>
              <a:ext cx="2420882" cy="179225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022" y="1942146"/>
              <a:ext cx="2429245" cy="1820173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201151" y="5758563"/>
            <a:ext cx="3308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内燃机车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电力机车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zh-CN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诞生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54" y="2019021"/>
            <a:ext cx="4868241" cy="363781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30" name="矩形 29"/>
          <p:cNvSpPr/>
          <p:nvPr/>
        </p:nvSpPr>
        <p:spPr>
          <a:xfrm>
            <a:off x="8996124" y="5778709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欧美国家铁路运营里程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088485" y="5758563"/>
            <a:ext cx="4259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铁路成为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陆地交通运输的主要方式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702288" y="2006629"/>
            <a:ext cx="3489712" cy="3650209"/>
            <a:chOff x="8702288" y="1912636"/>
            <a:chExt cx="3489712" cy="3650209"/>
          </a:xfrm>
        </p:grpSpPr>
        <p:grpSp>
          <p:nvGrpSpPr>
            <p:cNvPr id="29" name="组合 28"/>
            <p:cNvGrpSpPr/>
            <p:nvPr/>
          </p:nvGrpSpPr>
          <p:grpSpPr>
            <a:xfrm>
              <a:off x="8702288" y="2041834"/>
              <a:ext cx="3489712" cy="3521011"/>
              <a:chOff x="5009122" y="2534475"/>
              <a:chExt cx="3570225" cy="4426286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5009122" y="2534475"/>
                <a:ext cx="1707068" cy="2322297"/>
                <a:chOff x="4007422" y="2311859"/>
                <a:chExt cx="1707068" cy="2567422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720" r="14941"/>
                <a:stretch/>
              </p:blipFill>
              <p:spPr>
                <a:xfrm>
                  <a:off x="4192437" y="2311859"/>
                  <a:ext cx="966751" cy="1751182"/>
                </a:xfrm>
                <a:prstGeom prst="rect">
                  <a:avLst/>
                </a:prstGeom>
              </p:spPr>
            </p:pic>
            <p:sp>
              <p:nvSpPr>
                <p:cNvPr id="15" name="矩形 14"/>
                <p:cNvSpPr/>
                <p:nvPr/>
              </p:nvSpPr>
              <p:spPr>
                <a:xfrm>
                  <a:off x="4007422" y="4365984"/>
                  <a:ext cx="1470350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美国：</a:t>
                  </a: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&gt;40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4244140" y="4021941"/>
                  <a:ext cx="1470350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1916</a:t>
                  </a: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年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6820682" y="3111901"/>
                <a:ext cx="1633971" cy="1756573"/>
                <a:chOff x="5371868" y="2950234"/>
                <a:chExt cx="1633971" cy="1941984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720" t="11330" r="14941" b="25124"/>
                <a:stretch/>
              </p:blipFill>
              <p:spPr>
                <a:xfrm>
                  <a:off x="5477772" y="2950234"/>
                  <a:ext cx="966751" cy="1112806"/>
                </a:xfrm>
                <a:prstGeom prst="rect">
                  <a:avLst/>
                </a:prstGeom>
              </p:spPr>
            </p:pic>
            <p:sp>
              <p:nvSpPr>
                <p:cNvPr id="16" name="矩形 15"/>
                <p:cNvSpPr/>
                <p:nvPr/>
              </p:nvSpPr>
              <p:spPr>
                <a:xfrm>
                  <a:off x="5371868" y="4378921"/>
                  <a:ext cx="1470350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德国：</a:t>
                  </a: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5.8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5535489" y="4014456"/>
                  <a:ext cx="1470350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1912</a:t>
                  </a: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年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5073157" y="4958408"/>
                <a:ext cx="1747525" cy="1990651"/>
                <a:chOff x="6605500" y="2700068"/>
                <a:chExt cx="1747525" cy="220077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720" t="22168" r="14941"/>
                <a:stretch/>
              </p:blipFill>
              <p:spPr>
                <a:xfrm>
                  <a:off x="6763107" y="2700068"/>
                  <a:ext cx="966751" cy="1362972"/>
                </a:xfrm>
                <a:prstGeom prst="rect">
                  <a:avLst/>
                </a:prstGeom>
              </p:spPr>
            </p:pic>
            <p:sp>
              <p:nvSpPr>
                <p:cNvPr id="19" name="矩形 18"/>
                <p:cNvSpPr/>
                <p:nvPr/>
              </p:nvSpPr>
              <p:spPr>
                <a:xfrm>
                  <a:off x="6791966" y="4073820"/>
                  <a:ext cx="1470350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1916</a:t>
                  </a: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年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6605500" y="4387541"/>
                  <a:ext cx="1747525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俄罗斯：</a:t>
                  </a: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8.5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6831822" y="5344638"/>
                <a:ext cx="1747525" cy="1616123"/>
                <a:chOff x="7995824" y="3114129"/>
                <a:chExt cx="1747525" cy="1786709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720" t="45813" r="14941"/>
                <a:stretch/>
              </p:blipFill>
              <p:spPr>
                <a:xfrm>
                  <a:off x="8048442" y="3114129"/>
                  <a:ext cx="966751" cy="948911"/>
                </a:xfrm>
                <a:prstGeom prst="rect">
                  <a:avLst/>
                </a:prstGeom>
              </p:spPr>
            </p:pic>
            <p:sp>
              <p:nvSpPr>
                <p:cNvPr id="21" name="矩形 20"/>
                <p:cNvSpPr/>
                <p:nvPr/>
              </p:nvSpPr>
              <p:spPr>
                <a:xfrm>
                  <a:off x="8134411" y="4063041"/>
                  <a:ext cx="1470350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1938</a:t>
                  </a: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年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7995824" y="4387541"/>
                  <a:ext cx="1747525" cy="513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zh-CN" altLang="en-US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法国：</a:t>
                  </a:r>
                  <a:r>
                    <a:rPr lang="en-US" altLang="zh-CN" kern="100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ea"/>
                    </a:rPr>
                    <a:t>4.3</a:t>
                  </a:r>
                  <a:endParaRPr lang="zh-CN" altLang="zh-CN" kern="100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</p:grpSp>
        </p:grpSp>
        <p:sp>
          <p:nvSpPr>
            <p:cNvPr id="32" name="矩形 31"/>
            <p:cNvSpPr/>
            <p:nvPr/>
          </p:nvSpPr>
          <p:spPr>
            <a:xfrm>
              <a:off x="10342431" y="1912636"/>
              <a:ext cx="17081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zh-CN" altLang="en-US" b="1" kern="100" dirty="0" smtClean="0">
                  <a:latin typeface="+mn-ea"/>
                </a:rPr>
                <a:t>单位：万公里</a:t>
              </a:r>
              <a:endParaRPr lang="zh-CN" altLang="zh-CN" b="1" kern="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059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>
                <a:effectLst/>
              </a:rPr>
              <a:t> </a:t>
            </a:r>
            <a:r>
              <a:rPr lang="zh-CN" altLang="en-US" b="1" dirty="0">
                <a:effectLst/>
              </a:rPr>
              <a:t>一、</a:t>
            </a:r>
            <a:r>
              <a:rPr lang="zh-CN" altLang="zh-CN" b="1" dirty="0">
                <a:effectLst/>
              </a:rPr>
              <a:t>世界铁路发展历程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694206" y="1108589"/>
            <a:ext cx="6647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极大地促进了运输结构额升级，</a:t>
            </a:r>
            <a:endParaRPr lang="en-US" altLang="zh-CN" sz="2400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环境保护</a:t>
            </a:r>
            <a:r>
              <a:rPr lang="zh-CN" altLang="en-US" sz="24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型、资源节约型综合运输体系日趋成熟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65826" y="1268084"/>
            <a:ext cx="3122763" cy="508958"/>
            <a:chOff x="465826" y="1268084"/>
            <a:chExt cx="3122763" cy="508958"/>
          </a:xfrm>
        </p:grpSpPr>
        <p:sp>
          <p:nvSpPr>
            <p:cNvPr id="3" name="圆角矩形 2"/>
            <p:cNvSpPr/>
            <p:nvPr/>
          </p:nvSpPr>
          <p:spPr>
            <a:xfrm>
              <a:off x="465826" y="1268084"/>
              <a:ext cx="3122763" cy="5089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20305" y="1268085"/>
              <a:ext cx="261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第三次工业革命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4642216" y="5721404"/>
            <a:ext cx="2905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联合运输成为主流趋势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20305" y="2012046"/>
            <a:ext cx="2359634" cy="3586497"/>
            <a:chOff x="720305" y="2012046"/>
            <a:chExt cx="2359634" cy="358649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05" y="2012046"/>
              <a:ext cx="2359634" cy="172843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05" y="3871965"/>
              <a:ext cx="2359634" cy="1726578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51759" y="5730030"/>
            <a:ext cx="4057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信息技术和自动化技术的广泛应用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4" name="图示 13"/>
          <p:cNvGraphicFramePr/>
          <p:nvPr>
            <p:extLst>
              <p:ext uri="{D42A27DB-BD31-4B8C-83A1-F6EECF244321}">
                <p14:modId xmlns="" xmlns:p14="http://schemas.microsoft.com/office/powerpoint/2010/main" val="3110913290"/>
              </p:ext>
            </p:extLst>
          </p:nvPr>
        </p:nvGraphicFramePr>
        <p:xfrm>
          <a:off x="3476446" y="1919247"/>
          <a:ext cx="4813540" cy="351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8402747" y="2028793"/>
            <a:ext cx="2735448" cy="3597793"/>
            <a:chOff x="8402747" y="2028793"/>
            <a:chExt cx="2735448" cy="359779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612" b="5804"/>
            <a:stretch/>
          </p:blipFill>
          <p:spPr>
            <a:xfrm>
              <a:off x="8402747" y="2028793"/>
              <a:ext cx="2735448" cy="164606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747" y="3802954"/>
              <a:ext cx="2735448" cy="1823632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8644872" y="5713645"/>
            <a:ext cx="2905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铁路</a:t>
            </a:r>
            <a:r>
              <a:rPr lang="zh-CN" altLang="en-US" sz="20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运输结构</a:t>
            </a:r>
            <a:r>
              <a:rPr lang="zh-CN" altLang="en-US" sz="2000" kern="100" dirty="0">
                <a:latin typeface="黑体" panose="02010609060101010101" pitchFamily="49" charset="-122"/>
                <a:ea typeface="黑体" panose="02010609060101010101" pitchFamily="49" charset="-122"/>
              </a:rPr>
              <a:t>的升级</a:t>
            </a:r>
            <a:endParaRPr lang="zh-CN" altLang="zh-CN" sz="2000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067572" y="2232837"/>
            <a:ext cx="468756" cy="3140149"/>
            <a:chOff x="11067572" y="2232837"/>
            <a:chExt cx="468756" cy="3140149"/>
          </a:xfrm>
        </p:grpSpPr>
        <p:sp>
          <p:nvSpPr>
            <p:cNvPr id="18" name="TextBox 17"/>
            <p:cNvSpPr txBox="1"/>
            <p:nvPr/>
          </p:nvSpPr>
          <p:spPr>
            <a:xfrm>
              <a:off x="11074663" y="2232837"/>
              <a:ext cx="461665" cy="12971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/>
                <a:t>高速铁路</a:t>
              </a:r>
              <a:endParaRPr lang="zh-CN" alt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067572" y="4075814"/>
              <a:ext cx="461665" cy="12971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/>
                <a:t>重载铁路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720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Graphic spid="14" grpId="0">
        <p:bldAsOne/>
      </p:bldGraphic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1997</Words>
  <Application>Microsoft Office PowerPoint</Application>
  <PresentationFormat>自定义</PresentationFormat>
  <Paragraphs>350</Paragraphs>
  <Slides>54</Slides>
  <Notes>20</Notes>
  <HiddenSlides>0</HiddenSlides>
  <MMClips>1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54</vt:i4>
      </vt:variant>
    </vt:vector>
  </HeadingPairs>
  <TitlesOfParts>
    <vt:vector size="57" baseType="lpstr">
      <vt:lpstr>Office 主题</vt:lpstr>
      <vt:lpstr>自定义设计方案</vt:lpstr>
      <vt:lpstr>1_自定义设计方案</vt:lpstr>
      <vt:lpstr>幻灯片 1</vt:lpstr>
      <vt:lpstr>幻灯片 2</vt:lpstr>
      <vt:lpstr>幻灯片 3</vt:lpstr>
      <vt:lpstr>目  录</vt:lpstr>
      <vt:lpstr>一、铁路发展促进人类社会文明进步</vt:lpstr>
      <vt:lpstr>本章概要</vt:lpstr>
      <vt:lpstr> 一、世界铁路发展历程</vt:lpstr>
      <vt:lpstr> 一、世界铁路发展历程</vt:lpstr>
      <vt:lpstr> 一、世界铁路发展历程</vt:lpstr>
      <vt:lpstr> 一、世界铁路发展历程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二、新中国铁路发展成就</vt:lpstr>
      <vt:lpstr>二、铁路“走出去”支撑“一带一路”战略</vt:lpstr>
      <vt:lpstr>本章概要</vt:lpstr>
      <vt:lpstr>一、“一带一路”战略内涵丰富、意义重大</vt:lpstr>
      <vt:lpstr>一、“一带一路”战略内涵丰富、意义重大</vt:lpstr>
      <vt:lpstr>一、“一带一路”战略内涵丰富、意义重大</vt:lpstr>
      <vt:lpstr>二、铁路“走出去”正逢其时、作用重要</vt:lpstr>
      <vt:lpstr>二、铁路“走出去”正逢其时、作用重要</vt:lpstr>
      <vt:lpstr>二、铁路“走出去”正逢其时、作用重要</vt:lpstr>
      <vt:lpstr> 三、铁路“走出去”务实推进、成效渐显</vt:lpstr>
      <vt:lpstr> 三、铁路“走出去”务实推进、成效渐显</vt:lpstr>
      <vt:lpstr> 三、铁路“走出去”务实推进、成效渐显</vt:lpstr>
      <vt:lpstr> 三、铁路“走出去”务实推进、成效渐显</vt:lpstr>
      <vt:lpstr> 三、铁路“走出去”务实推进、成效渐显</vt:lpstr>
      <vt:lpstr> 三、铁路“走出去”务实推进、成效渐显</vt:lpstr>
      <vt:lpstr> 三、铁路“走出去”务实推进、成效渐显</vt:lpstr>
      <vt:lpstr>三、铁路“走出去”面临的突出问题及对策</vt:lpstr>
      <vt:lpstr>本章概要</vt:lpstr>
      <vt:lpstr>一、目标市场细分问题</vt:lpstr>
      <vt:lpstr>二、产业资源布局问题</vt:lpstr>
      <vt:lpstr>三、商业模式创新问题</vt:lpstr>
      <vt:lpstr>四、风险评估防控问题</vt:lpstr>
      <vt:lpstr>五、铁路标准国际化问题</vt:lpstr>
      <vt:lpstr>六、复合型人才培养问题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王志才</cp:lastModifiedBy>
  <cp:revision>280</cp:revision>
  <dcterms:created xsi:type="dcterms:W3CDTF">2015-09-26T12:58:05Z</dcterms:created>
  <dcterms:modified xsi:type="dcterms:W3CDTF">2015-10-28T06:23:46Z</dcterms:modified>
</cp:coreProperties>
</file>