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1" r:id="rId2"/>
    <p:sldId id="256" r:id="rId3"/>
    <p:sldId id="260" r:id="rId4"/>
    <p:sldId id="261" r:id="rId5"/>
    <p:sldId id="262" r:id="rId6"/>
    <p:sldId id="265" r:id="rId7"/>
    <p:sldId id="266" r:id="rId8"/>
    <p:sldId id="263" r:id="rId9"/>
    <p:sldId id="258" r:id="rId10"/>
    <p:sldId id="268" r:id="rId11"/>
    <p:sldId id="269" r:id="rId12"/>
    <p:sldId id="267" r:id="rId13"/>
    <p:sldId id="25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81" r:id="rId24"/>
    <p:sldId id="282" r:id="rId25"/>
    <p:sldId id="280" r:id="rId26"/>
    <p:sldId id="283" r:id="rId27"/>
    <p:sldId id="284" r:id="rId28"/>
    <p:sldId id="285" r:id="rId29"/>
    <p:sldId id="286" r:id="rId30"/>
    <p:sldId id="287" r:id="rId31"/>
    <p:sldId id="279" r:id="rId32"/>
    <p:sldId id="288" r:id="rId33"/>
    <p:sldId id="264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9900"/>
    <a:srgbClr val="00CC00"/>
    <a:srgbClr val="F9FD5F"/>
    <a:srgbClr val="FFFF00"/>
    <a:srgbClr val="CC9900"/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2484" y="-11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3B3ABD-DF71-470E-9B86-875383F4CD0F}" type="datetimeFigureOut">
              <a:rPr lang="zh-CN" altLang="en-US"/>
              <a:pPr>
                <a:defRPr/>
              </a:pPr>
              <a:t>2015-12-23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C1CF8B5-257C-4FC5-AE3A-6DAB53470D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672389-CF97-4649-BD2E-2F2F57B82B69}" type="slidenum">
              <a:rPr lang="zh-CN" altLang="en-US" smtClean="0"/>
              <a:pPr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5219700" y="1287463"/>
            <a:ext cx="1296988" cy="487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492500" y="1868488"/>
            <a:ext cx="1296988" cy="487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2611438" y="2259013"/>
            <a:ext cx="2089150" cy="487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411957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8EE4-53EC-4268-B5D3-8146DDDA1D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2628E-FF54-4AB0-84B6-DF430477FB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205979"/>
            <a:ext cx="2058988" cy="436364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29325" cy="436364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B900E-8953-4004-A8E1-71657D1365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497E-753D-442E-8E59-D1B049F514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3241-7BFB-49E1-BBED-01D1BFFA20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7514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17514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8565B-2F39-4543-BA9B-3EA353E36B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EA54-C978-4255-B608-819820A48B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B1F94-184E-4791-AA57-A09BB1679E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5C840-EE1B-44DA-BB5E-AA594A3B0B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0F643-E836-4FC5-8664-0ADD4F1B6A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5BB1B-71E1-4900-BEB0-38F540B453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5219700" y="1287463"/>
            <a:ext cx="1296988" cy="487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3492500" y="1868488"/>
            <a:ext cx="1296988" cy="487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2611438" y="2259013"/>
            <a:ext cx="2089150" cy="487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chemeClr val="bg1">
                  <a:alpha val="96999"/>
                </a:schemeClr>
              </a:gs>
              <a:gs pos="100000">
                <a:schemeClr val="bg1">
                  <a:alpha val="43999"/>
                </a:schemeClr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3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747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A2C2202-B036-4CCA-B334-7BC37E0F0D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15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5.png"/><Relationship Id="rId3" Type="http://schemas.openxmlformats.org/officeDocument/2006/relationships/image" Target="../media/image38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5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1.pn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2.pn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7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4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png"/><Relationship Id="rId1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5.png"/><Relationship Id="rId3" Type="http://schemas.openxmlformats.org/officeDocument/2006/relationships/image" Target="../media/image46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5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1.gif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47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25.png"/><Relationship Id="rId7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15.png"/><Relationship Id="rId4" Type="http://schemas.openxmlformats.org/officeDocument/2006/relationships/image" Target="../media/image57.png"/><Relationship Id="rId9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25.png"/><Relationship Id="rId7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4.png"/><Relationship Id="rId10" Type="http://schemas.openxmlformats.org/officeDocument/2006/relationships/image" Target="../media/image66.jpeg"/><Relationship Id="rId4" Type="http://schemas.openxmlformats.org/officeDocument/2006/relationships/image" Target="../media/image63.png"/><Relationship Id="rId9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25.png"/><Relationship Id="rId7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4.png"/><Relationship Id="rId10" Type="http://schemas.openxmlformats.org/officeDocument/2006/relationships/image" Target="../media/image15.png"/><Relationship Id="rId4" Type="http://schemas.openxmlformats.org/officeDocument/2006/relationships/image" Target="../media/image63.png"/><Relationship Id="rId9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25.png"/><Relationship Id="rId7" Type="http://schemas.openxmlformats.org/officeDocument/2006/relationships/image" Target="../media/image7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gif"/><Relationship Id="rId3" Type="http://schemas.openxmlformats.org/officeDocument/2006/relationships/image" Target="../media/image25.png"/><Relationship Id="rId7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25.png"/><Relationship Id="rId7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4.png"/><Relationship Id="rId10" Type="http://schemas.openxmlformats.org/officeDocument/2006/relationships/image" Target="../media/image15.png"/><Relationship Id="rId4" Type="http://schemas.openxmlformats.org/officeDocument/2006/relationships/image" Target="../media/image63.png"/><Relationship Id="rId9" Type="http://schemas.openxmlformats.org/officeDocument/2006/relationships/image" Target="../media/image7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78.gif"/><Relationship Id="rId4" Type="http://schemas.openxmlformats.org/officeDocument/2006/relationships/image" Target="../media/image77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gif"/><Relationship Id="rId3" Type="http://schemas.openxmlformats.org/officeDocument/2006/relationships/image" Target="../media/image25.png"/><Relationship Id="rId7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4.png"/><Relationship Id="rId10" Type="http://schemas.openxmlformats.org/officeDocument/2006/relationships/image" Target="../media/image15.png"/><Relationship Id="rId4" Type="http://schemas.openxmlformats.org/officeDocument/2006/relationships/image" Target="../media/image63.png"/><Relationship Id="rId9" Type="http://schemas.openxmlformats.org/officeDocument/2006/relationships/image" Target="../media/image80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2" descr="C:\Users\Soloman\Desktop\荷叶.png"/>
          <p:cNvPicPr>
            <a:picLocks noChangeAspect="1" noChangeArrowheads="1"/>
          </p:cNvPicPr>
          <p:nvPr/>
        </p:nvPicPr>
        <p:blipFill>
          <a:blip r:embed="rId2"/>
          <a:srcRect l="83331" t="36375" r="2292" b="40009"/>
          <a:stretch>
            <a:fillRect/>
          </a:stretch>
        </p:blipFill>
        <p:spPr bwMode="auto">
          <a:xfrm>
            <a:off x="8027988" y="4137025"/>
            <a:ext cx="11160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811339" y="1091803"/>
            <a:ext cx="1587" cy="234672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1464" y="-3572"/>
            <a:ext cx="1552575" cy="1189435"/>
            <a:chOff x="0" y="0"/>
            <a:chExt cx="978" cy="999"/>
          </a:xfrm>
        </p:grpSpPr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482" y="0"/>
              <a:ext cx="496" cy="999"/>
            </a:xfrm>
            <a:custGeom>
              <a:avLst/>
              <a:gdLst>
                <a:gd name="T0" fmla="*/ 84 w 496"/>
                <a:gd name="T1" fmla="*/ 0 h 999"/>
                <a:gd name="T2" fmla="*/ 496 w 496"/>
                <a:gd name="T3" fmla="*/ 854 h 999"/>
                <a:gd name="T4" fmla="*/ 496 w 496"/>
                <a:gd name="T5" fmla="*/ 999 h 999"/>
                <a:gd name="T6" fmla="*/ 0 w 496"/>
                <a:gd name="T7" fmla="*/ 188 h 999"/>
                <a:gd name="T8" fmla="*/ 84 w 496"/>
                <a:gd name="T9" fmla="*/ 0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999"/>
                <a:gd name="T17" fmla="*/ 496 w 496"/>
                <a:gd name="T18" fmla="*/ 999 h 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999">
                  <a:moveTo>
                    <a:pt x="84" y="0"/>
                  </a:moveTo>
                  <a:lnTo>
                    <a:pt x="496" y="854"/>
                  </a:lnTo>
                  <a:lnTo>
                    <a:pt x="496" y="999"/>
                  </a:lnTo>
                  <a:lnTo>
                    <a:pt x="0" y="18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0" y="3"/>
              <a:ext cx="564" cy="187"/>
            </a:xfrm>
            <a:custGeom>
              <a:avLst/>
              <a:gdLst>
                <a:gd name="T0" fmla="*/ 564 w 564"/>
                <a:gd name="T1" fmla="*/ 0 h 187"/>
                <a:gd name="T2" fmla="*/ 482 w 564"/>
                <a:gd name="T3" fmla="*/ 187 h 187"/>
                <a:gd name="T4" fmla="*/ 0 w 564"/>
                <a:gd name="T5" fmla="*/ 0 h 187"/>
                <a:gd name="T6" fmla="*/ 564 w 56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187"/>
                <a:gd name="T14" fmla="*/ 564 w 56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187">
                  <a:moveTo>
                    <a:pt x="564" y="0"/>
                  </a:moveTo>
                  <a:lnTo>
                    <a:pt x="482" y="187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sp>
        <p:nvSpPr>
          <p:cNvPr id="7" name="Freeform 7"/>
          <p:cNvSpPr>
            <a:spLocks noChangeArrowheads="1"/>
          </p:cNvSpPr>
          <p:nvPr/>
        </p:nvSpPr>
        <p:spPr bwMode="auto">
          <a:xfrm>
            <a:off x="1871664" y="-7143"/>
            <a:ext cx="1895475" cy="1140619"/>
          </a:xfrm>
          <a:custGeom>
            <a:avLst/>
            <a:gdLst>
              <a:gd name="T0" fmla="*/ 2147483647 w 1194"/>
              <a:gd name="T1" fmla="*/ 0 h 957"/>
              <a:gd name="T2" fmla="*/ 0 w 1194"/>
              <a:gd name="T3" fmla="*/ 2147483647 h 957"/>
              <a:gd name="T4" fmla="*/ 0 w 1194"/>
              <a:gd name="T5" fmla="*/ 2147483647 h 957"/>
              <a:gd name="T6" fmla="*/ 2147483647 w 1194"/>
              <a:gd name="T7" fmla="*/ 0 h 957"/>
              <a:gd name="T8" fmla="*/ 2147483647 w 1194"/>
              <a:gd name="T9" fmla="*/ 0 h 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4"/>
              <a:gd name="T16" fmla="*/ 0 h 957"/>
              <a:gd name="T17" fmla="*/ 1194 w 1194"/>
              <a:gd name="T18" fmla="*/ 957 h 9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4" h="957">
                <a:moveTo>
                  <a:pt x="843" y="0"/>
                </a:moveTo>
                <a:lnTo>
                  <a:pt x="0" y="885"/>
                </a:lnTo>
                <a:lnTo>
                  <a:pt x="0" y="957"/>
                </a:lnTo>
                <a:lnTo>
                  <a:pt x="1194" y="0"/>
                </a:lnTo>
                <a:lnTo>
                  <a:pt x="843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8" name="Freeform 8"/>
          <p:cNvSpPr>
            <a:spLocks noChangeArrowheads="1"/>
          </p:cNvSpPr>
          <p:nvPr/>
        </p:nvSpPr>
        <p:spPr bwMode="auto">
          <a:xfrm>
            <a:off x="1871663" y="-10716"/>
            <a:ext cx="2138362" cy="1185863"/>
          </a:xfrm>
          <a:custGeom>
            <a:avLst/>
            <a:gdLst>
              <a:gd name="T0" fmla="*/ 2147483647 w 1347"/>
              <a:gd name="T1" fmla="*/ 0 h 996"/>
              <a:gd name="T2" fmla="*/ 0 w 1347"/>
              <a:gd name="T3" fmla="*/ 2147483647 h 996"/>
              <a:gd name="T4" fmla="*/ 0 w 1347"/>
              <a:gd name="T5" fmla="*/ 2147483647 h 996"/>
              <a:gd name="T6" fmla="*/ 2147483647 w 1347"/>
              <a:gd name="T7" fmla="*/ 0 h 996"/>
              <a:gd name="T8" fmla="*/ 2147483647 w 1347"/>
              <a:gd name="T9" fmla="*/ 0 h 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7"/>
              <a:gd name="T16" fmla="*/ 0 h 996"/>
              <a:gd name="T17" fmla="*/ 1347 w 1347"/>
              <a:gd name="T18" fmla="*/ 996 h 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7" h="996">
                <a:moveTo>
                  <a:pt x="1347" y="0"/>
                </a:moveTo>
                <a:lnTo>
                  <a:pt x="0" y="996"/>
                </a:lnTo>
                <a:lnTo>
                  <a:pt x="0" y="957"/>
                </a:lnTo>
                <a:lnTo>
                  <a:pt x="1191" y="0"/>
                </a:lnTo>
                <a:lnTo>
                  <a:pt x="1347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9" name="Freeform 9"/>
          <p:cNvSpPr>
            <a:spLocks noChangeArrowheads="1"/>
          </p:cNvSpPr>
          <p:nvPr/>
        </p:nvSpPr>
        <p:spPr bwMode="auto">
          <a:xfrm>
            <a:off x="1871663" y="-10716"/>
            <a:ext cx="2338387" cy="1220391"/>
          </a:xfrm>
          <a:custGeom>
            <a:avLst/>
            <a:gdLst>
              <a:gd name="T0" fmla="*/ 2147483647 w 1473"/>
              <a:gd name="T1" fmla="*/ 2147483647 h 1025"/>
              <a:gd name="T2" fmla="*/ 2147483647 w 1473"/>
              <a:gd name="T3" fmla="*/ 2147483647 h 1025"/>
              <a:gd name="T4" fmla="*/ 0 w 1473"/>
              <a:gd name="T5" fmla="*/ 2147483647 h 1025"/>
              <a:gd name="T6" fmla="*/ 2147483647 w 1473"/>
              <a:gd name="T7" fmla="*/ 0 h 1025"/>
              <a:gd name="T8" fmla="*/ 2147483647 w 1473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3"/>
              <a:gd name="T16" fmla="*/ 0 h 1025"/>
              <a:gd name="T17" fmla="*/ 1473 w 1473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3" h="1025">
                <a:moveTo>
                  <a:pt x="1473" y="6"/>
                </a:moveTo>
                <a:lnTo>
                  <a:pt x="2" y="1025"/>
                </a:lnTo>
                <a:lnTo>
                  <a:pt x="0" y="995"/>
                </a:lnTo>
                <a:lnTo>
                  <a:pt x="1344" y="0"/>
                </a:lnTo>
                <a:lnTo>
                  <a:pt x="1473" y="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10" name="Freeform 10"/>
          <p:cNvSpPr>
            <a:spLocks noChangeArrowheads="1"/>
          </p:cNvSpPr>
          <p:nvPr/>
        </p:nvSpPr>
        <p:spPr bwMode="auto">
          <a:xfrm>
            <a:off x="1874839" y="3327798"/>
            <a:ext cx="3525837" cy="1826419"/>
          </a:xfrm>
          <a:custGeom>
            <a:avLst/>
            <a:gdLst>
              <a:gd name="T0" fmla="*/ 2147483647 w 2221"/>
              <a:gd name="T1" fmla="*/ 2147483647 h 1534"/>
              <a:gd name="T2" fmla="*/ 0 w 2221"/>
              <a:gd name="T3" fmla="*/ 0 h 1534"/>
              <a:gd name="T4" fmla="*/ 2147483647 w 2221"/>
              <a:gd name="T5" fmla="*/ 2147483647 h 1534"/>
              <a:gd name="T6" fmla="*/ 2147483647 w 2221"/>
              <a:gd name="T7" fmla="*/ 2147483647 h 1534"/>
              <a:gd name="T8" fmla="*/ 2147483647 w 2221"/>
              <a:gd name="T9" fmla="*/ 2147483647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1"/>
              <a:gd name="T16" fmla="*/ 0 h 1534"/>
              <a:gd name="T17" fmla="*/ 2221 w 2221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1" h="1534">
                <a:moveTo>
                  <a:pt x="2221" y="1533"/>
                </a:moveTo>
                <a:lnTo>
                  <a:pt x="0" y="0"/>
                </a:lnTo>
                <a:lnTo>
                  <a:pt x="1" y="25"/>
                </a:lnTo>
                <a:lnTo>
                  <a:pt x="2059" y="1534"/>
                </a:lnTo>
                <a:lnTo>
                  <a:pt x="2221" y="1533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11" name="Freeform 11"/>
          <p:cNvSpPr>
            <a:spLocks noChangeArrowheads="1"/>
          </p:cNvSpPr>
          <p:nvPr/>
        </p:nvSpPr>
        <p:spPr bwMode="auto">
          <a:xfrm>
            <a:off x="1876425" y="3356372"/>
            <a:ext cx="3265488" cy="1794272"/>
          </a:xfrm>
          <a:custGeom>
            <a:avLst/>
            <a:gdLst>
              <a:gd name="T0" fmla="*/ 2147483647 w 2057"/>
              <a:gd name="T1" fmla="*/ 2147483647 h 1507"/>
              <a:gd name="T2" fmla="*/ 0 w 2057"/>
              <a:gd name="T3" fmla="*/ 0 h 1507"/>
              <a:gd name="T4" fmla="*/ 0 w 2057"/>
              <a:gd name="T5" fmla="*/ 2147483647 h 1507"/>
              <a:gd name="T6" fmla="*/ 2147483647 w 2057"/>
              <a:gd name="T7" fmla="*/ 2147483647 h 1507"/>
              <a:gd name="T8" fmla="*/ 2147483647 w 2057"/>
              <a:gd name="T9" fmla="*/ 2147483647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7"/>
              <a:gd name="T16" fmla="*/ 0 h 1507"/>
              <a:gd name="T17" fmla="*/ 2057 w 2057"/>
              <a:gd name="T18" fmla="*/ 1507 h 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7" h="1507">
                <a:moveTo>
                  <a:pt x="2057" y="1507"/>
                </a:moveTo>
                <a:lnTo>
                  <a:pt x="0" y="0"/>
                </a:lnTo>
                <a:lnTo>
                  <a:pt x="0" y="30"/>
                </a:lnTo>
                <a:lnTo>
                  <a:pt x="1857" y="1507"/>
                </a:lnTo>
                <a:lnTo>
                  <a:pt x="2057" y="150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12" name="Freeform 12"/>
          <p:cNvSpPr>
            <a:spLocks noChangeArrowheads="1"/>
          </p:cNvSpPr>
          <p:nvPr/>
        </p:nvSpPr>
        <p:spPr bwMode="auto">
          <a:xfrm>
            <a:off x="1871663" y="3388519"/>
            <a:ext cx="2946400" cy="1758554"/>
          </a:xfrm>
          <a:custGeom>
            <a:avLst/>
            <a:gdLst>
              <a:gd name="T0" fmla="*/ 2147483647 w 1856"/>
              <a:gd name="T1" fmla="*/ 2147483647 h 1477"/>
              <a:gd name="T2" fmla="*/ 0 w 1856"/>
              <a:gd name="T3" fmla="*/ 2147483647 h 1477"/>
              <a:gd name="T4" fmla="*/ 0 w 1856"/>
              <a:gd name="T5" fmla="*/ 0 h 1477"/>
              <a:gd name="T6" fmla="*/ 2147483647 w 1856"/>
              <a:gd name="T7" fmla="*/ 2147483647 h 1477"/>
              <a:gd name="T8" fmla="*/ 2147483647 w 1856"/>
              <a:gd name="T9" fmla="*/ 2147483647 h 1477"/>
              <a:gd name="T10" fmla="*/ 2147483647 w 1856"/>
              <a:gd name="T11" fmla="*/ 2147483647 h 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6"/>
              <a:gd name="T19" fmla="*/ 0 h 1477"/>
              <a:gd name="T20" fmla="*/ 1856 w 1856"/>
              <a:gd name="T21" fmla="*/ 1477 h 14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6" h="1477">
                <a:moveTo>
                  <a:pt x="1344" y="1474"/>
                </a:moveTo>
                <a:lnTo>
                  <a:pt x="0" y="97"/>
                </a:lnTo>
                <a:lnTo>
                  <a:pt x="0" y="0"/>
                </a:lnTo>
                <a:lnTo>
                  <a:pt x="1856" y="1474"/>
                </a:lnTo>
                <a:lnTo>
                  <a:pt x="1848" y="1477"/>
                </a:lnTo>
                <a:lnTo>
                  <a:pt x="1344" y="1474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1876425" y="1164431"/>
            <a:ext cx="0" cy="221813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1763714" y="1545431"/>
            <a:ext cx="4968875" cy="102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en-US" altLang="zh-CN" sz="4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</a:t>
            </a:r>
            <a:r>
              <a:rPr lang="zh-CN" altLang="en-US" sz="4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时事报告</a:t>
            </a:r>
            <a:r>
              <a:rPr lang="en-US" altLang="zh-CN" sz="4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》</a:t>
            </a:r>
            <a:r>
              <a:rPr lang="zh-CN" altLang="en-US" sz="4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杂志社</a:t>
            </a:r>
            <a:endParaRPr lang="zh-CN" altLang="en-US" sz="4000" b="1">
              <a:solidFill>
                <a:srgbClr val="FF0000"/>
              </a:solidFill>
              <a:latin typeface="微软雅黑" pitchFamily="34" charset="-122"/>
              <a:ea typeface="冬青黑体简体中文 W6" charset="-122"/>
              <a:sym typeface="微软雅黑" pitchFamily="34" charset="-122"/>
            </a:endParaRPr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2051050" y="2247900"/>
            <a:ext cx="5473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1">
              <a:spcBef>
                <a:spcPct val="2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党委中心组学习</a:t>
            </a:r>
            <a:endParaRPr lang="zh-CN" altLang="en-US" sz="2800" b="1">
              <a:solidFill>
                <a:srgbClr val="C00000"/>
              </a:solidFill>
              <a:latin typeface="华文楷体" pitchFamily="2" charset="-122"/>
              <a:ea typeface="楷体-简" charset="-122"/>
              <a:sym typeface="华文楷体" pitchFamily="2" charset="-122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5088" y="3343275"/>
            <a:ext cx="1762125" cy="161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17" name="Text Box 8"/>
          <p:cNvSpPr>
            <a:spLocks noChangeArrowheads="1"/>
          </p:cNvSpPr>
          <p:nvPr/>
        </p:nvSpPr>
        <p:spPr bwMode="auto">
          <a:xfrm>
            <a:off x="107950" y="3288506"/>
            <a:ext cx="20875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300" b="1">
                <a:solidFill>
                  <a:srgbClr val="A6A6A6"/>
                </a:solidFill>
                <a:ea typeface="黑体" pitchFamily="2" charset="-122"/>
                <a:sym typeface="Arial" pitchFamily="34" charset="0"/>
              </a:rPr>
              <a:t>www.ssbgzzs.com</a:t>
            </a:r>
            <a:endParaRPr lang="zh-CN" altLang="en-US" sz="1300" b="1">
              <a:solidFill>
                <a:srgbClr val="A6A6A6"/>
              </a:solidFill>
              <a:ea typeface="黑体" pitchFamily="2" charset="-122"/>
              <a:sym typeface="Arial" pitchFamily="34" charset="0"/>
            </a:endParaRPr>
          </a:p>
        </p:txBody>
      </p:sp>
      <p:pic>
        <p:nvPicPr>
          <p:cNvPr id="18" name="图片 2" descr="章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6" y="1812131"/>
            <a:ext cx="11525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reeform 20"/>
          <p:cNvSpPr>
            <a:spLocks noChangeArrowheads="1"/>
          </p:cNvSpPr>
          <p:nvPr/>
        </p:nvSpPr>
        <p:spPr bwMode="auto">
          <a:xfrm>
            <a:off x="1811338" y="0"/>
            <a:ext cx="7332662" cy="5210175"/>
          </a:xfrm>
          <a:custGeom>
            <a:avLst/>
            <a:gdLst>
              <a:gd name="T0" fmla="*/ 2147483647 w 4579"/>
              <a:gd name="T1" fmla="*/ 0 h 4338"/>
              <a:gd name="T2" fmla="*/ 2147483647 w 4579"/>
              <a:gd name="T3" fmla="*/ 2147483647 h 4338"/>
              <a:gd name="T4" fmla="*/ 0 w 4579"/>
              <a:gd name="T5" fmla="*/ 2147483647 h 4338"/>
              <a:gd name="T6" fmla="*/ 2147483647 w 4579"/>
              <a:gd name="T7" fmla="*/ 2147483647 h 4338"/>
              <a:gd name="T8" fmla="*/ 2147483647 w 4579"/>
              <a:gd name="T9" fmla="*/ 2147483647 h 4338"/>
              <a:gd name="T10" fmla="*/ 2147483647 w 4579"/>
              <a:gd name="T11" fmla="*/ 0 h 4338"/>
              <a:gd name="T12" fmla="*/ 2147483647 w 4579"/>
              <a:gd name="T13" fmla="*/ 0 h 43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79"/>
              <a:gd name="T22" fmla="*/ 0 h 4338"/>
              <a:gd name="T23" fmla="*/ 4579 w 4579"/>
              <a:gd name="T24" fmla="*/ 4338 h 43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79" h="4338">
                <a:moveTo>
                  <a:pt x="1471" y="0"/>
                </a:moveTo>
                <a:lnTo>
                  <a:pt x="1" y="1020"/>
                </a:lnTo>
                <a:lnTo>
                  <a:pt x="0" y="2805"/>
                </a:lnTo>
                <a:lnTo>
                  <a:pt x="2221" y="4338"/>
                </a:lnTo>
                <a:lnTo>
                  <a:pt x="4579" y="4332"/>
                </a:lnTo>
                <a:lnTo>
                  <a:pt x="4573" y="0"/>
                </a:lnTo>
                <a:lnTo>
                  <a:pt x="147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3" presetClass="exit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ldLvl="0" animBg="1" autoUpdateAnimBg="0"/>
      <p:bldP spid="8" grpId="0" bldLvl="0" animBg="1" autoUpdateAnimBg="0"/>
      <p:bldP spid="9" grpId="0" bldLvl="0" animBg="1" autoUpdateAnimBg="0"/>
      <p:bldP spid="10" grpId="0" bldLvl="0" animBg="1" autoUpdateAnimBg="0"/>
      <p:bldP spid="11" grpId="0" bldLvl="0" animBg="1" autoUpdateAnimBg="0"/>
      <p:bldP spid="12" grpId="0" bldLvl="0" animBg="1" autoUpdateAnimBg="0"/>
      <p:bldP spid="13" grpId="0" animBg="1"/>
      <p:bldP spid="16" grpId="0" bldLvl="0" animBg="1" autoUpdateAnimBg="0"/>
      <p:bldP spid="17" grpId="0" bldLvl="0" autoUpdateAnimBg="0"/>
      <p:bldP spid="19" grpId="0" bldLvl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7"/>
          <p:cNvPicPr>
            <a:picLocks noChangeAspect="1" noChangeArrowheads="1"/>
          </p:cNvPicPr>
          <p:nvPr/>
        </p:nvPicPr>
        <p:blipFill>
          <a:blip r:embed="rId3"/>
          <a:srcRect l="18181" t="77489"/>
          <a:stretch>
            <a:fillRect/>
          </a:stretch>
        </p:blipFill>
        <p:spPr bwMode="auto">
          <a:xfrm>
            <a:off x="1665288" y="-571500"/>
            <a:ext cx="747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9"/>
          <p:cNvSpPr>
            <a:spLocks noChangeArrowheads="1"/>
          </p:cNvSpPr>
          <p:nvPr/>
        </p:nvSpPr>
        <p:spPr bwMode="auto">
          <a:xfrm>
            <a:off x="6515100" y="71438"/>
            <a:ext cx="277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2.</a:t>
            </a:r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古代官德的内容</a:t>
            </a:r>
          </a:p>
        </p:txBody>
      </p:sp>
      <p:pic>
        <p:nvPicPr>
          <p:cNvPr id="15" name="图片 14" descr="496211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928688"/>
            <a:ext cx="3706813" cy="1500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269" name="TextBox 15"/>
          <p:cNvSpPr txBox="1">
            <a:spLocks noChangeArrowheads="1"/>
          </p:cNvSpPr>
          <p:nvPr/>
        </p:nvSpPr>
        <p:spPr bwMode="auto">
          <a:xfrm>
            <a:off x="0" y="2571750"/>
            <a:ext cx="364330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        中国</a:t>
            </a:r>
            <a:r>
              <a:rPr lang="zh-CN" altLang="en-US" sz="2000" dirty="0"/>
              <a:t>古代官德中既有精华，也有糟粕，我们应该吸取精华，剔除糟粕。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 smtClean="0"/>
              <a:t>        重点</a:t>
            </a:r>
            <a:r>
              <a:rPr lang="zh-CN" altLang="en-US" sz="2000" dirty="0"/>
              <a:t>谈</a:t>
            </a:r>
            <a:r>
              <a:rPr lang="zh-CN" altLang="en-US" sz="2000" b="1" dirty="0"/>
              <a:t>慎独、安民、用贤、廉政</a:t>
            </a:r>
            <a:r>
              <a:rPr lang="zh-CN" altLang="en-US" sz="2000" dirty="0"/>
              <a:t>四项内容。</a:t>
            </a:r>
          </a:p>
        </p:txBody>
      </p:sp>
      <p:grpSp>
        <p:nvGrpSpPr>
          <p:cNvPr id="11270" name="组合 21"/>
          <p:cNvGrpSpPr>
            <a:grpSpLocks/>
          </p:cNvGrpSpPr>
          <p:nvPr/>
        </p:nvGrpSpPr>
        <p:grpSpPr bwMode="auto">
          <a:xfrm>
            <a:off x="4429125" y="2868613"/>
            <a:ext cx="3857625" cy="2274887"/>
            <a:chOff x="4073437" y="946247"/>
            <a:chExt cx="6097730" cy="3595191"/>
          </a:xfrm>
        </p:grpSpPr>
        <p:pic>
          <p:nvPicPr>
            <p:cNvPr id="11290" name="Picture 3" descr="al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50963" y="946247"/>
              <a:ext cx="3595192" cy="3595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1" name="Text Box 4"/>
            <p:cNvSpPr txBox="1">
              <a:spLocks noChangeArrowheads="1"/>
            </p:cNvSpPr>
            <p:nvPr/>
          </p:nvSpPr>
          <p:spPr bwMode="black">
            <a:xfrm>
              <a:off x="4073437" y="1059168"/>
              <a:ext cx="2016125" cy="1062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20650" indent="-120650">
                <a:spcBef>
                  <a:spcPct val="50000"/>
                </a:spcBef>
                <a:buClr>
                  <a:srgbClr val="1F3F5F"/>
                </a:buClr>
              </a:pPr>
              <a:r>
                <a:rPr lang="zh-CN" altLang="en-US" sz="2400" b="1"/>
                <a:t>慎独</a:t>
              </a:r>
              <a:endParaRPr lang="en-US" altLang="zh-CN" sz="2400" b="1"/>
            </a:p>
            <a:p>
              <a:pPr marL="120650" indent="-120650">
                <a:lnSpc>
                  <a:spcPct val="60000"/>
                </a:lnSpc>
                <a:spcBef>
                  <a:spcPct val="50000"/>
                </a:spcBef>
                <a:buClr>
                  <a:srgbClr val="1F3F5F"/>
                </a:buClr>
              </a:pPr>
              <a:endParaRPr lang="en-US" altLang="zh-CN" sz="1200" b="1"/>
            </a:p>
          </p:txBody>
        </p:sp>
        <p:sp>
          <p:nvSpPr>
            <p:cNvPr id="11292" name="Text Box 5"/>
            <p:cNvSpPr txBox="1">
              <a:spLocks noChangeArrowheads="1"/>
            </p:cNvSpPr>
            <p:nvPr/>
          </p:nvSpPr>
          <p:spPr bwMode="black">
            <a:xfrm>
              <a:off x="7982003" y="3769269"/>
              <a:ext cx="2189164" cy="514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20650" indent="-120650">
                <a:lnSpc>
                  <a:spcPct val="60000"/>
                </a:lnSpc>
                <a:spcBef>
                  <a:spcPct val="50000"/>
                </a:spcBef>
                <a:buClr>
                  <a:srgbClr val="1F3F5F"/>
                </a:buClr>
              </a:pPr>
              <a:r>
                <a:rPr lang="zh-CN" altLang="en-US" sz="2400" b="1"/>
                <a:t>廉政</a:t>
              </a:r>
              <a:endParaRPr lang="en-US" altLang="zh-CN" sz="2400" b="1"/>
            </a:p>
          </p:txBody>
        </p:sp>
        <p:sp>
          <p:nvSpPr>
            <p:cNvPr id="11293" name="Text Box 6"/>
            <p:cNvSpPr txBox="1">
              <a:spLocks noChangeArrowheads="1"/>
            </p:cNvSpPr>
            <p:nvPr/>
          </p:nvSpPr>
          <p:spPr bwMode="black">
            <a:xfrm>
              <a:off x="4202810" y="3819706"/>
              <a:ext cx="2016125" cy="514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20650" indent="-120650">
                <a:lnSpc>
                  <a:spcPct val="60000"/>
                </a:lnSpc>
                <a:spcBef>
                  <a:spcPct val="50000"/>
                </a:spcBef>
                <a:buClr>
                  <a:srgbClr val="1F3F5F"/>
                </a:buClr>
              </a:pPr>
              <a:r>
                <a:rPr lang="zh-CN" altLang="en-US" sz="2400" b="1"/>
                <a:t>安民</a:t>
              </a:r>
              <a:endParaRPr lang="en-US" altLang="zh-CN" sz="2400" b="1"/>
            </a:p>
          </p:txBody>
        </p:sp>
        <p:sp>
          <p:nvSpPr>
            <p:cNvPr id="11294" name="Text Box 7"/>
            <p:cNvSpPr txBox="1">
              <a:spLocks noChangeArrowheads="1"/>
            </p:cNvSpPr>
            <p:nvPr/>
          </p:nvSpPr>
          <p:spPr bwMode="black">
            <a:xfrm>
              <a:off x="7912748" y="1285010"/>
              <a:ext cx="2189164" cy="514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20650" indent="-120650">
                <a:lnSpc>
                  <a:spcPct val="60000"/>
                </a:lnSpc>
                <a:spcBef>
                  <a:spcPct val="50000"/>
                </a:spcBef>
                <a:buClr>
                  <a:srgbClr val="1F3F5F"/>
                </a:buClr>
              </a:pPr>
              <a:r>
                <a:rPr lang="zh-CN" altLang="en-US" sz="2400" b="1"/>
                <a:t>用贤</a:t>
              </a:r>
              <a:endParaRPr lang="en-US" altLang="zh-CN" sz="2400" b="1"/>
            </a:p>
          </p:txBody>
        </p:sp>
      </p:grpSp>
      <p:pic>
        <p:nvPicPr>
          <p:cNvPr id="11271" name="图片 22" descr="u=1888528915,2754640992&amp;fm=21&amp;gp=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8" y="714375"/>
            <a:ext cx="22098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2" name="组合 41"/>
          <p:cNvGrpSpPr>
            <a:grpSpLocks/>
          </p:cNvGrpSpPr>
          <p:nvPr/>
        </p:nvGrpSpPr>
        <p:grpSpPr bwMode="auto">
          <a:xfrm>
            <a:off x="7947025" y="3143250"/>
            <a:ext cx="1196975" cy="2000250"/>
            <a:chOff x="7513807" y="1772230"/>
            <a:chExt cx="2008188" cy="3357562"/>
          </a:xfrm>
        </p:grpSpPr>
        <p:sp>
          <p:nvSpPr>
            <p:cNvPr id="11273" name="Line 67"/>
            <p:cNvSpPr>
              <a:spLocks noChangeShapeType="1"/>
            </p:cNvSpPr>
            <p:nvPr/>
          </p:nvSpPr>
          <p:spPr bwMode="auto">
            <a:xfrm>
              <a:off x="8772695" y="2277055"/>
              <a:ext cx="217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4" name="Line 68"/>
            <p:cNvSpPr>
              <a:spLocks noChangeShapeType="1"/>
            </p:cNvSpPr>
            <p:nvPr/>
          </p:nvSpPr>
          <p:spPr bwMode="auto">
            <a:xfrm flipV="1">
              <a:off x="8413920" y="2277055"/>
              <a:ext cx="142875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1275" name="Picture 69" descr="竹杆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7159">
              <a:off x="7837658" y="3472442"/>
              <a:ext cx="352425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70" descr="zy-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068347">
              <a:off x="7661445" y="3066042"/>
              <a:ext cx="295275" cy="590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Picture 71" descr="zy-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4014261">
              <a:off x="8973514" y="1861923"/>
              <a:ext cx="160338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74" descr="zy-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1459158">
              <a:off x="8124995" y="3356555"/>
              <a:ext cx="7810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75" descr="zy-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269458" y="3285117"/>
              <a:ext cx="504825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77" descr="竹叶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845720" y="1772230"/>
              <a:ext cx="5715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78" descr="竹杆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7159">
              <a:off x="8124995" y="2205617"/>
              <a:ext cx="276225" cy="129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81" descr="竹叶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155760">
              <a:off x="8413920" y="2492955"/>
              <a:ext cx="5715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82" descr="zy-3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485358" y="2812042"/>
              <a:ext cx="5048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Picture 83" descr="zy-3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917158" y="2205617"/>
              <a:ext cx="5048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5" name="Picture 85" descr="zy-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924087">
              <a:off x="9034633" y="3023180"/>
              <a:ext cx="153987" cy="820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6" name="Picture 88" descr="zy-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 rot="-8153741">
              <a:off x="8485358" y="3285117"/>
              <a:ext cx="220662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7" name="Line 90"/>
            <p:cNvSpPr>
              <a:spLocks noChangeShapeType="1"/>
            </p:cNvSpPr>
            <p:nvPr/>
          </p:nvSpPr>
          <p:spPr bwMode="auto">
            <a:xfrm flipV="1">
              <a:off x="8198020" y="2924755"/>
              <a:ext cx="21590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8" name="Line 91"/>
            <p:cNvSpPr>
              <a:spLocks noChangeShapeType="1"/>
            </p:cNvSpPr>
            <p:nvPr/>
          </p:nvSpPr>
          <p:spPr bwMode="auto">
            <a:xfrm flipV="1">
              <a:off x="8556795" y="2348492"/>
              <a:ext cx="144463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9" name="Line 92"/>
            <p:cNvSpPr>
              <a:spLocks noChangeShapeType="1"/>
            </p:cNvSpPr>
            <p:nvPr/>
          </p:nvSpPr>
          <p:spPr bwMode="auto">
            <a:xfrm flipV="1">
              <a:off x="8701258" y="2132592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1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istrator\桌面\ppt宝藏_www.pptbz.com_古典扇子\ppt宝藏_www.pptbz.com_古典扇子\ppt宝藏_www.pptbz.com_古典扇子_1.jpg"/>
          <p:cNvPicPr>
            <a:picLocks noChangeAspect="1" noChangeArrowheads="1"/>
          </p:cNvPicPr>
          <p:nvPr/>
        </p:nvPicPr>
        <p:blipFill>
          <a:blip r:embed="rId3"/>
          <a:srcRect r="39857"/>
          <a:stretch>
            <a:fillRect/>
          </a:stretch>
        </p:blipFill>
        <p:spPr bwMode="auto">
          <a:xfrm>
            <a:off x="4500563" y="785813"/>
            <a:ext cx="3929062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图片 7"/>
          <p:cNvPicPr>
            <a:picLocks noChangeAspect="1" noChangeArrowheads="1"/>
          </p:cNvPicPr>
          <p:nvPr/>
        </p:nvPicPr>
        <p:blipFill>
          <a:blip r:embed="rId4"/>
          <a:srcRect l="18181" t="77489"/>
          <a:stretch>
            <a:fillRect/>
          </a:stretch>
        </p:blipFill>
        <p:spPr bwMode="auto">
          <a:xfrm>
            <a:off x="1665288" y="-571500"/>
            <a:ext cx="747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9"/>
          <p:cNvSpPr>
            <a:spLocks noChangeArrowheads="1"/>
          </p:cNvSpPr>
          <p:nvPr/>
        </p:nvSpPr>
        <p:spPr bwMode="auto">
          <a:xfrm>
            <a:off x="6515100" y="71438"/>
            <a:ext cx="277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2.</a:t>
            </a:r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古代官德的内容</a:t>
            </a:r>
          </a:p>
        </p:txBody>
      </p:sp>
      <p:grpSp>
        <p:nvGrpSpPr>
          <p:cNvPr id="12293" name="组合 41"/>
          <p:cNvGrpSpPr>
            <a:grpSpLocks/>
          </p:cNvGrpSpPr>
          <p:nvPr/>
        </p:nvGrpSpPr>
        <p:grpSpPr bwMode="auto">
          <a:xfrm>
            <a:off x="7947025" y="3143250"/>
            <a:ext cx="1196975" cy="2000250"/>
            <a:chOff x="7513807" y="1772230"/>
            <a:chExt cx="2008188" cy="3357562"/>
          </a:xfrm>
        </p:grpSpPr>
        <p:sp>
          <p:nvSpPr>
            <p:cNvPr id="12323" name="Line 67"/>
            <p:cNvSpPr>
              <a:spLocks noChangeShapeType="1"/>
            </p:cNvSpPr>
            <p:nvPr/>
          </p:nvSpPr>
          <p:spPr bwMode="auto">
            <a:xfrm>
              <a:off x="8772695" y="2277055"/>
              <a:ext cx="217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4" name="Line 68"/>
            <p:cNvSpPr>
              <a:spLocks noChangeShapeType="1"/>
            </p:cNvSpPr>
            <p:nvPr/>
          </p:nvSpPr>
          <p:spPr bwMode="auto">
            <a:xfrm flipV="1">
              <a:off x="8413920" y="2277055"/>
              <a:ext cx="142875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2325" name="Picture 69" descr="竹杆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7159">
              <a:off x="7837658" y="3472442"/>
              <a:ext cx="352425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6" name="Picture 70" descr="zy-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068347">
              <a:off x="7661445" y="3066042"/>
              <a:ext cx="295275" cy="590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7" name="Picture 71" descr="zy-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4014261">
              <a:off x="8973514" y="1861923"/>
              <a:ext cx="160338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8" name="Picture 74" descr="zy-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459158">
              <a:off x="8124995" y="3356555"/>
              <a:ext cx="7810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9" name="Picture 75" descr="zy-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269458" y="3285117"/>
              <a:ext cx="504825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0" name="Picture 77" descr="竹叶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845720" y="1772230"/>
              <a:ext cx="5715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1" name="Picture 78" descr="竹杆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7159">
              <a:off x="8124995" y="2205617"/>
              <a:ext cx="276225" cy="129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2" name="Picture 81" descr="竹叶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155760">
              <a:off x="8413920" y="2492955"/>
              <a:ext cx="5715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3" name="Picture 82" descr="zy-3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485358" y="2812042"/>
              <a:ext cx="5048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4" name="Picture 83" descr="zy-3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917158" y="2205617"/>
              <a:ext cx="5048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5" name="Picture 85" descr="zy-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924087">
              <a:off x="9034633" y="3023180"/>
              <a:ext cx="153987" cy="820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6" name="Picture 88" descr="zy-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8153741">
              <a:off x="8485358" y="3285117"/>
              <a:ext cx="220662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37" name="Line 90"/>
            <p:cNvSpPr>
              <a:spLocks noChangeShapeType="1"/>
            </p:cNvSpPr>
            <p:nvPr/>
          </p:nvSpPr>
          <p:spPr bwMode="auto">
            <a:xfrm flipV="1">
              <a:off x="8198020" y="2924755"/>
              <a:ext cx="21590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8" name="Line 91"/>
            <p:cNvSpPr>
              <a:spLocks noChangeShapeType="1"/>
            </p:cNvSpPr>
            <p:nvPr/>
          </p:nvSpPr>
          <p:spPr bwMode="auto">
            <a:xfrm flipV="1">
              <a:off x="8556795" y="2348492"/>
              <a:ext cx="144463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9" name="Line 92"/>
            <p:cNvSpPr>
              <a:spLocks noChangeShapeType="1"/>
            </p:cNvSpPr>
            <p:nvPr/>
          </p:nvSpPr>
          <p:spPr bwMode="auto">
            <a:xfrm flipV="1">
              <a:off x="8701258" y="2132592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294" name="组合 88"/>
          <p:cNvGrpSpPr>
            <a:grpSpLocks/>
          </p:cNvGrpSpPr>
          <p:nvPr/>
        </p:nvGrpSpPr>
        <p:grpSpPr bwMode="auto">
          <a:xfrm>
            <a:off x="-71438" y="1285875"/>
            <a:ext cx="5118101" cy="3357563"/>
            <a:chOff x="914400" y="1219200"/>
            <a:chExt cx="7315200" cy="5029200"/>
          </a:xfrm>
        </p:grpSpPr>
        <p:sp>
          <p:nvSpPr>
            <p:cNvPr id="12303" name="Oval 3"/>
            <p:cNvSpPr>
              <a:spLocks noChangeArrowheads="1"/>
            </p:cNvSpPr>
            <p:nvPr/>
          </p:nvSpPr>
          <p:spPr bwMode="invGray">
            <a:xfrm rot="-675088">
              <a:off x="3200400" y="5029200"/>
              <a:ext cx="5029200" cy="12192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04" name="PubPieSlice"/>
            <p:cNvSpPr>
              <a:spLocks noEditPoints="1" noChangeArrowheads="1"/>
            </p:cNvSpPr>
            <p:nvPr/>
          </p:nvSpPr>
          <p:spPr bwMode="gray">
            <a:xfrm rot="-541963">
              <a:off x="914400" y="1219200"/>
              <a:ext cx="6262688" cy="493712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3163 w 21600"/>
                <a:gd name="T10" fmla="*/ 3163 h 21600"/>
                <a:gd name="T11" fmla="*/ 18437 w 21600"/>
                <a:gd name="T12" fmla="*/ 18437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5290" y="978"/>
                  </a:moveTo>
                  <a:cubicBezTo>
                    <a:pt x="13881" y="333"/>
                    <a:pt x="12349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6597"/>
                    <a:pt x="19161" y="2775"/>
                    <a:pt x="15349" y="1005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878787"/>
                </a:gs>
                <a:gs pos="100000">
                  <a:srgbClr val="B2B2B2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20099970" lon="1500000" rev="0"/>
              </a:camera>
              <a:lightRig rig="legacyFlat4" dir="b"/>
            </a:scene3d>
            <a:sp3d extrusionH="5064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2305" name="PubPieSlice"/>
            <p:cNvSpPr>
              <a:spLocks noEditPoints="1" noChangeArrowheads="1"/>
            </p:cNvSpPr>
            <p:nvPr/>
          </p:nvSpPr>
          <p:spPr bwMode="gray">
            <a:xfrm rot="-1740949">
              <a:off x="1349375" y="1731963"/>
              <a:ext cx="6154738" cy="42751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3163 w 21600"/>
                <a:gd name="T10" fmla="*/ 3163 h 21600"/>
                <a:gd name="T11" fmla="*/ 18437 w 21600"/>
                <a:gd name="T12" fmla="*/ 18437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1417" y="8823"/>
                  </a:moveTo>
                  <a:cubicBezTo>
                    <a:pt x="20873" y="5898"/>
                    <a:pt x="19145" y="3327"/>
                    <a:pt x="16642" y="1717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B58DEF"/>
                </a:gs>
                <a:gs pos="100000">
                  <a:srgbClr val="9474C4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6" name="PubPieSlice"/>
            <p:cNvSpPr>
              <a:spLocks noEditPoints="1" noChangeArrowheads="1"/>
            </p:cNvSpPr>
            <p:nvPr/>
          </p:nvSpPr>
          <p:spPr bwMode="gray">
            <a:xfrm rot="-1731064">
              <a:off x="1336675" y="1711325"/>
              <a:ext cx="6156325" cy="43037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3163 w 21600"/>
                <a:gd name="T10" fmla="*/ 3163 h 21600"/>
                <a:gd name="T11" fmla="*/ 18437 w 21600"/>
                <a:gd name="T12" fmla="*/ 18437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8494" y="18378"/>
                  </a:moveTo>
                  <a:cubicBezTo>
                    <a:pt x="20484" y="16358"/>
                    <a:pt x="21600" y="13635"/>
                    <a:pt x="21600" y="10800"/>
                  </a:cubicBezTo>
                  <a:cubicBezTo>
                    <a:pt x="21600" y="10129"/>
                    <a:pt x="21537" y="9460"/>
                    <a:pt x="21413" y="8801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94B8FF"/>
                </a:gs>
                <a:gs pos="100000">
                  <a:srgbClr val="6699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7" name="PubPieSlice"/>
            <p:cNvSpPr>
              <a:spLocks noEditPoints="1" noChangeArrowheads="1"/>
            </p:cNvSpPr>
            <p:nvPr/>
          </p:nvSpPr>
          <p:spPr bwMode="gray">
            <a:xfrm rot="-1731064">
              <a:off x="1346200" y="1689100"/>
              <a:ext cx="6156325" cy="43053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3163 w 21600"/>
                <a:gd name="T10" fmla="*/ 3163 h 21600"/>
                <a:gd name="T11" fmla="*/ 18437 w 21600"/>
                <a:gd name="T12" fmla="*/ 18437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1080" y="21596"/>
                  </a:moveTo>
                  <a:cubicBezTo>
                    <a:pt x="13896" y="21523"/>
                    <a:pt x="16573" y="20352"/>
                    <a:pt x="18538" y="18333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77DDDD"/>
                </a:gs>
                <a:gs pos="100000">
                  <a:srgbClr val="33CCCC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8" name="PubPieSlice"/>
            <p:cNvSpPr>
              <a:spLocks noEditPoints="1" noChangeArrowheads="1"/>
            </p:cNvSpPr>
            <p:nvPr/>
          </p:nvSpPr>
          <p:spPr bwMode="gray">
            <a:xfrm rot="-1731064">
              <a:off x="1343025" y="1719263"/>
              <a:ext cx="6156325" cy="42926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3163 w 21600"/>
                <a:gd name="T10" fmla="*/ 3163 h 21600"/>
                <a:gd name="T11" fmla="*/ 18437 w 21600"/>
                <a:gd name="T12" fmla="*/ 18437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6769" y="1800"/>
                  </a:moveTo>
                  <a:cubicBezTo>
                    <a:pt x="15000" y="626"/>
                    <a:pt x="12923" y="0"/>
                    <a:pt x="10800" y="0"/>
                  </a:cubicBezTo>
                  <a:cubicBezTo>
                    <a:pt x="10493" y="-1"/>
                    <a:pt x="10188" y="13"/>
                    <a:pt x="9883" y="38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BDD578"/>
                </a:gs>
                <a:gs pos="100000">
                  <a:srgbClr val="A0C33D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9" name="PubPieSlice"/>
            <p:cNvSpPr>
              <a:spLocks noEditPoints="1" noChangeArrowheads="1"/>
            </p:cNvSpPr>
            <p:nvPr/>
          </p:nvSpPr>
          <p:spPr bwMode="gray">
            <a:xfrm rot="-1731064">
              <a:off x="1317625" y="1714500"/>
              <a:ext cx="6227763" cy="427196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3163 w 21600"/>
                <a:gd name="T10" fmla="*/ 3163 h 21600"/>
                <a:gd name="T11" fmla="*/ 18437 w 21600"/>
                <a:gd name="T12" fmla="*/ 18437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9833" y="43"/>
                  </a:moveTo>
                  <a:cubicBezTo>
                    <a:pt x="7286" y="272"/>
                    <a:pt x="4902" y="1397"/>
                    <a:pt x="3107" y="3218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33CCCC"/>
                </a:gs>
                <a:gs pos="100000">
                  <a:srgbClr val="196363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0" name="PubPieSlice"/>
            <p:cNvSpPr>
              <a:spLocks noEditPoints="1" noChangeArrowheads="1"/>
            </p:cNvSpPr>
            <p:nvPr/>
          </p:nvSpPr>
          <p:spPr bwMode="gray">
            <a:xfrm rot="-1731064">
              <a:off x="1325563" y="1720850"/>
              <a:ext cx="6189662" cy="42529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3163 w 21600"/>
                <a:gd name="T10" fmla="*/ 3163 h 21600"/>
                <a:gd name="T11" fmla="*/ 18437 w 21600"/>
                <a:gd name="T12" fmla="*/ 18437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3097" y="3229"/>
                  </a:moveTo>
                  <a:cubicBezTo>
                    <a:pt x="1112" y="5249"/>
                    <a:pt x="0" y="7967"/>
                    <a:pt x="0" y="10799"/>
                  </a:cubicBezTo>
                  <a:cubicBezTo>
                    <a:pt x="-1" y="11342"/>
                    <a:pt x="40" y="11885"/>
                    <a:pt x="122" y="12421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4D74C1"/>
                </a:gs>
                <a:gs pos="100000">
                  <a:srgbClr val="6699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1" name="PubPieSlice"/>
            <p:cNvSpPr>
              <a:spLocks noEditPoints="1" noChangeArrowheads="1"/>
            </p:cNvSpPr>
            <p:nvPr/>
          </p:nvSpPr>
          <p:spPr bwMode="gray">
            <a:xfrm rot="-1731064">
              <a:off x="1365250" y="1741488"/>
              <a:ext cx="6140450" cy="425291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3163 w 21600"/>
                <a:gd name="T10" fmla="*/ 3163 h 21600"/>
                <a:gd name="T11" fmla="*/ 18437 w 21600"/>
                <a:gd name="T12" fmla="*/ 18437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4393" y="19495"/>
                  </a:moveTo>
                  <a:cubicBezTo>
                    <a:pt x="6249" y="20862"/>
                    <a:pt x="8494" y="21600"/>
                    <a:pt x="10800" y="21600"/>
                  </a:cubicBezTo>
                  <a:cubicBezTo>
                    <a:pt x="11153" y="21599"/>
                    <a:pt x="11507" y="21582"/>
                    <a:pt x="11859" y="21547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82AD00"/>
                </a:gs>
                <a:gs pos="100000">
                  <a:srgbClr val="99CC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2" name="Text Box 12"/>
            <p:cNvSpPr txBox="1">
              <a:spLocks noChangeArrowheads="1"/>
            </p:cNvSpPr>
            <p:nvPr/>
          </p:nvSpPr>
          <p:spPr bwMode="gray">
            <a:xfrm>
              <a:off x="3838574" y="1833563"/>
              <a:ext cx="928504" cy="5532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b="1">
                  <a:solidFill>
                    <a:srgbClr val="FFFFFF"/>
                  </a:solidFill>
                </a:rPr>
                <a:t>慎独</a:t>
              </a:r>
              <a:endParaRPr lang="en-US" altLang="zh-CN" b="1">
                <a:solidFill>
                  <a:srgbClr val="FFFFFF"/>
                </a:solidFill>
              </a:endParaRPr>
            </a:p>
          </p:txBody>
        </p:sp>
        <p:sp>
          <p:nvSpPr>
            <p:cNvPr id="12313" name="Text Box 13"/>
            <p:cNvSpPr txBox="1">
              <a:spLocks noChangeArrowheads="1"/>
            </p:cNvSpPr>
            <p:nvPr/>
          </p:nvSpPr>
          <p:spPr bwMode="gray">
            <a:xfrm>
              <a:off x="5286375" y="1833563"/>
              <a:ext cx="928504" cy="5532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b="1">
                  <a:solidFill>
                    <a:srgbClr val="FFFFFF"/>
                  </a:solidFill>
                </a:rPr>
                <a:t>慎欲</a:t>
              </a:r>
              <a:endParaRPr lang="en-US" altLang="zh-CN" b="1">
                <a:solidFill>
                  <a:srgbClr val="FFFFFF"/>
                </a:solidFill>
              </a:endParaRPr>
            </a:p>
          </p:txBody>
        </p:sp>
        <p:sp>
          <p:nvSpPr>
            <p:cNvPr id="12314" name="Text Box 14"/>
            <p:cNvSpPr txBox="1">
              <a:spLocks noChangeArrowheads="1"/>
            </p:cNvSpPr>
            <p:nvPr/>
          </p:nvSpPr>
          <p:spPr bwMode="gray">
            <a:xfrm>
              <a:off x="6276975" y="2824163"/>
              <a:ext cx="928504" cy="5532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b="1">
                  <a:solidFill>
                    <a:srgbClr val="FFFFFF"/>
                  </a:solidFill>
                </a:rPr>
                <a:t>慎微</a:t>
              </a:r>
              <a:endParaRPr lang="en-US" altLang="zh-CN" b="1">
                <a:solidFill>
                  <a:srgbClr val="FFFFFF"/>
                </a:solidFill>
              </a:endParaRPr>
            </a:p>
          </p:txBody>
        </p:sp>
        <p:sp>
          <p:nvSpPr>
            <p:cNvPr id="12315" name="Text Box 15"/>
            <p:cNvSpPr txBox="1">
              <a:spLocks noChangeArrowheads="1"/>
            </p:cNvSpPr>
            <p:nvPr/>
          </p:nvSpPr>
          <p:spPr bwMode="gray">
            <a:xfrm>
              <a:off x="5514975" y="4348163"/>
              <a:ext cx="928504" cy="5532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b="1">
                  <a:solidFill>
                    <a:srgbClr val="FFFFFF"/>
                  </a:solidFill>
                </a:rPr>
                <a:t>慎权</a:t>
              </a:r>
              <a:endParaRPr lang="en-US" altLang="zh-CN" b="1">
                <a:solidFill>
                  <a:srgbClr val="FFFFFF"/>
                </a:solidFill>
              </a:endParaRPr>
            </a:p>
          </p:txBody>
        </p:sp>
        <p:sp>
          <p:nvSpPr>
            <p:cNvPr id="12316" name="Text Box 16"/>
            <p:cNvSpPr txBox="1">
              <a:spLocks noChangeArrowheads="1"/>
            </p:cNvSpPr>
            <p:nvPr/>
          </p:nvSpPr>
          <p:spPr bwMode="gray">
            <a:xfrm>
              <a:off x="4219575" y="5186364"/>
              <a:ext cx="928504" cy="5532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b="1">
                  <a:solidFill>
                    <a:srgbClr val="FFFFFF"/>
                  </a:solidFill>
                </a:rPr>
                <a:t>慎友</a:t>
              </a:r>
              <a:endParaRPr lang="en-US" altLang="zh-CN" b="1">
                <a:solidFill>
                  <a:srgbClr val="FFFFFF"/>
                </a:solidFill>
              </a:endParaRPr>
            </a:p>
          </p:txBody>
        </p:sp>
        <p:sp>
          <p:nvSpPr>
            <p:cNvPr id="12317" name="Text Box 17"/>
            <p:cNvSpPr txBox="1">
              <a:spLocks noChangeArrowheads="1"/>
            </p:cNvSpPr>
            <p:nvPr/>
          </p:nvSpPr>
          <p:spPr bwMode="gray">
            <a:xfrm>
              <a:off x="2695575" y="5267175"/>
              <a:ext cx="928504" cy="5532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b="1">
                  <a:solidFill>
                    <a:srgbClr val="FFFFFF"/>
                  </a:solidFill>
                </a:rPr>
                <a:t>慎嗜</a:t>
              </a:r>
              <a:endParaRPr lang="en-US" altLang="zh-CN" b="1">
                <a:solidFill>
                  <a:srgbClr val="FFFFFF"/>
                </a:solidFill>
              </a:endParaRPr>
            </a:p>
          </p:txBody>
        </p:sp>
        <p:sp>
          <p:nvSpPr>
            <p:cNvPr id="84" name="Oval 18"/>
            <p:cNvSpPr>
              <a:spLocks noChangeArrowheads="1"/>
            </p:cNvSpPr>
            <p:nvPr/>
          </p:nvSpPr>
          <p:spPr bwMode="white">
            <a:xfrm rot="-1866028">
              <a:off x="3169770" y="3016871"/>
              <a:ext cx="2568488" cy="158128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27451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27451"/>
                    <a:invGamma/>
                  </a:schemeClr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 rot="-1870055">
              <a:off x="2745469" y="2743417"/>
              <a:ext cx="3355825" cy="2085393"/>
            </a:xfrm>
            <a:custGeom>
              <a:avLst/>
              <a:gdLst>
                <a:gd name="G0" fmla="+- 1763482 0 0"/>
                <a:gd name="G1" fmla="+- 5477921 0 0"/>
                <a:gd name="G2" fmla="+- 1763482 0 5477921"/>
                <a:gd name="G3" fmla="+- 10800 0 0"/>
                <a:gd name="G4" fmla="+- 0 0 176348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204 0 0"/>
                <a:gd name="G9" fmla="+- 0 0 5477921"/>
                <a:gd name="G10" fmla="+- 8204 0 2700"/>
                <a:gd name="G11" fmla="cos G10 1763482"/>
                <a:gd name="G12" fmla="sin G10 1763482"/>
                <a:gd name="G13" fmla="cos 13500 1763482"/>
                <a:gd name="G14" fmla="sin 13500 1763482"/>
                <a:gd name="G15" fmla="+- G11 10800 0"/>
                <a:gd name="G16" fmla="+- G12 10800 0"/>
                <a:gd name="G17" fmla="+- G13 10800 0"/>
                <a:gd name="G18" fmla="+- G14 10800 0"/>
                <a:gd name="G19" fmla="*/ 8204 1 2"/>
                <a:gd name="G20" fmla="+- G19 5400 0"/>
                <a:gd name="G21" fmla="cos G20 1763482"/>
                <a:gd name="G22" fmla="sin G20 1763482"/>
                <a:gd name="G23" fmla="+- G21 10800 0"/>
                <a:gd name="G24" fmla="+- G12 G23 G22"/>
                <a:gd name="G25" fmla="+- G22 G23 G11"/>
                <a:gd name="G26" fmla="cos 10800 1763482"/>
                <a:gd name="G27" fmla="sin 10800 1763482"/>
                <a:gd name="G28" fmla="cos 8204 1763482"/>
                <a:gd name="G29" fmla="sin 8204 176348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5477921"/>
                <a:gd name="G36" fmla="sin G34 5477921"/>
                <a:gd name="G37" fmla="+/ 5477921 176348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204 G39"/>
                <a:gd name="G43" fmla="sin 820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4643 w 21600"/>
                <a:gd name="T5" fmla="*/ 1926 h 21600"/>
                <a:gd name="T6" fmla="*/ 11861 w 21600"/>
                <a:gd name="T7" fmla="*/ 20242 h 21600"/>
                <a:gd name="T8" fmla="*/ 6123 w 21600"/>
                <a:gd name="T9" fmla="*/ 4059 h 21600"/>
                <a:gd name="T10" fmla="*/ 22838 w 21600"/>
                <a:gd name="T11" fmla="*/ 16909 h 21600"/>
                <a:gd name="T12" fmla="*/ 17463 w 21600"/>
                <a:gd name="T13" fmla="*/ 18665 h 21600"/>
                <a:gd name="T14" fmla="*/ 15708 w 21600"/>
                <a:gd name="T15" fmla="*/ 1329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115" y="14512"/>
                  </a:moveTo>
                  <a:cubicBezTo>
                    <a:pt x="18699" y="13362"/>
                    <a:pt x="19004" y="12090"/>
                    <a:pt x="19004" y="10800"/>
                  </a:cubicBezTo>
                  <a:cubicBezTo>
                    <a:pt x="19004" y="6269"/>
                    <a:pt x="15330" y="2596"/>
                    <a:pt x="10800" y="2596"/>
                  </a:cubicBezTo>
                  <a:cubicBezTo>
                    <a:pt x="6269" y="2596"/>
                    <a:pt x="2596" y="6269"/>
                    <a:pt x="2596" y="10800"/>
                  </a:cubicBezTo>
                  <a:cubicBezTo>
                    <a:pt x="2596" y="15330"/>
                    <a:pt x="6269" y="19004"/>
                    <a:pt x="10800" y="19004"/>
                  </a:cubicBezTo>
                  <a:cubicBezTo>
                    <a:pt x="11106" y="19004"/>
                    <a:pt x="11412" y="18986"/>
                    <a:pt x="11716" y="18952"/>
                  </a:cubicBezTo>
                  <a:lnTo>
                    <a:pt x="12006" y="21532"/>
                  </a:lnTo>
                  <a:cubicBezTo>
                    <a:pt x="11605" y="21577"/>
                    <a:pt x="11203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2498"/>
                    <a:pt x="21199" y="14173"/>
                    <a:pt x="20430" y="15687"/>
                  </a:cubicBezTo>
                  <a:lnTo>
                    <a:pt x="22838" y="16909"/>
                  </a:lnTo>
                  <a:lnTo>
                    <a:pt x="17463" y="18665"/>
                  </a:lnTo>
                  <a:lnTo>
                    <a:pt x="15708" y="13290"/>
                  </a:lnTo>
                  <a:lnTo>
                    <a:pt x="18115" y="14512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6" name="Text Box 20"/>
            <p:cNvSpPr txBox="1">
              <a:spLocks noChangeArrowheads="1"/>
            </p:cNvSpPr>
            <p:nvPr/>
          </p:nvSpPr>
          <p:spPr bwMode="black">
            <a:xfrm>
              <a:off x="3365270" y="3466289"/>
              <a:ext cx="1952625" cy="78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华文楷体" pitchFamily="2" charset="-122"/>
                  <a:ea typeface="华文楷体" pitchFamily="2" charset="-122"/>
                </a:rPr>
                <a:t>慎</a:t>
              </a:r>
              <a:endPara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2321" name="Text Box 21"/>
            <p:cNvSpPr txBox="1">
              <a:spLocks noChangeArrowheads="1"/>
            </p:cNvSpPr>
            <p:nvPr/>
          </p:nvSpPr>
          <p:spPr bwMode="gray">
            <a:xfrm>
              <a:off x="1781174" y="4119562"/>
              <a:ext cx="928504" cy="5532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b="1">
                  <a:solidFill>
                    <a:srgbClr val="FFFFFF"/>
                  </a:solidFill>
                </a:rPr>
                <a:t>慎言</a:t>
              </a:r>
              <a:endParaRPr lang="en-US" altLang="zh-CN" b="1">
                <a:solidFill>
                  <a:srgbClr val="FFFFFF"/>
                </a:solidFill>
              </a:endParaRPr>
            </a:p>
          </p:txBody>
        </p:sp>
        <p:sp>
          <p:nvSpPr>
            <p:cNvPr id="12322" name="Text Box 22"/>
            <p:cNvSpPr txBox="1">
              <a:spLocks noChangeArrowheads="1"/>
            </p:cNvSpPr>
            <p:nvPr/>
          </p:nvSpPr>
          <p:spPr bwMode="gray">
            <a:xfrm>
              <a:off x="2446194" y="2671764"/>
              <a:ext cx="928504" cy="5532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b="1">
                  <a:solidFill>
                    <a:srgbClr val="FFFFFF"/>
                  </a:solidFill>
                </a:rPr>
                <a:t>慎终</a:t>
              </a:r>
              <a:endParaRPr lang="en-US" altLang="zh-CN" b="1">
                <a:solidFill>
                  <a:srgbClr val="FFFFFF"/>
                </a:solidFill>
              </a:endParaRPr>
            </a:p>
          </p:txBody>
        </p:sp>
      </p:grpSp>
      <p:sp>
        <p:nvSpPr>
          <p:cNvPr id="12295" name="TextBox 90"/>
          <p:cNvSpPr txBox="1">
            <a:spLocks noChangeArrowheads="1"/>
          </p:cNvSpPr>
          <p:nvPr/>
        </p:nvSpPr>
        <p:spPr bwMode="auto">
          <a:xfrm>
            <a:off x="6931025" y="1285875"/>
            <a:ext cx="157003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此谓诚于中，形于外，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故君子必慎独也。</a:t>
            </a:r>
            <a:endParaRPr lang="en-US" altLang="zh-CN" sz="2000" dirty="0"/>
          </a:p>
          <a:p>
            <a:pPr algn="r">
              <a:lnSpc>
                <a:spcPct val="150000"/>
              </a:lnSpc>
            </a:pPr>
            <a:r>
              <a:rPr lang="en-US" altLang="zh-CN" sz="2000" dirty="0"/>
              <a:t>——《</a:t>
            </a:r>
            <a:r>
              <a:rPr lang="zh-CN" altLang="en-US" sz="2000" dirty="0"/>
              <a:t>礼记</a:t>
            </a:r>
            <a:r>
              <a:rPr lang="en-US" altLang="zh-CN" sz="2000" dirty="0"/>
              <a:t>· </a:t>
            </a:r>
            <a:r>
              <a:rPr lang="zh-CN" altLang="en-US" sz="2000" dirty="0"/>
              <a:t>大学</a:t>
            </a:r>
            <a:r>
              <a:rPr lang="en-US" altLang="zh-CN" sz="2000" dirty="0"/>
              <a:t>》</a:t>
            </a:r>
            <a:endParaRPr lang="zh-CN" altLang="en-US" sz="2000" dirty="0"/>
          </a:p>
        </p:txBody>
      </p:sp>
      <p:sp>
        <p:nvSpPr>
          <p:cNvPr id="12296" name="TextBox 91"/>
          <p:cNvSpPr txBox="1">
            <a:spLocks noChangeArrowheads="1"/>
          </p:cNvSpPr>
          <p:nvPr/>
        </p:nvSpPr>
        <p:spPr bwMode="auto">
          <a:xfrm>
            <a:off x="5143500" y="1214438"/>
            <a:ext cx="157003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/>
              <a:t>莫见乎隐，莫显乎微，</a:t>
            </a:r>
            <a:endParaRPr lang="en-US" altLang="zh-CN" sz="2000"/>
          </a:p>
          <a:p>
            <a:pPr>
              <a:lnSpc>
                <a:spcPct val="150000"/>
              </a:lnSpc>
            </a:pPr>
            <a:r>
              <a:rPr lang="zh-CN" altLang="en-US" sz="2000"/>
              <a:t>故君子慎其独也。</a:t>
            </a:r>
            <a:endParaRPr lang="en-US" altLang="zh-CN" sz="2000"/>
          </a:p>
          <a:p>
            <a:pPr algn="r">
              <a:lnSpc>
                <a:spcPct val="150000"/>
              </a:lnSpc>
            </a:pPr>
            <a:r>
              <a:rPr lang="en-US" altLang="zh-CN" sz="2000"/>
              <a:t>——《</a:t>
            </a:r>
            <a:r>
              <a:rPr lang="zh-CN" altLang="en-US" sz="2000"/>
              <a:t>礼记</a:t>
            </a:r>
            <a:r>
              <a:rPr lang="en-US" altLang="zh-CN" sz="2000"/>
              <a:t>· </a:t>
            </a:r>
            <a:r>
              <a:rPr lang="zh-CN" altLang="en-US" sz="2000"/>
              <a:t>中庸</a:t>
            </a:r>
            <a:r>
              <a:rPr lang="en-US" altLang="zh-CN" sz="2000"/>
              <a:t>》</a:t>
            </a:r>
            <a:endParaRPr lang="zh-CN" altLang="en-US" sz="2000"/>
          </a:p>
        </p:txBody>
      </p:sp>
      <p:sp>
        <p:nvSpPr>
          <p:cNvPr id="12297" name="TextBox 92"/>
          <p:cNvSpPr txBox="1">
            <a:spLocks noChangeArrowheads="1"/>
          </p:cNvSpPr>
          <p:nvPr/>
        </p:nvSpPr>
        <p:spPr bwMode="auto">
          <a:xfrm>
            <a:off x="1500188" y="814388"/>
            <a:ext cx="3000375" cy="400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/>
              <a:t>人在独处时自觉遵守道德</a:t>
            </a:r>
          </a:p>
        </p:txBody>
      </p:sp>
      <p:grpSp>
        <p:nvGrpSpPr>
          <p:cNvPr id="12298" name="组合 97"/>
          <p:cNvGrpSpPr>
            <a:grpSpLocks/>
          </p:cNvGrpSpPr>
          <p:nvPr/>
        </p:nvGrpSpPr>
        <p:grpSpPr bwMode="auto">
          <a:xfrm>
            <a:off x="0" y="635000"/>
            <a:ext cx="1444625" cy="936625"/>
            <a:chOff x="0" y="482174"/>
            <a:chExt cx="2317302" cy="1501952"/>
          </a:xfrm>
        </p:grpSpPr>
        <p:sp>
          <p:nvSpPr>
            <p:cNvPr id="94" name="等腰三角形 8"/>
            <p:cNvSpPr/>
            <p:nvPr/>
          </p:nvSpPr>
          <p:spPr>
            <a:xfrm flipV="1">
              <a:off x="201173" y="1571726"/>
              <a:ext cx="2042282" cy="412400"/>
            </a:xfrm>
            <a:custGeom>
              <a:avLst/>
              <a:gdLst>
                <a:gd name="connsiteX0" fmla="*/ 0 w 3444766"/>
                <a:gd name="connsiteY0" fmla="*/ 427738 h 427738"/>
                <a:gd name="connsiteX1" fmla="*/ 1722383 w 3444766"/>
                <a:gd name="connsiteY1" fmla="*/ 0 h 427738"/>
                <a:gd name="connsiteX2" fmla="*/ 3444766 w 3444766"/>
                <a:gd name="connsiteY2" fmla="*/ 427738 h 427738"/>
                <a:gd name="connsiteX3" fmla="*/ 0 w 3444766"/>
                <a:gd name="connsiteY3" fmla="*/ 427738 h 427738"/>
                <a:gd name="connsiteX0" fmla="*/ 0 w 2604794"/>
                <a:gd name="connsiteY0" fmla="*/ 342678 h 427738"/>
                <a:gd name="connsiteX1" fmla="*/ 882411 w 2604794"/>
                <a:gd name="connsiteY1" fmla="*/ 0 h 427738"/>
                <a:gd name="connsiteX2" fmla="*/ 2604794 w 2604794"/>
                <a:gd name="connsiteY2" fmla="*/ 427738 h 427738"/>
                <a:gd name="connsiteX3" fmla="*/ 0 w 2604794"/>
                <a:gd name="connsiteY3" fmla="*/ 342678 h 427738"/>
                <a:gd name="connsiteX0" fmla="*/ 0 w 2413408"/>
                <a:gd name="connsiteY0" fmla="*/ 342678 h 406473"/>
                <a:gd name="connsiteX1" fmla="*/ 882411 w 2413408"/>
                <a:gd name="connsiteY1" fmla="*/ 0 h 406473"/>
                <a:gd name="connsiteX2" fmla="*/ 2413408 w 2413408"/>
                <a:gd name="connsiteY2" fmla="*/ 406473 h 406473"/>
                <a:gd name="connsiteX3" fmla="*/ 0 w 2413408"/>
                <a:gd name="connsiteY3" fmla="*/ 342678 h 406473"/>
                <a:gd name="connsiteX0" fmla="*/ 0 w 2317715"/>
                <a:gd name="connsiteY0" fmla="*/ 342678 h 491533"/>
                <a:gd name="connsiteX1" fmla="*/ 882411 w 2317715"/>
                <a:gd name="connsiteY1" fmla="*/ 0 h 491533"/>
                <a:gd name="connsiteX2" fmla="*/ 2317715 w 2317715"/>
                <a:gd name="connsiteY2" fmla="*/ 491533 h 491533"/>
                <a:gd name="connsiteX3" fmla="*/ 0 w 2317715"/>
                <a:gd name="connsiteY3" fmla="*/ 342678 h 491533"/>
                <a:gd name="connsiteX0" fmla="*/ 0 w 2296450"/>
                <a:gd name="connsiteY0" fmla="*/ 342678 h 470268"/>
                <a:gd name="connsiteX1" fmla="*/ 882411 w 2296450"/>
                <a:gd name="connsiteY1" fmla="*/ 0 h 470268"/>
                <a:gd name="connsiteX2" fmla="*/ 2296450 w 2296450"/>
                <a:gd name="connsiteY2" fmla="*/ 470268 h 470268"/>
                <a:gd name="connsiteX3" fmla="*/ 0 w 2296450"/>
                <a:gd name="connsiteY3" fmla="*/ 342678 h 470268"/>
                <a:gd name="connsiteX0" fmla="*/ 0 w 2328347"/>
                <a:gd name="connsiteY0" fmla="*/ 417106 h 470268"/>
                <a:gd name="connsiteX1" fmla="*/ 914308 w 2328347"/>
                <a:gd name="connsiteY1" fmla="*/ 0 h 470268"/>
                <a:gd name="connsiteX2" fmla="*/ 2328347 w 2328347"/>
                <a:gd name="connsiteY2" fmla="*/ 470268 h 470268"/>
                <a:gd name="connsiteX3" fmla="*/ 0 w 2328347"/>
                <a:gd name="connsiteY3" fmla="*/ 417106 h 47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47" h="470268">
                  <a:moveTo>
                    <a:pt x="0" y="417106"/>
                  </a:moveTo>
                  <a:lnTo>
                    <a:pt x="914308" y="0"/>
                  </a:lnTo>
                  <a:lnTo>
                    <a:pt x="2328347" y="470268"/>
                  </a:lnTo>
                  <a:lnTo>
                    <a:pt x="0" y="41710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5" name="等腰三角形 8"/>
            <p:cNvSpPr/>
            <p:nvPr/>
          </p:nvSpPr>
          <p:spPr>
            <a:xfrm>
              <a:off x="180801" y="1131324"/>
              <a:ext cx="2136501" cy="526955"/>
            </a:xfrm>
            <a:custGeom>
              <a:avLst/>
              <a:gdLst>
                <a:gd name="connsiteX0" fmla="*/ 0 w 3444766"/>
                <a:gd name="connsiteY0" fmla="*/ 427738 h 427738"/>
                <a:gd name="connsiteX1" fmla="*/ 1722383 w 3444766"/>
                <a:gd name="connsiteY1" fmla="*/ 0 h 427738"/>
                <a:gd name="connsiteX2" fmla="*/ 3444766 w 3444766"/>
                <a:gd name="connsiteY2" fmla="*/ 427738 h 427738"/>
                <a:gd name="connsiteX3" fmla="*/ 0 w 3444766"/>
                <a:gd name="connsiteY3" fmla="*/ 427738 h 427738"/>
                <a:gd name="connsiteX0" fmla="*/ 0 w 2604794"/>
                <a:gd name="connsiteY0" fmla="*/ 342678 h 427738"/>
                <a:gd name="connsiteX1" fmla="*/ 882411 w 2604794"/>
                <a:gd name="connsiteY1" fmla="*/ 0 h 427738"/>
                <a:gd name="connsiteX2" fmla="*/ 2604794 w 2604794"/>
                <a:gd name="connsiteY2" fmla="*/ 427738 h 427738"/>
                <a:gd name="connsiteX3" fmla="*/ 0 w 2604794"/>
                <a:gd name="connsiteY3" fmla="*/ 342678 h 427738"/>
                <a:gd name="connsiteX0" fmla="*/ 0 w 2604794"/>
                <a:gd name="connsiteY0" fmla="*/ 342678 h 490414"/>
                <a:gd name="connsiteX1" fmla="*/ 882411 w 2604794"/>
                <a:gd name="connsiteY1" fmla="*/ 0 h 490414"/>
                <a:gd name="connsiteX2" fmla="*/ 2604794 w 2604794"/>
                <a:gd name="connsiteY2" fmla="*/ 427738 h 490414"/>
                <a:gd name="connsiteX3" fmla="*/ 77543 w 2604794"/>
                <a:gd name="connsiteY3" fmla="*/ 486030 h 490414"/>
                <a:gd name="connsiteX4" fmla="*/ 0 w 2604794"/>
                <a:gd name="connsiteY4" fmla="*/ 342678 h 490414"/>
                <a:gd name="connsiteX0" fmla="*/ 0 w 2604794"/>
                <a:gd name="connsiteY0" fmla="*/ 342678 h 498973"/>
                <a:gd name="connsiteX1" fmla="*/ 882411 w 2604794"/>
                <a:gd name="connsiteY1" fmla="*/ 0 h 498973"/>
                <a:gd name="connsiteX2" fmla="*/ 2604794 w 2604794"/>
                <a:gd name="connsiteY2" fmla="*/ 427738 h 498973"/>
                <a:gd name="connsiteX3" fmla="*/ 35013 w 2604794"/>
                <a:gd name="connsiteY3" fmla="*/ 494867 h 498973"/>
                <a:gd name="connsiteX4" fmla="*/ 0 w 2604794"/>
                <a:gd name="connsiteY4" fmla="*/ 342678 h 498973"/>
                <a:gd name="connsiteX0" fmla="*/ 0 w 2583529"/>
                <a:gd name="connsiteY0" fmla="*/ 342678 h 499941"/>
                <a:gd name="connsiteX1" fmla="*/ 882411 w 2583529"/>
                <a:gd name="connsiteY1" fmla="*/ 0 h 499941"/>
                <a:gd name="connsiteX2" fmla="*/ 2583529 w 2583529"/>
                <a:gd name="connsiteY2" fmla="*/ 454248 h 499941"/>
                <a:gd name="connsiteX3" fmla="*/ 35013 w 2583529"/>
                <a:gd name="connsiteY3" fmla="*/ 494867 h 499941"/>
                <a:gd name="connsiteX4" fmla="*/ 0 w 2583529"/>
                <a:gd name="connsiteY4" fmla="*/ 342678 h 499941"/>
                <a:gd name="connsiteX0" fmla="*/ 0 w 2402775"/>
                <a:gd name="connsiteY0" fmla="*/ 342678 h 499571"/>
                <a:gd name="connsiteX1" fmla="*/ 882411 w 2402775"/>
                <a:gd name="connsiteY1" fmla="*/ 0 h 499571"/>
                <a:gd name="connsiteX2" fmla="*/ 2402775 w 2402775"/>
                <a:gd name="connsiteY2" fmla="*/ 445411 h 499571"/>
                <a:gd name="connsiteX3" fmla="*/ 35013 w 2402775"/>
                <a:gd name="connsiteY3" fmla="*/ 494867 h 499571"/>
                <a:gd name="connsiteX4" fmla="*/ 0 w 2402775"/>
                <a:gd name="connsiteY4" fmla="*/ 342678 h 499571"/>
                <a:gd name="connsiteX0" fmla="*/ 0 w 2434672"/>
                <a:gd name="connsiteY0" fmla="*/ 342678 h 499941"/>
                <a:gd name="connsiteX1" fmla="*/ 882411 w 2434672"/>
                <a:gd name="connsiteY1" fmla="*/ 0 h 499941"/>
                <a:gd name="connsiteX2" fmla="*/ 2434672 w 2434672"/>
                <a:gd name="connsiteY2" fmla="*/ 454248 h 499941"/>
                <a:gd name="connsiteX3" fmla="*/ 35013 w 2434672"/>
                <a:gd name="connsiteY3" fmla="*/ 494867 h 499941"/>
                <a:gd name="connsiteX4" fmla="*/ 0 w 2434672"/>
                <a:gd name="connsiteY4" fmla="*/ 342678 h 49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4672" h="499941">
                  <a:moveTo>
                    <a:pt x="0" y="342678"/>
                  </a:moveTo>
                  <a:lnTo>
                    <a:pt x="882411" y="0"/>
                  </a:lnTo>
                  <a:lnTo>
                    <a:pt x="2434672" y="454248"/>
                  </a:lnTo>
                  <a:cubicBezTo>
                    <a:pt x="1578078" y="426549"/>
                    <a:pt x="891607" y="522566"/>
                    <a:pt x="35013" y="494867"/>
                  </a:cubicBezTo>
                  <a:lnTo>
                    <a:pt x="0" y="34267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0" y="609458"/>
              <a:ext cx="758853" cy="758613"/>
            </a:xfrm>
            <a:prstGeom prst="ellipse">
              <a:avLst/>
            </a:prstGeom>
            <a:solidFill>
              <a:srgbClr val="0A264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latin typeface="Britannic Bold" panose="020B0903060703020204" pitchFamily="34" charset="0"/>
                </a:rPr>
                <a:t>1</a:t>
              </a:r>
              <a:endParaRPr lang="zh-CN" altLang="en-US" sz="3200" dirty="0">
                <a:latin typeface="Britannic Bold" panose="020B0903060703020204" pitchFamily="34" charset="0"/>
              </a:endParaRPr>
            </a:p>
          </p:txBody>
        </p:sp>
        <p:sp>
          <p:nvSpPr>
            <p:cNvPr id="12302" name="TextBox 25"/>
            <p:cNvSpPr txBox="1">
              <a:spLocks noChangeArrowheads="1"/>
            </p:cNvSpPr>
            <p:nvPr/>
          </p:nvSpPr>
          <p:spPr bwMode="auto">
            <a:xfrm>
              <a:off x="825744" y="482174"/>
              <a:ext cx="100861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/>
                <a:t>慎独</a:t>
              </a:r>
              <a:endParaRPr lang="zh-CN" altLang="en-US" sz="3200">
                <a:solidFill>
                  <a:srgbClr val="0A264B"/>
                </a:solidFill>
                <a:latin typeface="Haettenschweiler" pitchFamily="34" charset="0"/>
                <a:ea typeface="微软雅黑" pitchFamily="34" charset="-122"/>
              </a:endParaRPr>
            </a:p>
          </p:txBody>
        </p:sp>
      </p:grpSp>
      <p:pic>
        <p:nvPicPr>
          <p:cNvPr id="52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5" grpId="0"/>
      <p:bldP spid="12296" grpId="0"/>
      <p:bldP spid="122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41"/>
          <p:cNvGrpSpPr>
            <a:grpSpLocks/>
          </p:cNvGrpSpPr>
          <p:nvPr/>
        </p:nvGrpSpPr>
        <p:grpSpPr bwMode="auto">
          <a:xfrm>
            <a:off x="7947025" y="3143250"/>
            <a:ext cx="1196975" cy="2000250"/>
            <a:chOff x="7513807" y="1772230"/>
            <a:chExt cx="2008188" cy="3357562"/>
          </a:xfrm>
        </p:grpSpPr>
        <p:sp>
          <p:nvSpPr>
            <p:cNvPr id="13331" name="Line 67"/>
            <p:cNvSpPr>
              <a:spLocks noChangeShapeType="1"/>
            </p:cNvSpPr>
            <p:nvPr/>
          </p:nvSpPr>
          <p:spPr bwMode="auto">
            <a:xfrm>
              <a:off x="8772695" y="2277055"/>
              <a:ext cx="217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2" name="Line 68"/>
            <p:cNvSpPr>
              <a:spLocks noChangeShapeType="1"/>
            </p:cNvSpPr>
            <p:nvPr/>
          </p:nvSpPr>
          <p:spPr bwMode="auto">
            <a:xfrm flipV="1">
              <a:off x="8413920" y="2277055"/>
              <a:ext cx="142875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3333" name="Picture 69" descr="竹杆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7159">
              <a:off x="7837658" y="3472442"/>
              <a:ext cx="352425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4" name="Picture 70" descr="zy-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068347">
              <a:off x="7661445" y="3066042"/>
              <a:ext cx="295275" cy="590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5" name="Picture 71" descr="zy-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4014261">
              <a:off x="8973514" y="1861923"/>
              <a:ext cx="160338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6" name="Picture 74" descr="zy-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459158">
              <a:off x="8124995" y="3356555"/>
              <a:ext cx="7810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7" name="Picture 75" descr="zy-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269458" y="3285117"/>
              <a:ext cx="504825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8" name="Picture 77" descr="竹叶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845720" y="1772230"/>
              <a:ext cx="5715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9" name="Picture 78" descr="竹杆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7159">
              <a:off x="8124995" y="2205617"/>
              <a:ext cx="276225" cy="129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0" name="Picture 81" descr="竹叶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155760">
              <a:off x="8413920" y="2492955"/>
              <a:ext cx="5715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1" name="Picture 82" descr="zy-3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485358" y="2812042"/>
              <a:ext cx="5048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2" name="Picture 83" descr="zy-3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917158" y="2205617"/>
              <a:ext cx="5048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3" name="Picture 85" descr="zy-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924087">
              <a:off x="9034633" y="3023180"/>
              <a:ext cx="153987" cy="820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4" name="Picture 88" descr="zy-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8153741">
              <a:off x="8485358" y="3285117"/>
              <a:ext cx="220662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5" name="Line 90"/>
            <p:cNvSpPr>
              <a:spLocks noChangeShapeType="1"/>
            </p:cNvSpPr>
            <p:nvPr/>
          </p:nvSpPr>
          <p:spPr bwMode="auto">
            <a:xfrm flipV="1">
              <a:off x="8198020" y="2924755"/>
              <a:ext cx="21590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6" name="Line 91"/>
            <p:cNvSpPr>
              <a:spLocks noChangeShapeType="1"/>
            </p:cNvSpPr>
            <p:nvPr/>
          </p:nvSpPr>
          <p:spPr bwMode="auto">
            <a:xfrm flipV="1">
              <a:off x="8556795" y="2348492"/>
              <a:ext cx="144463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7" name="Line 92"/>
            <p:cNvSpPr>
              <a:spLocks noChangeShapeType="1"/>
            </p:cNvSpPr>
            <p:nvPr/>
          </p:nvSpPr>
          <p:spPr bwMode="auto">
            <a:xfrm flipV="1">
              <a:off x="8701258" y="2132592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3315" name="图片 7"/>
          <p:cNvPicPr>
            <a:picLocks noChangeAspect="1" noChangeArrowheads="1"/>
          </p:cNvPicPr>
          <p:nvPr/>
        </p:nvPicPr>
        <p:blipFill>
          <a:blip r:embed="rId11"/>
          <a:srcRect l="18181" t="77489"/>
          <a:stretch>
            <a:fillRect/>
          </a:stretch>
        </p:blipFill>
        <p:spPr bwMode="auto">
          <a:xfrm>
            <a:off x="1665288" y="-571500"/>
            <a:ext cx="747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9"/>
          <p:cNvSpPr>
            <a:spLocks noChangeArrowheads="1"/>
          </p:cNvSpPr>
          <p:nvPr/>
        </p:nvSpPr>
        <p:spPr bwMode="auto">
          <a:xfrm>
            <a:off x="6515100" y="71438"/>
            <a:ext cx="277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2.</a:t>
            </a:r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古代官德的内容</a:t>
            </a:r>
          </a:p>
        </p:txBody>
      </p:sp>
      <p:grpSp>
        <p:nvGrpSpPr>
          <p:cNvPr id="13317" name="组合 23"/>
          <p:cNvGrpSpPr>
            <a:grpSpLocks/>
          </p:cNvGrpSpPr>
          <p:nvPr/>
        </p:nvGrpSpPr>
        <p:grpSpPr bwMode="auto">
          <a:xfrm>
            <a:off x="0" y="630238"/>
            <a:ext cx="1571625" cy="941387"/>
            <a:chOff x="0" y="472415"/>
            <a:chExt cx="2522235" cy="1511711"/>
          </a:xfrm>
        </p:grpSpPr>
        <p:sp>
          <p:nvSpPr>
            <p:cNvPr id="25" name="等腰三角形 8"/>
            <p:cNvSpPr/>
            <p:nvPr/>
          </p:nvSpPr>
          <p:spPr>
            <a:xfrm flipV="1">
              <a:off x="201270" y="1571146"/>
              <a:ext cx="2043265" cy="412980"/>
            </a:xfrm>
            <a:custGeom>
              <a:avLst/>
              <a:gdLst>
                <a:gd name="connsiteX0" fmla="*/ 0 w 3444766"/>
                <a:gd name="connsiteY0" fmla="*/ 427738 h 427738"/>
                <a:gd name="connsiteX1" fmla="*/ 1722383 w 3444766"/>
                <a:gd name="connsiteY1" fmla="*/ 0 h 427738"/>
                <a:gd name="connsiteX2" fmla="*/ 3444766 w 3444766"/>
                <a:gd name="connsiteY2" fmla="*/ 427738 h 427738"/>
                <a:gd name="connsiteX3" fmla="*/ 0 w 3444766"/>
                <a:gd name="connsiteY3" fmla="*/ 427738 h 427738"/>
                <a:gd name="connsiteX0" fmla="*/ 0 w 2604794"/>
                <a:gd name="connsiteY0" fmla="*/ 342678 h 427738"/>
                <a:gd name="connsiteX1" fmla="*/ 882411 w 2604794"/>
                <a:gd name="connsiteY1" fmla="*/ 0 h 427738"/>
                <a:gd name="connsiteX2" fmla="*/ 2604794 w 2604794"/>
                <a:gd name="connsiteY2" fmla="*/ 427738 h 427738"/>
                <a:gd name="connsiteX3" fmla="*/ 0 w 2604794"/>
                <a:gd name="connsiteY3" fmla="*/ 342678 h 427738"/>
                <a:gd name="connsiteX0" fmla="*/ 0 w 2413408"/>
                <a:gd name="connsiteY0" fmla="*/ 342678 h 406473"/>
                <a:gd name="connsiteX1" fmla="*/ 882411 w 2413408"/>
                <a:gd name="connsiteY1" fmla="*/ 0 h 406473"/>
                <a:gd name="connsiteX2" fmla="*/ 2413408 w 2413408"/>
                <a:gd name="connsiteY2" fmla="*/ 406473 h 406473"/>
                <a:gd name="connsiteX3" fmla="*/ 0 w 2413408"/>
                <a:gd name="connsiteY3" fmla="*/ 342678 h 406473"/>
                <a:gd name="connsiteX0" fmla="*/ 0 w 2317715"/>
                <a:gd name="connsiteY0" fmla="*/ 342678 h 491533"/>
                <a:gd name="connsiteX1" fmla="*/ 882411 w 2317715"/>
                <a:gd name="connsiteY1" fmla="*/ 0 h 491533"/>
                <a:gd name="connsiteX2" fmla="*/ 2317715 w 2317715"/>
                <a:gd name="connsiteY2" fmla="*/ 491533 h 491533"/>
                <a:gd name="connsiteX3" fmla="*/ 0 w 2317715"/>
                <a:gd name="connsiteY3" fmla="*/ 342678 h 491533"/>
                <a:gd name="connsiteX0" fmla="*/ 0 w 2296450"/>
                <a:gd name="connsiteY0" fmla="*/ 342678 h 470268"/>
                <a:gd name="connsiteX1" fmla="*/ 882411 w 2296450"/>
                <a:gd name="connsiteY1" fmla="*/ 0 h 470268"/>
                <a:gd name="connsiteX2" fmla="*/ 2296450 w 2296450"/>
                <a:gd name="connsiteY2" fmla="*/ 470268 h 470268"/>
                <a:gd name="connsiteX3" fmla="*/ 0 w 2296450"/>
                <a:gd name="connsiteY3" fmla="*/ 342678 h 470268"/>
                <a:gd name="connsiteX0" fmla="*/ 0 w 2328347"/>
                <a:gd name="connsiteY0" fmla="*/ 417106 h 470268"/>
                <a:gd name="connsiteX1" fmla="*/ 914308 w 2328347"/>
                <a:gd name="connsiteY1" fmla="*/ 0 h 470268"/>
                <a:gd name="connsiteX2" fmla="*/ 2328347 w 2328347"/>
                <a:gd name="connsiteY2" fmla="*/ 470268 h 470268"/>
                <a:gd name="connsiteX3" fmla="*/ 0 w 2328347"/>
                <a:gd name="connsiteY3" fmla="*/ 417106 h 47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47" h="470268">
                  <a:moveTo>
                    <a:pt x="0" y="417106"/>
                  </a:moveTo>
                  <a:lnTo>
                    <a:pt x="914308" y="0"/>
                  </a:lnTo>
                  <a:lnTo>
                    <a:pt x="2328347" y="470268"/>
                  </a:lnTo>
                  <a:lnTo>
                    <a:pt x="0" y="41710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等腰三角形 8"/>
            <p:cNvSpPr/>
            <p:nvPr/>
          </p:nvSpPr>
          <p:spPr>
            <a:xfrm>
              <a:off x="180888" y="1132673"/>
              <a:ext cx="2137530" cy="527698"/>
            </a:xfrm>
            <a:custGeom>
              <a:avLst/>
              <a:gdLst>
                <a:gd name="connsiteX0" fmla="*/ 0 w 3444766"/>
                <a:gd name="connsiteY0" fmla="*/ 427738 h 427738"/>
                <a:gd name="connsiteX1" fmla="*/ 1722383 w 3444766"/>
                <a:gd name="connsiteY1" fmla="*/ 0 h 427738"/>
                <a:gd name="connsiteX2" fmla="*/ 3444766 w 3444766"/>
                <a:gd name="connsiteY2" fmla="*/ 427738 h 427738"/>
                <a:gd name="connsiteX3" fmla="*/ 0 w 3444766"/>
                <a:gd name="connsiteY3" fmla="*/ 427738 h 427738"/>
                <a:gd name="connsiteX0" fmla="*/ 0 w 2604794"/>
                <a:gd name="connsiteY0" fmla="*/ 342678 h 427738"/>
                <a:gd name="connsiteX1" fmla="*/ 882411 w 2604794"/>
                <a:gd name="connsiteY1" fmla="*/ 0 h 427738"/>
                <a:gd name="connsiteX2" fmla="*/ 2604794 w 2604794"/>
                <a:gd name="connsiteY2" fmla="*/ 427738 h 427738"/>
                <a:gd name="connsiteX3" fmla="*/ 0 w 2604794"/>
                <a:gd name="connsiteY3" fmla="*/ 342678 h 427738"/>
                <a:gd name="connsiteX0" fmla="*/ 0 w 2604794"/>
                <a:gd name="connsiteY0" fmla="*/ 342678 h 490414"/>
                <a:gd name="connsiteX1" fmla="*/ 882411 w 2604794"/>
                <a:gd name="connsiteY1" fmla="*/ 0 h 490414"/>
                <a:gd name="connsiteX2" fmla="*/ 2604794 w 2604794"/>
                <a:gd name="connsiteY2" fmla="*/ 427738 h 490414"/>
                <a:gd name="connsiteX3" fmla="*/ 77543 w 2604794"/>
                <a:gd name="connsiteY3" fmla="*/ 486030 h 490414"/>
                <a:gd name="connsiteX4" fmla="*/ 0 w 2604794"/>
                <a:gd name="connsiteY4" fmla="*/ 342678 h 490414"/>
                <a:gd name="connsiteX0" fmla="*/ 0 w 2604794"/>
                <a:gd name="connsiteY0" fmla="*/ 342678 h 498973"/>
                <a:gd name="connsiteX1" fmla="*/ 882411 w 2604794"/>
                <a:gd name="connsiteY1" fmla="*/ 0 h 498973"/>
                <a:gd name="connsiteX2" fmla="*/ 2604794 w 2604794"/>
                <a:gd name="connsiteY2" fmla="*/ 427738 h 498973"/>
                <a:gd name="connsiteX3" fmla="*/ 35013 w 2604794"/>
                <a:gd name="connsiteY3" fmla="*/ 494867 h 498973"/>
                <a:gd name="connsiteX4" fmla="*/ 0 w 2604794"/>
                <a:gd name="connsiteY4" fmla="*/ 342678 h 498973"/>
                <a:gd name="connsiteX0" fmla="*/ 0 w 2583529"/>
                <a:gd name="connsiteY0" fmla="*/ 342678 h 499941"/>
                <a:gd name="connsiteX1" fmla="*/ 882411 w 2583529"/>
                <a:gd name="connsiteY1" fmla="*/ 0 h 499941"/>
                <a:gd name="connsiteX2" fmla="*/ 2583529 w 2583529"/>
                <a:gd name="connsiteY2" fmla="*/ 454248 h 499941"/>
                <a:gd name="connsiteX3" fmla="*/ 35013 w 2583529"/>
                <a:gd name="connsiteY3" fmla="*/ 494867 h 499941"/>
                <a:gd name="connsiteX4" fmla="*/ 0 w 2583529"/>
                <a:gd name="connsiteY4" fmla="*/ 342678 h 499941"/>
                <a:gd name="connsiteX0" fmla="*/ 0 w 2402775"/>
                <a:gd name="connsiteY0" fmla="*/ 342678 h 499571"/>
                <a:gd name="connsiteX1" fmla="*/ 882411 w 2402775"/>
                <a:gd name="connsiteY1" fmla="*/ 0 h 499571"/>
                <a:gd name="connsiteX2" fmla="*/ 2402775 w 2402775"/>
                <a:gd name="connsiteY2" fmla="*/ 445411 h 499571"/>
                <a:gd name="connsiteX3" fmla="*/ 35013 w 2402775"/>
                <a:gd name="connsiteY3" fmla="*/ 494867 h 499571"/>
                <a:gd name="connsiteX4" fmla="*/ 0 w 2402775"/>
                <a:gd name="connsiteY4" fmla="*/ 342678 h 499571"/>
                <a:gd name="connsiteX0" fmla="*/ 0 w 2434672"/>
                <a:gd name="connsiteY0" fmla="*/ 342678 h 499941"/>
                <a:gd name="connsiteX1" fmla="*/ 882411 w 2434672"/>
                <a:gd name="connsiteY1" fmla="*/ 0 h 499941"/>
                <a:gd name="connsiteX2" fmla="*/ 2434672 w 2434672"/>
                <a:gd name="connsiteY2" fmla="*/ 454248 h 499941"/>
                <a:gd name="connsiteX3" fmla="*/ 35013 w 2434672"/>
                <a:gd name="connsiteY3" fmla="*/ 494867 h 499941"/>
                <a:gd name="connsiteX4" fmla="*/ 0 w 2434672"/>
                <a:gd name="connsiteY4" fmla="*/ 342678 h 49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4672" h="499941">
                  <a:moveTo>
                    <a:pt x="0" y="342678"/>
                  </a:moveTo>
                  <a:lnTo>
                    <a:pt x="882411" y="0"/>
                  </a:lnTo>
                  <a:lnTo>
                    <a:pt x="2434672" y="454248"/>
                  </a:lnTo>
                  <a:cubicBezTo>
                    <a:pt x="1578078" y="426549"/>
                    <a:pt x="891607" y="522566"/>
                    <a:pt x="35013" y="494867"/>
                  </a:cubicBezTo>
                  <a:lnTo>
                    <a:pt x="0" y="34267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0" y="607525"/>
              <a:ext cx="759218" cy="759680"/>
            </a:xfrm>
            <a:prstGeom prst="ellipse">
              <a:avLst/>
            </a:prstGeom>
            <a:solidFill>
              <a:srgbClr val="0A264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latin typeface="Britannic Bold" panose="020B0903060703020204" pitchFamily="34" charset="0"/>
                </a:rPr>
                <a:t>2</a:t>
              </a:r>
              <a:endParaRPr lang="zh-CN" altLang="en-US" sz="3200" dirty="0">
                <a:latin typeface="Britannic Bold" panose="020B0903060703020204" pitchFamily="34" charset="0"/>
              </a:endParaRPr>
            </a:p>
          </p:txBody>
        </p:sp>
        <p:sp>
          <p:nvSpPr>
            <p:cNvPr id="28" name="TextBox 25"/>
            <p:cNvSpPr txBox="1"/>
            <p:nvPr/>
          </p:nvSpPr>
          <p:spPr>
            <a:xfrm>
              <a:off x="909534" y="472415"/>
              <a:ext cx="1612701" cy="9381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rgbClr val="0A264B"/>
                  </a:solidFill>
                  <a:latin typeface="+mn-ea"/>
                  <a:ea typeface="+mn-ea"/>
                </a:rPr>
                <a:t>安民</a:t>
              </a:r>
            </a:p>
          </p:txBody>
        </p:sp>
      </p:grpSp>
      <p:pic>
        <p:nvPicPr>
          <p:cNvPr id="29" name="图片 28" descr="W020150323630324913094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3108" y="714362"/>
            <a:ext cx="3044332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357158" y="3071816"/>
            <a:ext cx="428625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latin typeface="+mn-ea"/>
                <a:ea typeface="+mn-ea"/>
              </a:rPr>
              <a:t>窃闻致理之要，惟在于安民，</a:t>
            </a:r>
            <a:endParaRPr lang="en-US" altLang="zh-CN" sz="2000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dirty="0">
                <a:latin typeface="+mn-ea"/>
                <a:ea typeface="+mn-ea"/>
              </a:rPr>
              <a:t>安民之道，在察其疾苦而已。</a:t>
            </a:r>
            <a:endParaRPr lang="en-US" altLang="zh-CN" sz="2000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2000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dirty="0">
                <a:latin typeface="+mn-ea"/>
                <a:ea typeface="+mn-ea"/>
              </a:rPr>
              <a:t>盖天下之治乱，不在一姓之兴亡，</a:t>
            </a:r>
            <a:endParaRPr lang="en-US" altLang="zh-CN" sz="2000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dirty="0">
                <a:latin typeface="+mn-ea"/>
                <a:ea typeface="+mn-ea"/>
              </a:rPr>
              <a:t>而在万民之忧乐。</a:t>
            </a:r>
          </a:p>
        </p:txBody>
      </p:sp>
      <p:grpSp>
        <p:nvGrpSpPr>
          <p:cNvPr id="13320" name="组合 30"/>
          <p:cNvGrpSpPr>
            <a:grpSpLocks/>
          </p:cNvGrpSpPr>
          <p:nvPr/>
        </p:nvGrpSpPr>
        <p:grpSpPr bwMode="auto">
          <a:xfrm>
            <a:off x="7429500" y="928688"/>
            <a:ext cx="1574800" cy="941387"/>
            <a:chOff x="0" y="472415"/>
            <a:chExt cx="2527380" cy="1511711"/>
          </a:xfrm>
        </p:grpSpPr>
        <p:sp>
          <p:nvSpPr>
            <p:cNvPr id="32" name="等腰三角形 8"/>
            <p:cNvSpPr/>
            <p:nvPr/>
          </p:nvSpPr>
          <p:spPr>
            <a:xfrm flipV="1">
              <a:off x="201274" y="1571146"/>
              <a:ext cx="2043305" cy="412980"/>
            </a:xfrm>
            <a:custGeom>
              <a:avLst/>
              <a:gdLst>
                <a:gd name="connsiteX0" fmla="*/ 0 w 3444766"/>
                <a:gd name="connsiteY0" fmla="*/ 427738 h 427738"/>
                <a:gd name="connsiteX1" fmla="*/ 1722383 w 3444766"/>
                <a:gd name="connsiteY1" fmla="*/ 0 h 427738"/>
                <a:gd name="connsiteX2" fmla="*/ 3444766 w 3444766"/>
                <a:gd name="connsiteY2" fmla="*/ 427738 h 427738"/>
                <a:gd name="connsiteX3" fmla="*/ 0 w 3444766"/>
                <a:gd name="connsiteY3" fmla="*/ 427738 h 427738"/>
                <a:gd name="connsiteX0" fmla="*/ 0 w 2604794"/>
                <a:gd name="connsiteY0" fmla="*/ 342678 h 427738"/>
                <a:gd name="connsiteX1" fmla="*/ 882411 w 2604794"/>
                <a:gd name="connsiteY1" fmla="*/ 0 h 427738"/>
                <a:gd name="connsiteX2" fmla="*/ 2604794 w 2604794"/>
                <a:gd name="connsiteY2" fmla="*/ 427738 h 427738"/>
                <a:gd name="connsiteX3" fmla="*/ 0 w 2604794"/>
                <a:gd name="connsiteY3" fmla="*/ 342678 h 427738"/>
                <a:gd name="connsiteX0" fmla="*/ 0 w 2413408"/>
                <a:gd name="connsiteY0" fmla="*/ 342678 h 406473"/>
                <a:gd name="connsiteX1" fmla="*/ 882411 w 2413408"/>
                <a:gd name="connsiteY1" fmla="*/ 0 h 406473"/>
                <a:gd name="connsiteX2" fmla="*/ 2413408 w 2413408"/>
                <a:gd name="connsiteY2" fmla="*/ 406473 h 406473"/>
                <a:gd name="connsiteX3" fmla="*/ 0 w 2413408"/>
                <a:gd name="connsiteY3" fmla="*/ 342678 h 406473"/>
                <a:gd name="connsiteX0" fmla="*/ 0 w 2317715"/>
                <a:gd name="connsiteY0" fmla="*/ 342678 h 491533"/>
                <a:gd name="connsiteX1" fmla="*/ 882411 w 2317715"/>
                <a:gd name="connsiteY1" fmla="*/ 0 h 491533"/>
                <a:gd name="connsiteX2" fmla="*/ 2317715 w 2317715"/>
                <a:gd name="connsiteY2" fmla="*/ 491533 h 491533"/>
                <a:gd name="connsiteX3" fmla="*/ 0 w 2317715"/>
                <a:gd name="connsiteY3" fmla="*/ 342678 h 491533"/>
                <a:gd name="connsiteX0" fmla="*/ 0 w 2296450"/>
                <a:gd name="connsiteY0" fmla="*/ 342678 h 470268"/>
                <a:gd name="connsiteX1" fmla="*/ 882411 w 2296450"/>
                <a:gd name="connsiteY1" fmla="*/ 0 h 470268"/>
                <a:gd name="connsiteX2" fmla="*/ 2296450 w 2296450"/>
                <a:gd name="connsiteY2" fmla="*/ 470268 h 470268"/>
                <a:gd name="connsiteX3" fmla="*/ 0 w 2296450"/>
                <a:gd name="connsiteY3" fmla="*/ 342678 h 470268"/>
                <a:gd name="connsiteX0" fmla="*/ 0 w 2328347"/>
                <a:gd name="connsiteY0" fmla="*/ 417106 h 470268"/>
                <a:gd name="connsiteX1" fmla="*/ 914308 w 2328347"/>
                <a:gd name="connsiteY1" fmla="*/ 0 h 470268"/>
                <a:gd name="connsiteX2" fmla="*/ 2328347 w 2328347"/>
                <a:gd name="connsiteY2" fmla="*/ 470268 h 470268"/>
                <a:gd name="connsiteX3" fmla="*/ 0 w 2328347"/>
                <a:gd name="connsiteY3" fmla="*/ 417106 h 47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47" h="470268">
                  <a:moveTo>
                    <a:pt x="0" y="417106"/>
                  </a:moveTo>
                  <a:lnTo>
                    <a:pt x="914308" y="0"/>
                  </a:lnTo>
                  <a:lnTo>
                    <a:pt x="2328347" y="470268"/>
                  </a:lnTo>
                  <a:lnTo>
                    <a:pt x="0" y="41710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等腰三角形 8"/>
            <p:cNvSpPr/>
            <p:nvPr/>
          </p:nvSpPr>
          <p:spPr>
            <a:xfrm>
              <a:off x="180892" y="1132673"/>
              <a:ext cx="2137572" cy="527698"/>
            </a:xfrm>
            <a:custGeom>
              <a:avLst/>
              <a:gdLst>
                <a:gd name="connsiteX0" fmla="*/ 0 w 3444766"/>
                <a:gd name="connsiteY0" fmla="*/ 427738 h 427738"/>
                <a:gd name="connsiteX1" fmla="*/ 1722383 w 3444766"/>
                <a:gd name="connsiteY1" fmla="*/ 0 h 427738"/>
                <a:gd name="connsiteX2" fmla="*/ 3444766 w 3444766"/>
                <a:gd name="connsiteY2" fmla="*/ 427738 h 427738"/>
                <a:gd name="connsiteX3" fmla="*/ 0 w 3444766"/>
                <a:gd name="connsiteY3" fmla="*/ 427738 h 427738"/>
                <a:gd name="connsiteX0" fmla="*/ 0 w 2604794"/>
                <a:gd name="connsiteY0" fmla="*/ 342678 h 427738"/>
                <a:gd name="connsiteX1" fmla="*/ 882411 w 2604794"/>
                <a:gd name="connsiteY1" fmla="*/ 0 h 427738"/>
                <a:gd name="connsiteX2" fmla="*/ 2604794 w 2604794"/>
                <a:gd name="connsiteY2" fmla="*/ 427738 h 427738"/>
                <a:gd name="connsiteX3" fmla="*/ 0 w 2604794"/>
                <a:gd name="connsiteY3" fmla="*/ 342678 h 427738"/>
                <a:gd name="connsiteX0" fmla="*/ 0 w 2604794"/>
                <a:gd name="connsiteY0" fmla="*/ 342678 h 490414"/>
                <a:gd name="connsiteX1" fmla="*/ 882411 w 2604794"/>
                <a:gd name="connsiteY1" fmla="*/ 0 h 490414"/>
                <a:gd name="connsiteX2" fmla="*/ 2604794 w 2604794"/>
                <a:gd name="connsiteY2" fmla="*/ 427738 h 490414"/>
                <a:gd name="connsiteX3" fmla="*/ 77543 w 2604794"/>
                <a:gd name="connsiteY3" fmla="*/ 486030 h 490414"/>
                <a:gd name="connsiteX4" fmla="*/ 0 w 2604794"/>
                <a:gd name="connsiteY4" fmla="*/ 342678 h 490414"/>
                <a:gd name="connsiteX0" fmla="*/ 0 w 2604794"/>
                <a:gd name="connsiteY0" fmla="*/ 342678 h 498973"/>
                <a:gd name="connsiteX1" fmla="*/ 882411 w 2604794"/>
                <a:gd name="connsiteY1" fmla="*/ 0 h 498973"/>
                <a:gd name="connsiteX2" fmla="*/ 2604794 w 2604794"/>
                <a:gd name="connsiteY2" fmla="*/ 427738 h 498973"/>
                <a:gd name="connsiteX3" fmla="*/ 35013 w 2604794"/>
                <a:gd name="connsiteY3" fmla="*/ 494867 h 498973"/>
                <a:gd name="connsiteX4" fmla="*/ 0 w 2604794"/>
                <a:gd name="connsiteY4" fmla="*/ 342678 h 498973"/>
                <a:gd name="connsiteX0" fmla="*/ 0 w 2583529"/>
                <a:gd name="connsiteY0" fmla="*/ 342678 h 499941"/>
                <a:gd name="connsiteX1" fmla="*/ 882411 w 2583529"/>
                <a:gd name="connsiteY1" fmla="*/ 0 h 499941"/>
                <a:gd name="connsiteX2" fmla="*/ 2583529 w 2583529"/>
                <a:gd name="connsiteY2" fmla="*/ 454248 h 499941"/>
                <a:gd name="connsiteX3" fmla="*/ 35013 w 2583529"/>
                <a:gd name="connsiteY3" fmla="*/ 494867 h 499941"/>
                <a:gd name="connsiteX4" fmla="*/ 0 w 2583529"/>
                <a:gd name="connsiteY4" fmla="*/ 342678 h 499941"/>
                <a:gd name="connsiteX0" fmla="*/ 0 w 2402775"/>
                <a:gd name="connsiteY0" fmla="*/ 342678 h 499571"/>
                <a:gd name="connsiteX1" fmla="*/ 882411 w 2402775"/>
                <a:gd name="connsiteY1" fmla="*/ 0 h 499571"/>
                <a:gd name="connsiteX2" fmla="*/ 2402775 w 2402775"/>
                <a:gd name="connsiteY2" fmla="*/ 445411 h 499571"/>
                <a:gd name="connsiteX3" fmla="*/ 35013 w 2402775"/>
                <a:gd name="connsiteY3" fmla="*/ 494867 h 499571"/>
                <a:gd name="connsiteX4" fmla="*/ 0 w 2402775"/>
                <a:gd name="connsiteY4" fmla="*/ 342678 h 499571"/>
                <a:gd name="connsiteX0" fmla="*/ 0 w 2434672"/>
                <a:gd name="connsiteY0" fmla="*/ 342678 h 499941"/>
                <a:gd name="connsiteX1" fmla="*/ 882411 w 2434672"/>
                <a:gd name="connsiteY1" fmla="*/ 0 h 499941"/>
                <a:gd name="connsiteX2" fmla="*/ 2434672 w 2434672"/>
                <a:gd name="connsiteY2" fmla="*/ 454248 h 499941"/>
                <a:gd name="connsiteX3" fmla="*/ 35013 w 2434672"/>
                <a:gd name="connsiteY3" fmla="*/ 494867 h 499941"/>
                <a:gd name="connsiteX4" fmla="*/ 0 w 2434672"/>
                <a:gd name="connsiteY4" fmla="*/ 342678 h 49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4672" h="499941">
                  <a:moveTo>
                    <a:pt x="0" y="342678"/>
                  </a:moveTo>
                  <a:lnTo>
                    <a:pt x="882411" y="0"/>
                  </a:lnTo>
                  <a:lnTo>
                    <a:pt x="2434672" y="454248"/>
                  </a:lnTo>
                  <a:cubicBezTo>
                    <a:pt x="1578078" y="426549"/>
                    <a:pt x="891607" y="522566"/>
                    <a:pt x="35013" y="494867"/>
                  </a:cubicBezTo>
                  <a:lnTo>
                    <a:pt x="0" y="34267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0" y="607525"/>
              <a:ext cx="759233" cy="759680"/>
            </a:xfrm>
            <a:prstGeom prst="ellipse">
              <a:avLst/>
            </a:prstGeom>
            <a:solidFill>
              <a:srgbClr val="0A264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latin typeface="Britannic Bold" panose="020B0903060703020204" pitchFamily="34" charset="0"/>
                </a:rPr>
                <a:t>3</a:t>
              </a:r>
              <a:endParaRPr lang="zh-CN" altLang="en-US" sz="3200" dirty="0">
                <a:latin typeface="Britannic Bold" panose="020B0903060703020204" pitchFamily="34" charset="0"/>
              </a:endParaRPr>
            </a:p>
          </p:txBody>
        </p:sp>
        <p:sp>
          <p:nvSpPr>
            <p:cNvPr id="35" name="TextBox 25"/>
            <p:cNvSpPr txBox="1"/>
            <p:nvPr/>
          </p:nvSpPr>
          <p:spPr>
            <a:xfrm>
              <a:off x="909552" y="472415"/>
              <a:ext cx="1617828" cy="9381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rgbClr val="0A264B"/>
                  </a:solidFill>
                  <a:latin typeface="+mn-ea"/>
                  <a:ea typeface="+mn-ea"/>
                </a:rPr>
                <a:t>用贤</a:t>
              </a:r>
            </a:p>
          </p:txBody>
        </p:sp>
      </p:grpSp>
      <p:pic>
        <p:nvPicPr>
          <p:cNvPr id="36" name="图片 35" descr="10_1317_850bdf85fb34180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0628" y="1357304"/>
            <a:ext cx="2871776" cy="2750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extBox 36"/>
          <p:cNvSpPr txBox="1"/>
          <p:nvPr/>
        </p:nvSpPr>
        <p:spPr>
          <a:xfrm>
            <a:off x="5072063" y="4286250"/>
            <a:ext cx="2786085" cy="400050"/>
          </a:xfrm>
          <a:prstGeom prst="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latin typeface="+mn-ea"/>
                <a:ea typeface="+mn-ea"/>
              </a:rPr>
              <a:t>治国之道</a:t>
            </a:r>
            <a:r>
              <a:rPr lang="en-US" altLang="zh-CN" sz="2000" dirty="0">
                <a:latin typeface="+mn-ea"/>
                <a:ea typeface="+mn-ea"/>
              </a:rPr>
              <a:t>,</a:t>
            </a:r>
            <a:r>
              <a:rPr lang="zh-CN" altLang="en-US" sz="2000" dirty="0">
                <a:latin typeface="+mn-ea"/>
                <a:ea typeface="+mn-ea"/>
              </a:rPr>
              <a:t>务在举贤。</a:t>
            </a:r>
          </a:p>
        </p:txBody>
      </p:sp>
      <p:pic>
        <p:nvPicPr>
          <p:cNvPr id="38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20" y="4734116"/>
            <a:ext cx="1785950" cy="33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30" grpId="0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  <p:pic>
        <p:nvPicPr>
          <p:cNvPr id="14338" name="图片 7"/>
          <p:cNvPicPr>
            <a:picLocks noChangeAspect="1" noChangeArrowheads="1"/>
          </p:cNvPicPr>
          <p:nvPr/>
        </p:nvPicPr>
        <p:blipFill>
          <a:blip r:embed="rId4"/>
          <a:srcRect l="18181" t="77489"/>
          <a:stretch>
            <a:fillRect/>
          </a:stretch>
        </p:blipFill>
        <p:spPr bwMode="auto">
          <a:xfrm>
            <a:off x="1665288" y="-571500"/>
            <a:ext cx="747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9"/>
          <p:cNvSpPr>
            <a:spLocks noChangeArrowheads="1"/>
          </p:cNvSpPr>
          <p:nvPr/>
        </p:nvSpPr>
        <p:spPr bwMode="auto">
          <a:xfrm>
            <a:off x="6515100" y="71438"/>
            <a:ext cx="277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2.</a:t>
            </a:r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古代官德的内容</a:t>
            </a:r>
          </a:p>
        </p:txBody>
      </p:sp>
      <p:grpSp>
        <p:nvGrpSpPr>
          <p:cNvPr id="14340" name="组合 41"/>
          <p:cNvGrpSpPr>
            <a:grpSpLocks/>
          </p:cNvGrpSpPr>
          <p:nvPr/>
        </p:nvGrpSpPr>
        <p:grpSpPr bwMode="auto">
          <a:xfrm>
            <a:off x="7947025" y="3143250"/>
            <a:ext cx="1196975" cy="2000250"/>
            <a:chOff x="7513807" y="1772230"/>
            <a:chExt cx="2008188" cy="3357562"/>
          </a:xfrm>
        </p:grpSpPr>
        <p:sp>
          <p:nvSpPr>
            <p:cNvPr id="14350" name="Line 67"/>
            <p:cNvSpPr>
              <a:spLocks noChangeShapeType="1"/>
            </p:cNvSpPr>
            <p:nvPr/>
          </p:nvSpPr>
          <p:spPr bwMode="auto">
            <a:xfrm>
              <a:off x="8772695" y="2277055"/>
              <a:ext cx="217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1" name="Line 68"/>
            <p:cNvSpPr>
              <a:spLocks noChangeShapeType="1"/>
            </p:cNvSpPr>
            <p:nvPr/>
          </p:nvSpPr>
          <p:spPr bwMode="auto">
            <a:xfrm flipV="1">
              <a:off x="8413920" y="2277055"/>
              <a:ext cx="142875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4352" name="Picture 69" descr="竹杆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7159">
              <a:off x="7837658" y="3472442"/>
              <a:ext cx="352425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70" descr="zy-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068347">
              <a:off x="7661445" y="3066042"/>
              <a:ext cx="295275" cy="590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71" descr="zy-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4014261">
              <a:off x="8973514" y="1861923"/>
              <a:ext cx="160338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74" descr="zy-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459158">
              <a:off x="8124995" y="3356555"/>
              <a:ext cx="7810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6" name="Picture 75" descr="zy-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269458" y="3285117"/>
              <a:ext cx="504825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77" descr="竹叶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845720" y="1772230"/>
              <a:ext cx="5715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8" name="Picture 78" descr="竹杆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7159">
              <a:off x="8124995" y="2205617"/>
              <a:ext cx="276225" cy="129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9" name="Picture 81" descr="竹叶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155760">
              <a:off x="8413920" y="2492955"/>
              <a:ext cx="5715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82" descr="zy-3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485358" y="2812042"/>
              <a:ext cx="5048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83" descr="zy-3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917158" y="2205617"/>
              <a:ext cx="5048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2" name="Picture 85" descr="zy-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924087">
              <a:off x="9034633" y="3023180"/>
              <a:ext cx="153987" cy="820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3" name="Picture 88" descr="zy-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8153741">
              <a:off x="8485358" y="3285117"/>
              <a:ext cx="220662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4" name="Line 90"/>
            <p:cNvSpPr>
              <a:spLocks noChangeShapeType="1"/>
            </p:cNvSpPr>
            <p:nvPr/>
          </p:nvSpPr>
          <p:spPr bwMode="auto">
            <a:xfrm flipV="1">
              <a:off x="8198020" y="2924755"/>
              <a:ext cx="21590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5" name="Line 91"/>
            <p:cNvSpPr>
              <a:spLocks noChangeShapeType="1"/>
            </p:cNvSpPr>
            <p:nvPr/>
          </p:nvSpPr>
          <p:spPr bwMode="auto">
            <a:xfrm flipV="1">
              <a:off x="8556795" y="2348492"/>
              <a:ext cx="144463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6" name="Line 92"/>
            <p:cNvSpPr>
              <a:spLocks noChangeShapeType="1"/>
            </p:cNvSpPr>
            <p:nvPr/>
          </p:nvSpPr>
          <p:spPr bwMode="auto">
            <a:xfrm flipV="1">
              <a:off x="8701258" y="2132592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41" name="组合 23"/>
          <p:cNvGrpSpPr>
            <a:grpSpLocks/>
          </p:cNvGrpSpPr>
          <p:nvPr/>
        </p:nvGrpSpPr>
        <p:grpSpPr bwMode="auto">
          <a:xfrm>
            <a:off x="0" y="630238"/>
            <a:ext cx="1574800" cy="941387"/>
            <a:chOff x="0" y="472415"/>
            <a:chExt cx="2527380" cy="1511711"/>
          </a:xfrm>
        </p:grpSpPr>
        <p:sp>
          <p:nvSpPr>
            <p:cNvPr id="25" name="等腰三角形 8"/>
            <p:cNvSpPr/>
            <p:nvPr/>
          </p:nvSpPr>
          <p:spPr>
            <a:xfrm flipV="1">
              <a:off x="201274" y="1571146"/>
              <a:ext cx="2043305" cy="412980"/>
            </a:xfrm>
            <a:custGeom>
              <a:avLst/>
              <a:gdLst>
                <a:gd name="connsiteX0" fmla="*/ 0 w 3444766"/>
                <a:gd name="connsiteY0" fmla="*/ 427738 h 427738"/>
                <a:gd name="connsiteX1" fmla="*/ 1722383 w 3444766"/>
                <a:gd name="connsiteY1" fmla="*/ 0 h 427738"/>
                <a:gd name="connsiteX2" fmla="*/ 3444766 w 3444766"/>
                <a:gd name="connsiteY2" fmla="*/ 427738 h 427738"/>
                <a:gd name="connsiteX3" fmla="*/ 0 w 3444766"/>
                <a:gd name="connsiteY3" fmla="*/ 427738 h 427738"/>
                <a:gd name="connsiteX0" fmla="*/ 0 w 2604794"/>
                <a:gd name="connsiteY0" fmla="*/ 342678 h 427738"/>
                <a:gd name="connsiteX1" fmla="*/ 882411 w 2604794"/>
                <a:gd name="connsiteY1" fmla="*/ 0 h 427738"/>
                <a:gd name="connsiteX2" fmla="*/ 2604794 w 2604794"/>
                <a:gd name="connsiteY2" fmla="*/ 427738 h 427738"/>
                <a:gd name="connsiteX3" fmla="*/ 0 w 2604794"/>
                <a:gd name="connsiteY3" fmla="*/ 342678 h 427738"/>
                <a:gd name="connsiteX0" fmla="*/ 0 w 2413408"/>
                <a:gd name="connsiteY0" fmla="*/ 342678 h 406473"/>
                <a:gd name="connsiteX1" fmla="*/ 882411 w 2413408"/>
                <a:gd name="connsiteY1" fmla="*/ 0 h 406473"/>
                <a:gd name="connsiteX2" fmla="*/ 2413408 w 2413408"/>
                <a:gd name="connsiteY2" fmla="*/ 406473 h 406473"/>
                <a:gd name="connsiteX3" fmla="*/ 0 w 2413408"/>
                <a:gd name="connsiteY3" fmla="*/ 342678 h 406473"/>
                <a:gd name="connsiteX0" fmla="*/ 0 w 2317715"/>
                <a:gd name="connsiteY0" fmla="*/ 342678 h 491533"/>
                <a:gd name="connsiteX1" fmla="*/ 882411 w 2317715"/>
                <a:gd name="connsiteY1" fmla="*/ 0 h 491533"/>
                <a:gd name="connsiteX2" fmla="*/ 2317715 w 2317715"/>
                <a:gd name="connsiteY2" fmla="*/ 491533 h 491533"/>
                <a:gd name="connsiteX3" fmla="*/ 0 w 2317715"/>
                <a:gd name="connsiteY3" fmla="*/ 342678 h 491533"/>
                <a:gd name="connsiteX0" fmla="*/ 0 w 2296450"/>
                <a:gd name="connsiteY0" fmla="*/ 342678 h 470268"/>
                <a:gd name="connsiteX1" fmla="*/ 882411 w 2296450"/>
                <a:gd name="connsiteY1" fmla="*/ 0 h 470268"/>
                <a:gd name="connsiteX2" fmla="*/ 2296450 w 2296450"/>
                <a:gd name="connsiteY2" fmla="*/ 470268 h 470268"/>
                <a:gd name="connsiteX3" fmla="*/ 0 w 2296450"/>
                <a:gd name="connsiteY3" fmla="*/ 342678 h 470268"/>
                <a:gd name="connsiteX0" fmla="*/ 0 w 2328347"/>
                <a:gd name="connsiteY0" fmla="*/ 417106 h 470268"/>
                <a:gd name="connsiteX1" fmla="*/ 914308 w 2328347"/>
                <a:gd name="connsiteY1" fmla="*/ 0 h 470268"/>
                <a:gd name="connsiteX2" fmla="*/ 2328347 w 2328347"/>
                <a:gd name="connsiteY2" fmla="*/ 470268 h 470268"/>
                <a:gd name="connsiteX3" fmla="*/ 0 w 2328347"/>
                <a:gd name="connsiteY3" fmla="*/ 417106 h 47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47" h="470268">
                  <a:moveTo>
                    <a:pt x="0" y="417106"/>
                  </a:moveTo>
                  <a:lnTo>
                    <a:pt x="914308" y="0"/>
                  </a:lnTo>
                  <a:lnTo>
                    <a:pt x="2328347" y="470268"/>
                  </a:lnTo>
                  <a:lnTo>
                    <a:pt x="0" y="41710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等腰三角形 8"/>
            <p:cNvSpPr/>
            <p:nvPr/>
          </p:nvSpPr>
          <p:spPr>
            <a:xfrm>
              <a:off x="180892" y="1132673"/>
              <a:ext cx="2137572" cy="527698"/>
            </a:xfrm>
            <a:custGeom>
              <a:avLst/>
              <a:gdLst>
                <a:gd name="connsiteX0" fmla="*/ 0 w 3444766"/>
                <a:gd name="connsiteY0" fmla="*/ 427738 h 427738"/>
                <a:gd name="connsiteX1" fmla="*/ 1722383 w 3444766"/>
                <a:gd name="connsiteY1" fmla="*/ 0 h 427738"/>
                <a:gd name="connsiteX2" fmla="*/ 3444766 w 3444766"/>
                <a:gd name="connsiteY2" fmla="*/ 427738 h 427738"/>
                <a:gd name="connsiteX3" fmla="*/ 0 w 3444766"/>
                <a:gd name="connsiteY3" fmla="*/ 427738 h 427738"/>
                <a:gd name="connsiteX0" fmla="*/ 0 w 2604794"/>
                <a:gd name="connsiteY0" fmla="*/ 342678 h 427738"/>
                <a:gd name="connsiteX1" fmla="*/ 882411 w 2604794"/>
                <a:gd name="connsiteY1" fmla="*/ 0 h 427738"/>
                <a:gd name="connsiteX2" fmla="*/ 2604794 w 2604794"/>
                <a:gd name="connsiteY2" fmla="*/ 427738 h 427738"/>
                <a:gd name="connsiteX3" fmla="*/ 0 w 2604794"/>
                <a:gd name="connsiteY3" fmla="*/ 342678 h 427738"/>
                <a:gd name="connsiteX0" fmla="*/ 0 w 2604794"/>
                <a:gd name="connsiteY0" fmla="*/ 342678 h 490414"/>
                <a:gd name="connsiteX1" fmla="*/ 882411 w 2604794"/>
                <a:gd name="connsiteY1" fmla="*/ 0 h 490414"/>
                <a:gd name="connsiteX2" fmla="*/ 2604794 w 2604794"/>
                <a:gd name="connsiteY2" fmla="*/ 427738 h 490414"/>
                <a:gd name="connsiteX3" fmla="*/ 77543 w 2604794"/>
                <a:gd name="connsiteY3" fmla="*/ 486030 h 490414"/>
                <a:gd name="connsiteX4" fmla="*/ 0 w 2604794"/>
                <a:gd name="connsiteY4" fmla="*/ 342678 h 490414"/>
                <a:gd name="connsiteX0" fmla="*/ 0 w 2604794"/>
                <a:gd name="connsiteY0" fmla="*/ 342678 h 498973"/>
                <a:gd name="connsiteX1" fmla="*/ 882411 w 2604794"/>
                <a:gd name="connsiteY1" fmla="*/ 0 h 498973"/>
                <a:gd name="connsiteX2" fmla="*/ 2604794 w 2604794"/>
                <a:gd name="connsiteY2" fmla="*/ 427738 h 498973"/>
                <a:gd name="connsiteX3" fmla="*/ 35013 w 2604794"/>
                <a:gd name="connsiteY3" fmla="*/ 494867 h 498973"/>
                <a:gd name="connsiteX4" fmla="*/ 0 w 2604794"/>
                <a:gd name="connsiteY4" fmla="*/ 342678 h 498973"/>
                <a:gd name="connsiteX0" fmla="*/ 0 w 2583529"/>
                <a:gd name="connsiteY0" fmla="*/ 342678 h 499941"/>
                <a:gd name="connsiteX1" fmla="*/ 882411 w 2583529"/>
                <a:gd name="connsiteY1" fmla="*/ 0 h 499941"/>
                <a:gd name="connsiteX2" fmla="*/ 2583529 w 2583529"/>
                <a:gd name="connsiteY2" fmla="*/ 454248 h 499941"/>
                <a:gd name="connsiteX3" fmla="*/ 35013 w 2583529"/>
                <a:gd name="connsiteY3" fmla="*/ 494867 h 499941"/>
                <a:gd name="connsiteX4" fmla="*/ 0 w 2583529"/>
                <a:gd name="connsiteY4" fmla="*/ 342678 h 499941"/>
                <a:gd name="connsiteX0" fmla="*/ 0 w 2402775"/>
                <a:gd name="connsiteY0" fmla="*/ 342678 h 499571"/>
                <a:gd name="connsiteX1" fmla="*/ 882411 w 2402775"/>
                <a:gd name="connsiteY1" fmla="*/ 0 h 499571"/>
                <a:gd name="connsiteX2" fmla="*/ 2402775 w 2402775"/>
                <a:gd name="connsiteY2" fmla="*/ 445411 h 499571"/>
                <a:gd name="connsiteX3" fmla="*/ 35013 w 2402775"/>
                <a:gd name="connsiteY3" fmla="*/ 494867 h 499571"/>
                <a:gd name="connsiteX4" fmla="*/ 0 w 2402775"/>
                <a:gd name="connsiteY4" fmla="*/ 342678 h 499571"/>
                <a:gd name="connsiteX0" fmla="*/ 0 w 2434672"/>
                <a:gd name="connsiteY0" fmla="*/ 342678 h 499941"/>
                <a:gd name="connsiteX1" fmla="*/ 882411 w 2434672"/>
                <a:gd name="connsiteY1" fmla="*/ 0 h 499941"/>
                <a:gd name="connsiteX2" fmla="*/ 2434672 w 2434672"/>
                <a:gd name="connsiteY2" fmla="*/ 454248 h 499941"/>
                <a:gd name="connsiteX3" fmla="*/ 35013 w 2434672"/>
                <a:gd name="connsiteY3" fmla="*/ 494867 h 499941"/>
                <a:gd name="connsiteX4" fmla="*/ 0 w 2434672"/>
                <a:gd name="connsiteY4" fmla="*/ 342678 h 49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4672" h="499941">
                  <a:moveTo>
                    <a:pt x="0" y="342678"/>
                  </a:moveTo>
                  <a:lnTo>
                    <a:pt x="882411" y="0"/>
                  </a:lnTo>
                  <a:lnTo>
                    <a:pt x="2434672" y="454248"/>
                  </a:lnTo>
                  <a:cubicBezTo>
                    <a:pt x="1578078" y="426549"/>
                    <a:pt x="891607" y="522566"/>
                    <a:pt x="35013" y="494867"/>
                  </a:cubicBezTo>
                  <a:lnTo>
                    <a:pt x="0" y="34267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0" y="607525"/>
              <a:ext cx="759233" cy="759680"/>
            </a:xfrm>
            <a:prstGeom prst="ellipse">
              <a:avLst/>
            </a:prstGeom>
            <a:solidFill>
              <a:srgbClr val="0A264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latin typeface="Britannic Bold" panose="020B0903060703020204" pitchFamily="34" charset="0"/>
                </a:rPr>
                <a:t>4</a:t>
              </a:r>
              <a:endParaRPr lang="zh-CN" altLang="en-US" sz="3200" dirty="0">
                <a:latin typeface="Britannic Bold" panose="020B0903060703020204" pitchFamily="34" charset="0"/>
              </a:endParaRPr>
            </a:p>
          </p:txBody>
        </p:sp>
        <p:sp>
          <p:nvSpPr>
            <p:cNvPr id="28" name="TextBox 25"/>
            <p:cNvSpPr txBox="1"/>
            <p:nvPr/>
          </p:nvSpPr>
          <p:spPr>
            <a:xfrm>
              <a:off x="909552" y="472415"/>
              <a:ext cx="1617828" cy="9381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rgbClr val="0A264B"/>
                  </a:solidFill>
                  <a:latin typeface="+mn-ea"/>
                  <a:ea typeface="+mn-ea"/>
                </a:rPr>
                <a:t>廉政</a:t>
              </a:r>
            </a:p>
          </p:txBody>
        </p:sp>
      </p:grpSp>
      <p:pic>
        <p:nvPicPr>
          <p:cNvPr id="14342" name="图片 29" descr="12121973_164727582387_2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71625"/>
            <a:ext cx="24415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3000374" y="1071563"/>
            <a:ext cx="5357839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 smtClean="0">
                <a:latin typeface="+mn-ea"/>
                <a:ea typeface="+mn-ea"/>
              </a:rPr>
              <a:t>吏</a:t>
            </a:r>
            <a:r>
              <a:rPr lang="zh-CN" altLang="en-US" sz="2000" dirty="0">
                <a:latin typeface="+mn-ea"/>
                <a:ea typeface="+mn-ea"/>
              </a:rPr>
              <a:t>不畏吾严而畏吾廉，民不服吾能而服吾公。</a:t>
            </a:r>
            <a:endParaRPr lang="en-US" altLang="zh-CN" sz="2000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dirty="0">
                <a:latin typeface="+mn-ea"/>
                <a:ea typeface="+mn-ea"/>
              </a:rPr>
              <a:t>公则民不敢慢，廉则吏不敢欺。</a:t>
            </a:r>
            <a:endParaRPr lang="en-US" altLang="zh-CN" sz="2000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公生明，廉生威。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00375" y="4314825"/>
            <a:ext cx="5143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latin typeface="+mn-ea"/>
                <a:ea typeface="+mn-ea"/>
              </a:rPr>
              <a:t>惟士之廉，犹女之洁，一朝玷污</a:t>
            </a:r>
            <a:r>
              <a:rPr lang="en-US" altLang="zh-CN" sz="2000" dirty="0">
                <a:latin typeface="+mn-ea"/>
                <a:ea typeface="+mn-ea"/>
              </a:rPr>
              <a:t>,</a:t>
            </a:r>
            <a:r>
              <a:rPr lang="zh-CN" altLang="en-US" sz="2000" dirty="0">
                <a:latin typeface="+mn-ea"/>
                <a:ea typeface="+mn-ea"/>
              </a:rPr>
              <a:t>终身玷缺。</a:t>
            </a:r>
            <a:endParaRPr lang="en-US" altLang="zh-CN" sz="2000" dirty="0">
              <a:latin typeface="+mn-ea"/>
              <a:ea typeface="+mn-ea"/>
            </a:endParaRPr>
          </a:p>
        </p:txBody>
      </p:sp>
      <p:sp>
        <p:nvSpPr>
          <p:cNvPr id="14345" name="TextBox 39"/>
          <p:cNvSpPr txBox="1">
            <a:spLocks noChangeArrowheads="1"/>
          </p:cNvSpPr>
          <p:nvPr/>
        </p:nvSpPr>
        <p:spPr bwMode="auto">
          <a:xfrm>
            <a:off x="3000375" y="2286000"/>
            <a:ext cx="5143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世之廉者有三：</a:t>
            </a:r>
            <a:r>
              <a:rPr lang="zh-CN" altLang="en-US" sz="2000" dirty="0"/>
              <a:t>有见理明而不妄取者，有尚名节而不苟取者，有畏法律保禄位而不敢取者。见理明而不妄取，无所为而然，上也；尚名节而不苟取，猖介之士，其次也；畏法律保禄位而不敢取，则勉强而然，斯又为次也。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38" grpId="0"/>
      <p:bldP spid="39" grpId="0"/>
      <p:bldP spid="143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  <p:pic>
        <p:nvPicPr>
          <p:cNvPr id="15362" name="图片 7"/>
          <p:cNvPicPr>
            <a:picLocks noChangeAspect="1" noChangeArrowheads="1"/>
          </p:cNvPicPr>
          <p:nvPr/>
        </p:nvPicPr>
        <p:blipFill>
          <a:blip r:embed="rId4"/>
          <a:srcRect l="18181" t="77489"/>
          <a:stretch>
            <a:fillRect/>
          </a:stretch>
        </p:blipFill>
        <p:spPr bwMode="auto">
          <a:xfrm>
            <a:off x="1665288" y="-571500"/>
            <a:ext cx="747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9"/>
          <p:cNvSpPr>
            <a:spLocks noChangeArrowheads="1"/>
          </p:cNvSpPr>
          <p:nvPr/>
        </p:nvSpPr>
        <p:spPr bwMode="auto">
          <a:xfrm>
            <a:off x="6515100" y="71438"/>
            <a:ext cx="277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3.</a:t>
            </a:r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历史的比较</a:t>
            </a:r>
          </a:p>
        </p:txBody>
      </p:sp>
      <p:grpSp>
        <p:nvGrpSpPr>
          <p:cNvPr id="15364" name="组合 41"/>
          <p:cNvGrpSpPr>
            <a:grpSpLocks/>
          </p:cNvGrpSpPr>
          <p:nvPr/>
        </p:nvGrpSpPr>
        <p:grpSpPr bwMode="auto">
          <a:xfrm>
            <a:off x="7947025" y="3143250"/>
            <a:ext cx="1196975" cy="2000250"/>
            <a:chOff x="7513807" y="1772230"/>
            <a:chExt cx="2008188" cy="3357562"/>
          </a:xfrm>
        </p:grpSpPr>
        <p:sp>
          <p:nvSpPr>
            <p:cNvPr id="15384" name="Line 67"/>
            <p:cNvSpPr>
              <a:spLocks noChangeShapeType="1"/>
            </p:cNvSpPr>
            <p:nvPr/>
          </p:nvSpPr>
          <p:spPr bwMode="auto">
            <a:xfrm>
              <a:off x="8772695" y="2277055"/>
              <a:ext cx="217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5" name="Line 68"/>
            <p:cNvSpPr>
              <a:spLocks noChangeShapeType="1"/>
            </p:cNvSpPr>
            <p:nvPr/>
          </p:nvSpPr>
          <p:spPr bwMode="auto">
            <a:xfrm flipV="1">
              <a:off x="8413920" y="2277055"/>
              <a:ext cx="142875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5386" name="Picture 69" descr="竹杆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7159">
              <a:off x="7837658" y="3472442"/>
              <a:ext cx="352425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7" name="Picture 70" descr="zy-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068347">
              <a:off x="7661445" y="3066042"/>
              <a:ext cx="295275" cy="590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8" name="Picture 71" descr="zy-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4014261">
              <a:off x="8973514" y="1861923"/>
              <a:ext cx="160338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9" name="Picture 74" descr="zy-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459158">
              <a:off x="8124995" y="3356555"/>
              <a:ext cx="7810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0" name="Picture 75" descr="zy-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269458" y="3285117"/>
              <a:ext cx="504825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1" name="Picture 77" descr="竹叶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845720" y="1772230"/>
              <a:ext cx="5715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2" name="Picture 78" descr="竹杆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7159">
              <a:off x="8124995" y="2205617"/>
              <a:ext cx="276225" cy="129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3" name="Picture 81" descr="竹叶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155760">
              <a:off x="8413920" y="2492955"/>
              <a:ext cx="5715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4" name="Picture 82" descr="zy-3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485358" y="2812042"/>
              <a:ext cx="5048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5" name="Picture 83" descr="zy-3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917158" y="2205617"/>
              <a:ext cx="5048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6" name="Picture 85" descr="zy-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924087">
              <a:off x="9034633" y="3023180"/>
              <a:ext cx="153987" cy="820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7" name="Picture 88" descr="zy-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8153741">
              <a:off x="8485358" y="3285117"/>
              <a:ext cx="220662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98" name="Line 90"/>
            <p:cNvSpPr>
              <a:spLocks noChangeShapeType="1"/>
            </p:cNvSpPr>
            <p:nvPr/>
          </p:nvSpPr>
          <p:spPr bwMode="auto">
            <a:xfrm flipV="1">
              <a:off x="8198020" y="2924755"/>
              <a:ext cx="21590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9" name="Line 91"/>
            <p:cNvSpPr>
              <a:spLocks noChangeShapeType="1"/>
            </p:cNvSpPr>
            <p:nvPr/>
          </p:nvSpPr>
          <p:spPr bwMode="auto">
            <a:xfrm flipV="1">
              <a:off x="8556795" y="2348492"/>
              <a:ext cx="144463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0" name="Line 92"/>
            <p:cNvSpPr>
              <a:spLocks noChangeShapeType="1"/>
            </p:cNvSpPr>
            <p:nvPr/>
          </p:nvSpPr>
          <p:spPr bwMode="auto">
            <a:xfrm flipV="1">
              <a:off x="8701258" y="2132592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5365" name="图片 23" descr="08-57-27-42-1.png"/>
          <p:cNvPicPr>
            <a:picLocks noChangeAspect="1"/>
          </p:cNvPicPr>
          <p:nvPr/>
        </p:nvPicPr>
        <p:blipFill>
          <a:blip r:embed="rId13"/>
          <a:srcRect b="41312"/>
          <a:stretch>
            <a:fillRect/>
          </a:stretch>
        </p:blipFill>
        <p:spPr bwMode="auto">
          <a:xfrm>
            <a:off x="2928938" y="928688"/>
            <a:ext cx="327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24"/>
          <p:cNvGrpSpPr>
            <a:grpSpLocks/>
          </p:cNvGrpSpPr>
          <p:nvPr/>
        </p:nvGrpSpPr>
        <p:grpSpPr bwMode="auto">
          <a:xfrm>
            <a:off x="2000798" y="2571750"/>
            <a:ext cx="4857201" cy="2428875"/>
            <a:chOff x="3829762" y="3681395"/>
            <a:chExt cx="4857047" cy="2429176"/>
          </a:xfrm>
        </p:grpSpPr>
        <p:grpSp>
          <p:nvGrpSpPr>
            <p:cNvPr id="15380" name="Group 12"/>
            <p:cNvGrpSpPr>
              <a:grpSpLocks/>
            </p:cNvGrpSpPr>
            <p:nvPr/>
          </p:nvGrpSpPr>
          <p:grpSpPr bwMode="auto">
            <a:xfrm>
              <a:off x="3829762" y="3681395"/>
              <a:ext cx="4852275" cy="2429176"/>
              <a:chOff x="2004" y="2880"/>
              <a:chExt cx="3402" cy="1932"/>
            </a:xfrm>
          </p:grpSpPr>
          <p:sp>
            <p:nvSpPr>
              <p:cNvPr id="28" name="AutoShape 13"/>
              <p:cNvSpPr>
                <a:spLocks noChangeArrowheads="1"/>
              </p:cNvSpPr>
              <p:nvPr/>
            </p:nvSpPr>
            <p:spPr bwMode="gray">
              <a:xfrm>
                <a:off x="2334" y="2880"/>
                <a:ext cx="3072" cy="1932"/>
              </a:xfrm>
              <a:prstGeom prst="roundRect">
                <a:avLst>
                  <a:gd name="adj" fmla="val 10889"/>
                </a:avLst>
              </a:prstGeom>
              <a:solidFill>
                <a:srgbClr val="00B0F0"/>
              </a:solidFill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383" name="AutoShape 14"/>
              <p:cNvSpPr>
                <a:spLocks noChangeArrowheads="1"/>
              </p:cNvSpPr>
              <p:nvPr/>
            </p:nvSpPr>
            <p:spPr bwMode="gray">
              <a:xfrm>
                <a:off x="2004" y="3619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</p:grpSp>
        <p:sp>
          <p:nvSpPr>
            <p:cNvPr id="15381" name="Text Box 15"/>
            <p:cNvSpPr txBox="1">
              <a:spLocks noChangeArrowheads="1"/>
            </p:cNvSpPr>
            <p:nvPr/>
          </p:nvSpPr>
          <p:spPr bwMode="gray">
            <a:xfrm>
              <a:off x="4786314" y="3833869"/>
              <a:ext cx="3900495" cy="20621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000" b="1" dirty="0">
                  <a:solidFill>
                    <a:srgbClr val="FF0000"/>
                  </a:solidFill>
                </a:rPr>
                <a:t>康熙广训十六条：</a:t>
              </a:r>
              <a:endParaRPr lang="en-US" altLang="zh-CN" sz="2000" b="1" dirty="0">
                <a:solidFill>
                  <a:srgbClr val="FF0000"/>
                </a:solidFill>
              </a:endParaRPr>
            </a:p>
            <a:p>
              <a:pPr eaLnBrk="0" hangingPunct="0"/>
              <a:r>
                <a:rPr lang="zh-CN" altLang="en-US" dirty="0">
                  <a:solidFill>
                    <a:srgbClr val="000000"/>
                  </a:solidFill>
                </a:rPr>
                <a:t>敦孝弟以重人伦 </a:t>
              </a:r>
              <a:r>
                <a:rPr lang="en-US" altLang="zh-CN" dirty="0">
                  <a:solidFill>
                    <a:srgbClr val="000000"/>
                  </a:solidFill>
                </a:rPr>
                <a:t>   </a:t>
              </a:r>
              <a:r>
                <a:rPr lang="zh-CN" altLang="en-US" dirty="0">
                  <a:solidFill>
                    <a:srgbClr val="000000"/>
                  </a:solidFill>
                </a:rPr>
                <a:t>和乡党以息争讼 </a:t>
              </a:r>
              <a:endParaRPr lang="en-US" altLang="zh-CN" dirty="0">
                <a:solidFill>
                  <a:srgbClr val="000000"/>
                </a:solidFill>
              </a:endParaRPr>
            </a:p>
            <a:p>
              <a:pPr eaLnBrk="0" hangingPunct="0"/>
              <a:r>
                <a:rPr lang="zh-CN" altLang="en-US" dirty="0">
                  <a:solidFill>
                    <a:srgbClr val="000000"/>
                  </a:solidFill>
                </a:rPr>
                <a:t>重农桑以足衣食 </a:t>
              </a:r>
              <a:r>
                <a:rPr lang="en-US" altLang="zh-CN" dirty="0">
                  <a:solidFill>
                    <a:srgbClr val="000000"/>
                  </a:solidFill>
                </a:rPr>
                <a:t>   </a:t>
              </a:r>
              <a:r>
                <a:rPr lang="zh-CN" altLang="en-US" dirty="0">
                  <a:solidFill>
                    <a:srgbClr val="000000"/>
                  </a:solidFill>
                </a:rPr>
                <a:t>尚节俭以惜财用</a:t>
              </a:r>
              <a:endParaRPr lang="en-US" altLang="zh-CN" dirty="0">
                <a:solidFill>
                  <a:srgbClr val="000000"/>
                </a:solidFill>
              </a:endParaRPr>
            </a:p>
            <a:p>
              <a:pPr eaLnBrk="0" hangingPunct="0"/>
              <a:r>
                <a:rPr lang="zh-CN" altLang="en-US" dirty="0">
                  <a:solidFill>
                    <a:srgbClr val="000000"/>
                  </a:solidFill>
                </a:rPr>
                <a:t>隆学校以端士习</a:t>
              </a:r>
              <a:r>
                <a:rPr lang="en-US" altLang="zh-CN" dirty="0">
                  <a:solidFill>
                    <a:srgbClr val="000000"/>
                  </a:solidFill>
                </a:rPr>
                <a:t>    </a:t>
              </a:r>
              <a:r>
                <a:rPr lang="zh-CN" altLang="en-US" dirty="0">
                  <a:solidFill>
                    <a:srgbClr val="000000"/>
                  </a:solidFill>
                </a:rPr>
                <a:t>黜异端以崇正学</a:t>
              </a:r>
              <a:endParaRPr lang="en-US" altLang="zh-CN" dirty="0">
                <a:solidFill>
                  <a:srgbClr val="000000"/>
                </a:solidFill>
              </a:endParaRPr>
            </a:p>
            <a:p>
              <a:pPr eaLnBrk="0" hangingPunct="0"/>
              <a:r>
                <a:rPr lang="zh-CN" altLang="en-US" dirty="0">
                  <a:solidFill>
                    <a:srgbClr val="000000"/>
                  </a:solidFill>
                </a:rPr>
                <a:t>讲法律以儆愚顽</a:t>
              </a:r>
              <a:r>
                <a:rPr lang="en-US" altLang="zh-CN" dirty="0">
                  <a:solidFill>
                    <a:srgbClr val="000000"/>
                  </a:solidFill>
                </a:rPr>
                <a:t>    </a:t>
              </a:r>
              <a:r>
                <a:rPr lang="zh-CN" altLang="en-US" dirty="0">
                  <a:solidFill>
                    <a:srgbClr val="000000"/>
                  </a:solidFill>
                </a:rPr>
                <a:t>明礼让以厚风俗</a:t>
              </a:r>
              <a:endParaRPr lang="en-US" altLang="zh-CN" dirty="0">
                <a:solidFill>
                  <a:srgbClr val="000000"/>
                </a:solidFill>
              </a:endParaRPr>
            </a:p>
            <a:p>
              <a:pPr eaLnBrk="0" hangingPunct="0"/>
              <a:r>
                <a:rPr lang="zh-CN" altLang="en-US" dirty="0">
                  <a:solidFill>
                    <a:srgbClr val="000000"/>
                  </a:solidFill>
                </a:rPr>
                <a:t>务本业以定民志</a:t>
              </a:r>
              <a:r>
                <a:rPr lang="en-US" altLang="zh-CN" dirty="0">
                  <a:solidFill>
                    <a:srgbClr val="000000"/>
                  </a:solidFill>
                </a:rPr>
                <a:t>    </a:t>
              </a:r>
              <a:r>
                <a:rPr lang="zh-CN" altLang="en-US" dirty="0">
                  <a:solidFill>
                    <a:srgbClr val="000000"/>
                  </a:solidFill>
                </a:rPr>
                <a:t>训子弟以禁非为</a:t>
              </a:r>
              <a:endParaRPr lang="en-US" altLang="zh-CN" dirty="0">
                <a:solidFill>
                  <a:srgbClr val="000000"/>
                </a:solidFill>
              </a:endParaRPr>
            </a:p>
            <a:p>
              <a:pPr eaLnBrk="0" hangingPunct="0"/>
              <a:r>
                <a:rPr lang="zh-CN" altLang="en-US" dirty="0">
                  <a:solidFill>
                    <a:srgbClr val="000000"/>
                  </a:solidFill>
                </a:rPr>
                <a:t>息诬告以全善良</a:t>
              </a:r>
              <a:r>
                <a:rPr lang="en-US" altLang="zh-CN" dirty="0">
                  <a:solidFill>
                    <a:srgbClr val="000000"/>
                  </a:solidFill>
                </a:rPr>
                <a:t>    </a:t>
              </a:r>
              <a:r>
                <a:rPr lang="zh-CN" altLang="en-US" dirty="0">
                  <a:solidFill>
                    <a:srgbClr val="000000"/>
                  </a:solidFill>
                </a:rPr>
                <a:t>联保甲以弭盗贼</a:t>
              </a:r>
              <a:endParaRPr lang="en-US" altLang="zh-CN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组合 29"/>
          <p:cNvGrpSpPr>
            <a:grpSpLocks/>
          </p:cNvGrpSpPr>
          <p:nvPr/>
        </p:nvGrpSpPr>
        <p:grpSpPr bwMode="auto">
          <a:xfrm>
            <a:off x="0" y="1571625"/>
            <a:ext cx="2928938" cy="973138"/>
            <a:chOff x="4257653" y="2376469"/>
            <a:chExt cx="4773680" cy="973179"/>
          </a:xfrm>
        </p:grpSpPr>
        <p:grpSp>
          <p:nvGrpSpPr>
            <p:cNvPr id="15376" name="Group 9"/>
            <p:cNvGrpSpPr>
              <a:grpSpLocks/>
            </p:cNvGrpSpPr>
            <p:nvPr/>
          </p:nvGrpSpPr>
          <p:grpSpPr bwMode="auto">
            <a:xfrm>
              <a:off x="4257653" y="2376469"/>
              <a:ext cx="4424386" cy="973179"/>
              <a:chOff x="2304" y="2058"/>
              <a:chExt cx="3102" cy="774"/>
            </a:xfrm>
          </p:grpSpPr>
          <p:sp>
            <p:nvSpPr>
              <p:cNvPr id="33" name="AutoShape 10"/>
              <p:cNvSpPr>
                <a:spLocks noChangeArrowheads="1"/>
              </p:cNvSpPr>
              <p:nvPr/>
            </p:nvSpPr>
            <p:spPr bwMode="gray">
              <a:xfrm>
                <a:off x="2335" y="2058"/>
                <a:ext cx="3071" cy="774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21176"/>
                      <a:invGamma/>
                    </a:schemeClr>
                  </a:gs>
                </a:gsLst>
                <a:lin ang="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379" name="AutoShape 11"/>
              <p:cNvSpPr>
                <a:spLocks noChangeArrowheads="1"/>
              </p:cNvSpPr>
              <p:nvPr/>
            </p:nvSpPr>
            <p:spPr bwMode="gray">
              <a:xfrm>
                <a:off x="2304" y="2352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</p:grpSp>
        <p:sp>
          <p:nvSpPr>
            <p:cNvPr id="15377" name="Text Box 16"/>
            <p:cNvSpPr txBox="1">
              <a:spLocks noChangeArrowheads="1"/>
            </p:cNvSpPr>
            <p:nvPr/>
          </p:nvSpPr>
          <p:spPr bwMode="gray">
            <a:xfrm>
              <a:off x="4800578" y="2376469"/>
              <a:ext cx="4230755" cy="9541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000" b="1" dirty="0">
                  <a:solidFill>
                    <a:srgbClr val="FF0000"/>
                  </a:solidFill>
                </a:rPr>
                <a:t>管子：</a:t>
              </a:r>
              <a:endParaRPr lang="en-US" altLang="zh-CN" sz="2000" b="1" dirty="0">
                <a:solidFill>
                  <a:srgbClr val="FF0000"/>
                </a:solidFill>
              </a:endParaRPr>
            </a:p>
            <a:p>
              <a:pPr eaLnBrk="0" hangingPunct="0"/>
              <a:r>
                <a:rPr lang="zh-CN" altLang="en-US" dirty="0">
                  <a:solidFill>
                    <a:srgbClr val="000000"/>
                  </a:solidFill>
                </a:rPr>
                <a:t>礼义廉耻，国之四维，</a:t>
              </a:r>
              <a:endParaRPr lang="en-US" altLang="zh-CN" dirty="0">
                <a:solidFill>
                  <a:srgbClr val="000000"/>
                </a:solidFill>
              </a:endParaRPr>
            </a:p>
            <a:p>
              <a:pPr eaLnBrk="0" hangingPunct="0"/>
              <a:r>
                <a:rPr lang="zh-CN" altLang="en-US" dirty="0">
                  <a:solidFill>
                    <a:srgbClr val="000000"/>
                  </a:solidFill>
                </a:rPr>
                <a:t>四维不张，国乃灭亡。</a:t>
              </a:r>
              <a:endParaRPr lang="en-US" altLang="zh-CN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组合 34"/>
          <p:cNvGrpSpPr>
            <a:grpSpLocks/>
          </p:cNvGrpSpPr>
          <p:nvPr/>
        </p:nvGrpSpPr>
        <p:grpSpPr bwMode="auto">
          <a:xfrm>
            <a:off x="6286500" y="1428750"/>
            <a:ext cx="2786063" cy="1025525"/>
            <a:chOff x="4257653" y="1014394"/>
            <a:chExt cx="4424386" cy="1025545"/>
          </a:xfrm>
        </p:grpSpPr>
        <p:grpSp>
          <p:nvGrpSpPr>
            <p:cNvPr id="15372" name="Group 6"/>
            <p:cNvGrpSpPr>
              <a:grpSpLocks/>
            </p:cNvGrpSpPr>
            <p:nvPr/>
          </p:nvGrpSpPr>
          <p:grpSpPr bwMode="auto">
            <a:xfrm>
              <a:off x="4257653" y="1014394"/>
              <a:ext cx="4424386" cy="973179"/>
              <a:chOff x="2304" y="1200"/>
              <a:chExt cx="3102" cy="774"/>
            </a:xfrm>
          </p:grpSpPr>
          <p:sp>
            <p:nvSpPr>
              <p:cNvPr id="38" name="AutoShape 7"/>
              <p:cNvSpPr>
                <a:spLocks noChangeArrowheads="1"/>
              </p:cNvSpPr>
              <p:nvPr/>
            </p:nvSpPr>
            <p:spPr bwMode="gray">
              <a:xfrm>
                <a:off x="2334" y="1200"/>
                <a:ext cx="3072" cy="774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21176"/>
                      <a:invGamma/>
                    </a:schemeClr>
                  </a:gs>
                </a:gsLst>
                <a:lin ang="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375" name="AutoShape 8"/>
              <p:cNvSpPr>
                <a:spLocks noChangeArrowheads="1"/>
              </p:cNvSpPr>
              <p:nvPr/>
            </p:nvSpPr>
            <p:spPr bwMode="gray">
              <a:xfrm>
                <a:off x="2304" y="1488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</p:grpSp>
        <p:sp>
          <p:nvSpPr>
            <p:cNvPr id="15373" name="Text Box 17"/>
            <p:cNvSpPr txBox="1">
              <a:spLocks noChangeArrowheads="1"/>
            </p:cNvSpPr>
            <p:nvPr/>
          </p:nvSpPr>
          <p:spPr bwMode="gray">
            <a:xfrm>
              <a:off x="4800576" y="1085832"/>
              <a:ext cx="3622805" cy="9541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000" b="1" dirty="0">
                  <a:solidFill>
                    <a:srgbClr val="FF0000"/>
                  </a:solidFill>
                </a:rPr>
                <a:t>孔子：</a:t>
              </a:r>
              <a:endParaRPr lang="en-US" altLang="zh-CN" sz="2000" b="1" dirty="0">
                <a:solidFill>
                  <a:srgbClr val="FF0000"/>
                </a:solidFill>
              </a:endParaRPr>
            </a:p>
            <a:p>
              <a:pPr eaLnBrk="0" hangingPunct="0"/>
              <a:r>
                <a:rPr lang="zh-CN" altLang="en-US" dirty="0">
                  <a:solidFill>
                    <a:srgbClr val="000000"/>
                  </a:solidFill>
                </a:rPr>
                <a:t>修身为本</a:t>
              </a:r>
              <a:endParaRPr lang="en-US" altLang="zh-CN" dirty="0">
                <a:solidFill>
                  <a:srgbClr val="000000"/>
                </a:solidFill>
              </a:endParaRPr>
            </a:p>
            <a:p>
              <a:pPr eaLnBrk="0" hangingPunct="0"/>
              <a:r>
                <a:rPr lang="zh-CN" altLang="en-US" dirty="0">
                  <a:solidFill>
                    <a:srgbClr val="000000"/>
                  </a:solidFill>
                </a:rPr>
                <a:t>克己复礼</a:t>
              </a:r>
              <a:endParaRPr lang="en-US" altLang="zh-CN" dirty="0">
                <a:solidFill>
                  <a:srgbClr val="000000"/>
                </a:solidFill>
              </a:endParaRPr>
            </a:p>
          </p:txBody>
        </p:sp>
      </p:grpSp>
      <p:pic>
        <p:nvPicPr>
          <p:cNvPr id="40" name="图片 39" descr="4001117.jpg"/>
          <p:cNvPicPr>
            <a:picLocks noChangeAspect="1"/>
          </p:cNvPicPr>
          <p:nvPr/>
        </p:nvPicPr>
        <p:blipFill>
          <a:blip r:embed="rId14"/>
          <a:srcRect l="14375" r="14375"/>
          <a:stretch>
            <a:fillRect/>
          </a:stretch>
        </p:blipFill>
        <p:spPr>
          <a:xfrm>
            <a:off x="714348" y="2857502"/>
            <a:ext cx="1214438" cy="1704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70" name="图片 40" descr="3840207_155321209101_2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43063" y="714375"/>
            <a:ext cx="9334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图片 41" descr="4525467_150942638846_2.gi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35888" y="785813"/>
            <a:ext cx="140811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istrator\桌面\ppt宝藏_www.pptbz.com_古典扇子\ppt宝藏_www.pptbz.com_古典扇子\ppt宝藏_www.pptbz.com_古典扇子_3.jpg"/>
          <p:cNvPicPr>
            <a:picLocks noChangeAspect="1" noChangeArrowheads="1"/>
          </p:cNvPicPr>
          <p:nvPr/>
        </p:nvPicPr>
        <p:blipFill>
          <a:blip r:embed="rId3"/>
          <a:srcRect l="73103"/>
          <a:stretch>
            <a:fillRect/>
          </a:stretch>
        </p:blipFill>
        <p:spPr bwMode="auto">
          <a:xfrm>
            <a:off x="6215063" y="747713"/>
            <a:ext cx="1714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图片 7"/>
          <p:cNvPicPr>
            <a:picLocks noChangeAspect="1" noChangeArrowheads="1"/>
          </p:cNvPicPr>
          <p:nvPr/>
        </p:nvPicPr>
        <p:blipFill>
          <a:blip r:embed="rId4"/>
          <a:srcRect l="18181" t="77489"/>
          <a:stretch>
            <a:fillRect/>
          </a:stretch>
        </p:blipFill>
        <p:spPr bwMode="auto">
          <a:xfrm>
            <a:off x="1665288" y="-571500"/>
            <a:ext cx="747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9"/>
          <p:cNvSpPr>
            <a:spLocks noChangeArrowheads="1"/>
          </p:cNvSpPr>
          <p:nvPr/>
        </p:nvSpPr>
        <p:spPr bwMode="auto">
          <a:xfrm>
            <a:off x="6515100" y="71438"/>
            <a:ext cx="277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3.</a:t>
            </a:r>
            <a:r>
              <a:rPr lang="zh-CN" altLang="en-US" sz="24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历史的比较</a:t>
            </a:r>
          </a:p>
        </p:txBody>
      </p:sp>
      <p:grpSp>
        <p:nvGrpSpPr>
          <p:cNvPr id="16389" name="组合 41"/>
          <p:cNvGrpSpPr>
            <a:grpSpLocks/>
          </p:cNvGrpSpPr>
          <p:nvPr/>
        </p:nvGrpSpPr>
        <p:grpSpPr bwMode="auto">
          <a:xfrm>
            <a:off x="7947025" y="3143250"/>
            <a:ext cx="1196975" cy="2000250"/>
            <a:chOff x="7513807" y="1772230"/>
            <a:chExt cx="2008188" cy="3357562"/>
          </a:xfrm>
        </p:grpSpPr>
        <p:sp>
          <p:nvSpPr>
            <p:cNvPr id="16423" name="Line 67"/>
            <p:cNvSpPr>
              <a:spLocks noChangeShapeType="1"/>
            </p:cNvSpPr>
            <p:nvPr/>
          </p:nvSpPr>
          <p:spPr bwMode="auto">
            <a:xfrm>
              <a:off x="8772695" y="2277055"/>
              <a:ext cx="217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4" name="Line 68"/>
            <p:cNvSpPr>
              <a:spLocks noChangeShapeType="1"/>
            </p:cNvSpPr>
            <p:nvPr/>
          </p:nvSpPr>
          <p:spPr bwMode="auto">
            <a:xfrm flipV="1">
              <a:off x="8413920" y="2277055"/>
              <a:ext cx="142875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6425" name="Picture 69" descr="竹杆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7159">
              <a:off x="7837658" y="3472442"/>
              <a:ext cx="352425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6" name="Picture 70" descr="zy-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068347">
              <a:off x="7661445" y="3066042"/>
              <a:ext cx="295275" cy="590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7" name="Picture 71" descr="zy-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4014261">
              <a:off x="8973514" y="1861923"/>
              <a:ext cx="160338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8" name="Picture 74" descr="zy-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459158">
              <a:off x="8124995" y="3356555"/>
              <a:ext cx="7810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9" name="Picture 75" descr="zy-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269458" y="3285117"/>
              <a:ext cx="504825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30" name="Picture 77" descr="竹叶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845720" y="1772230"/>
              <a:ext cx="5715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31" name="Picture 78" descr="竹杆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7159">
              <a:off x="8124995" y="2205617"/>
              <a:ext cx="276225" cy="129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32" name="Picture 81" descr="竹叶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155760">
              <a:off x="8413920" y="2492955"/>
              <a:ext cx="5715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33" name="Picture 82" descr="zy-3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485358" y="2812042"/>
              <a:ext cx="5048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34" name="Picture 83" descr="zy-3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917158" y="2205617"/>
              <a:ext cx="5048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35" name="Picture 85" descr="zy-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924087">
              <a:off x="9034633" y="3023180"/>
              <a:ext cx="153987" cy="820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36" name="Picture 88" descr="zy-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8153741">
              <a:off x="8485358" y="3285117"/>
              <a:ext cx="220662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37" name="Line 90"/>
            <p:cNvSpPr>
              <a:spLocks noChangeShapeType="1"/>
            </p:cNvSpPr>
            <p:nvPr/>
          </p:nvSpPr>
          <p:spPr bwMode="auto">
            <a:xfrm flipV="1">
              <a:off x="8198020" y="2924755"/>
              <a:ext cx="21590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8" name="Line 91"/>
            <p:cNvSpPr>
              <a:spLocks noChangeShapeType="1"/>
            </p:cNvSpPr>
            <p:nvPr/>
          </p:nvSpPr>
          <p:spPr bwMode="auto">
            <a:xfrm flipV="1">
              <a:off x="8556795" y="2348492"/>
              <a:ext cx="144463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9" name="Line 92"/>
            <p:cNvSpPr>
              <a:spLocks noChangeShapeType="1"/>
            </p:cNvSpPr>
            <p:nvPr/>
          </p:nvSpPr>
          <p:spPr bwMode="auto">
            <a:xfrm flipV="1">
              <a:off x="8701258" y="2132592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-2357438" y="1376363"/>
            <a:ext cx="8294688" cy="1970087"/>
            <a:chOff x="-2357438" y="1376363"/>
            <a:chExt cx="8294688" cy="1970087"/>
          </a:xfrm>
        </p:grpSpPr>
        <p:sp>
          <p:nvSpPr>
            <p:cNvPr id="16394" name="Line 7"/>
            <p:cNvSpPr>
              <a:spLocks noChangeShapeType="1"/>
            </p:cNvSpPr>
            <p:nvPr/>
          </p:nvSpPr>
          <p:spPr bwMode="gray">
            <a:xfrm>
              <a:off x="-2357438" y="1376363"/>
              <a:ext cx="829468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395" name="Line 8"/>
            <p:cNvSpPr>
              <a:spLocks noChangeShapeType="1"/>
            </p:cNvSpPr>
            <p:nvPr/>
          </p:nvSpPr>
          <p:spPr bwMode="gray">
            <a:xfrm>
              <a:off x="-2357438" y="1966913"/>
              <a:ext cx="829468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396" name="Line 9"/>
            <p:cNvSpPr>
              <a:spLocks noChangeShapeType="1"/>
            </p:cNvSpPr>
            <p:nvPr/>
          </p:nvSpPr>
          <p:spPr bwMode="gray">
            <a:xfrm>
              <a:off x="-2357438" y="2643188"/>
              <a:ext cx="829468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397" name="Line 10"/>
            <p:cNvSpPr>
              <a:spLocks noChangeShapeType="1"/>
            </p:cNvSpPr>
            <p:nvPr/>
          </p:nvSpPr>
          <p:spPr bwMode="gray">
            <a:xfrm>
              <a:off x="-2357438" y="3346450"/>
              <a:ext cx="829468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406" name="Text Box 30"/>
          <p:cNvSpPr txBox="1">
            <a:spLocks noChangeArrowheads="1"/>
          </p:cNvSpPr>
          <p:nvPr/>
        </p:nvSpPr>
        <p:spPr bwMode="gray">
          <a:xfrm>
            <a:off x="-2262188" y="1530350"/>
            <a:ext cx="14049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zh-CN" sz="1200">
                <a:solidFill>
                  <a:srgbClr val="1C1C1C"/>
                </a:solidFill>
              </a:rPr>
              <a:t> Click to add Title</a:t>
            </a:r>
          </a:p>
        </p:txBody>
      </p:sp>
      <p:sp>
        <p:nvSpPr>
          <p:cNvPr id="16407" name="Text Box 31"/>
          <p:cNvSpPr txBox="1">
            <a:spLocks noChangeArrowheads="1"/>
          </p:cNvSpPr>
          <p:nvPr/>
        </p:nvSpPr>
        <p:spPr bwMode="gray">
          <a:xfrm>
            <a:off x="-2476500" y="2149475"/>
            <a:ext cx="14049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zh-CN" sz="1200">
                <a:solidFill>
                  <a:srgbClr val="1C1C1C"/>
                </a:solidFill>
              </a:rPr>
              <a:t> Click to add Title</a:t>
            </a:r>
          </a:p>
        </p:txBody>
      </p:sp>
      <p:sp>
        <p:nvSpPr>
          <p:cNvPr id="16408" name="Text Box 32"/>
          <p:cNvSpPr txBox="1">
            <a:spLocks noChangeArrowheads="1"/>
          </p:cNvSpPr>
          <p:nvPr/>
        </p:nvSpPr>
        <p:spPr bwMode="gray">
          <a:xfrm>
            <a:off x="-2630488" y="2894013"/>
            <a:ext cx="14049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zh-CN" sz="1200">
                <a:solidFill>
                  <a:srgbClr val="1C1C1C"/>
                </a:solidFill>
              </a:rPr>
              <a:t> Click to add Title</a:t>
            </a:r>
          </a:p>
        </p:txBody>
      </p:sp>
      <p:sp>
        <p:nvSpPr>
          <p:cNvPr id="16409" name="Text Box 33"/>
          <p:cNvSpPr txBox="1">
            <a:spLocks noChangeArrowheads="1"/>
          </p:cNvSpPr>
          <p:nvPr/>
        </p:nvSpPr>
        <p:spPr bwMode="gray">
          <a:xfrm>
            <a:off x="-2746375" y="3662363"/>
            <a:ext cx="14049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zh-CN" sz="1200">
                <a:solidFill>
                  <a:srgbClr val="1C1C1C"/>
                </a:solidFill>
              </a:rPr>
              <a:t> Click to add Title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-2678113" y="1357304"/>
            <a:ext cx="8605838" cy="596900"/>
            <a:chOff x="-2678113" y="1376363"/>
            <a:chExt cx="8605838" cy="596900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blackGray">
            <a:xfrm>
              <a:off x="-2678113" y="1376363"/>
              <a:ext cx="8605838" cy="59690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410" name="Text Box 35"/>
            <p:cNvSpPr txBox="1">
              <a:spLocks noChangeArrowheads="1"/>
            </p:cNvSpPr>
            <p:nvPr/>
          </p:nvSpPr>
          <p:spPr bwMode="gray">
            <a:xfrm>
              <a:off x="1862138" y="1530350"/>
              <a:ext cx="2838450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zh-CN" altLang="en-US" sz="2000" b="1" dirty="0">
                  <a:solidFill>
                    <a:srgbClr val="1C1C1C"/>
                  </a:solidFill>
                </a:rPr>
                <a:t>欲人施诸己，亦施于人</a:t>
              </a:r>
              <a:endParaRPr lang="en-US" altLang="zh-CN" sz="2000" b="1" dirty="0">
                <a:solidFill>
                  <a:srgbClr val="1C1C1C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-2667000" y="1954204"/>
            <a:ext cx="8596313" cy="665162"/>
            <a:chOff x="-2667000" y="1973263"/>
            <a:chExt cx="8596313" cy="665162"/>
          </a:xfrm>
        </p:grpSpPr>
        <p:sp>
          <p:nvSpPr>
            <p:cNvPr id="26" name="Rectangle 4"/>
            <p:cNvSpPr>
              <a:spLocks noChangeArrowheads="1"/>
            </p:cNvSpPr>
            <p:nvPr/>
          </p:nvSpPr>
          <p:spPr bwMode="blackGray">
            <a:xfrm>
              <a:off x="-2667000" y="1973263"/>
              <a:ext cx="8596313" cy="665162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411" name="Text Box 36"/>
            <p:cNvSpPr txBox="1">
              <a:spLocks noChangeArrowheads="1"/>
            </p:cNvSpPr>
            <p:nvPr/>
          </p:nvSpPr>
          <p:spPr bwMode="gray">
            <a:xfrm>
              <a:off x="2171700" y="2149475"/>
              <a:ext cx="2597150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zh-CN" altLang="en-US" sz="2000" b="1">
                  <a:solidFill>
                    <a:srgbClr val="1C1C1C"/>
                  </a:solidFill>
                </a:rPr>
                <a:t>己所不欲，勿施于人</a:t>
              </a:r>
              <a:endParaRPr lang="en-US" altLang="zh-CN" sz="2000" b="1">
                <a:solidFill>
                  <a:srgbClr val="1C1C1C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-2667000" y="2619366"/>
            <a:ext cx="8596313" cy="704850"/>
            <a:chOff x="-2667000" y="2638425"/>
            <a:chExt cx="8596313" cy="704850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blackGray">
            <a:xfrm>
              <a:off x="-2667000" y="2638425"/>
              <a:ext cx="8596313" cy="70485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412" name="Text Box 37"/>
            <p:cNvSpPr txBox="1">
              <a:spLocks noChangeArrowheads="1"/>
            </p:cNvSpPr>
            <p:nvPr/>
          </p:nvSpPr>
          <p:spPr bwMode="gray">
            <a:xfrm>
              <a:off x="2408238" y="2894013"/>
              <a:ext cx="2597150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zh-CN" altLang="en-US" sz="2000" b="1">
                  <a:solidFill>
                    <a:srgbClr val="1C1C1C"/>
                  </a:solidFill>
                </a:rPr>
                <a:t>人施诸己，反施于人</a:t>
              </a:r>
              <a:endParaRPr lang="en-US" altLang="zh-CN" sz="2000" b="1">
                <a:solidFill>
                  <a:srgbClr val="1C1C1C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-2676525" y="3324216"/>
            <a:ext cx="8607425" cy="847725"/>
            <a:chOff x="-2676525" y="3343275"/>
            <a:chExt cx="8607425" cy="847725"/>
          </a:xfrm>
        </p:grpSpPr>
        <p:sp>
          <p:nvSpPr>
            <p:cNvPr id="24" name="Rectangle 2"/>
            <p:cNvSpPr>
              <a:spLocks noChangeArrowheads="1"/>
            </p:cNvSpPr>
            <p:nvPr/>
          </p:nvSpPr>
          <p:spPr bwMode="blackGray">
            <a:xfrm>
              <a:off x="-2676525" y="3343275"/>
              <a:ext cx="8607425" cy="84772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413" name="Text Box 38"/>
            <p:cNvSpPr txBox="1">
              <a:spLocks noChangeArrowheads="1"/>
            </p:cNvSpPr>
            <p:nvPr/>
          </p:nvSpPr>
          <p:spPr bwMode="gray">
            <a:xfrm>
              <a:off x="2663825" y="3662363"/>
              <a:ext cx="2597150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zh-CN" altLang="en-US" sz="2000" b="1" dirty="0">
                  <a:solidFill>
                    <a:srgbClr val="1C1C1C"/>
                  </a:solidFill>
                </a:rPr>
                <a:t>己所不欲，先施于人</a:t>
              </a:r>
              <a:endParaRPr lang="en-US" altLang="zh-CN" sz="2000" b="1" dirty="0">
                <a:solidFill>
                  <a:srgbClr val="1C1C1C"/>
                </a:solidFill>
              </a:endParaRPr>
            </a:p>
          </p:txBody>
        </p:sp>
      </p:grpSp>
      <p:sp>
        <p:nvSpPr>
          <p:cNvPr id="16414" name="TextBox 56"/>
          <p:cNvSpPr txBox="1">
            <a:spLocks noChangeArrowheads="1"/>
          </p:cNvSpPr>
          <p:nvPr/>
        </p:nvSpPr>
        <p:spPr bwMode="auto">
          <a:xfrm>
            <a:off x="6596063" y="1176338"/>
            <a:ext cx="1047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/>
              <a:t>官员应崇尚金律，以银律为底线，排除铜律和铁律。</a:t>
            </a:r>
          </a:p>
        </p:txBody>
      </p:sp>
      <p:pic>
        <p:nvPicPr>
          <p:cNvPr id="56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  <p:grpSp>
        <p:nvGrpSpPr>
          <p:cNvPr id="61" name="组合 60"/>
          <p:cNvGrpSpPr/>
          <p:nvPr/>
        </p:nvGrpSpPr>
        <p:grpSpPr>
          <a:xfrm>
            <a:off x="-1169988" y="3189288"/>
            <a:ext cx="3455988" cy="1239837"/>
            <a:chOff x="-1169988" y="3189288"/>
            <a:chExt cx="3455988" cy="1239837"/>
          </a:xfrm>
        </p:grpSpPr>
        <p:grpSp>
          <p:nvGrpSpPr>
            <p:cNvPr id="16398" name="Group 11"/>
            <p:cNvGrpSpPr>
              <a:grpSpLocks/>
            </p:cNvGrpSpPr>
            <p:nvPr/>
          </p:nvGrpSpPr>
          <p:grpSpPr bwMode="auto">
            <a:xfrm>
              <a:off x="-1169988" y="3189288"/>
              <a:ext cx="3455988" cy="1239837"/>
              <a:chOff x="171" y="2983"/>
              <a:chExt cx="2836" cy="1018"/>
            </a:xfrm>
          </p:grpSpPr>
          <p:sp>
            <p:nvSpPr>
              <p:cNvPr id="33" name="AutoShape 12"/>
              <p:cNvSpPr>
                <a:spLocks noChangeArrowheads="1"/>
              </p:cNvSpPr>
              <p:nvPr/>
            </p:nvSpPr>
            <p:spPr bwMode="gray">
              <a:xfrm>
                <a:off x="171" y="2983"/>
                <a:ext cx="2829" cy="1018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3607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36078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4" name="Oval 13"/>
              <p:cNvSpPr>
                <a:spLocks noChangeArrowheads="1"/>
              </p:cNvSpPr>
              <p:nvPr/>
            </p:nvSpPr>
            <p:spPr bwMode="gray">
              <a:xfrm>
                <a:off x="171" y="2990"/>
                <a:ext cx="2836" cy="50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6405" name="Rectangle 27"/>
            <p:cNvSpPr>
              <a:spLocks noChangeArrowheads="1"/>
            </p:cNvSpPr>
            <p:nvPr/>
          </p:nvSpPr>
          <p:spPr bwMode="gray">
            <a:xfrm>
              <a:off x="-357188" y="4000500"/>
              <a:ext cx="1635126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 b="1" dirty="0"/>
                <a:t>铁律</a:t>
              </a:r>
              <a:endParaRPr lang="en-US" altLang="zh-CN" sz="2000" b="1" dirty="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-882650" y="2520950"/>
            <a:ext cx="2860675" cy="1062038"/>
            <a:chOff x="-882650" y="2520950"/>
            <a:chExt cx="2860675" cy="1062038"/>
          </a:xfrm>
        </p:grpSpPr>
        <p:grpSp>
          <p:nvGrpSpPr>
            <p:cNvPr id="16399" name="Group 14"/>
            <p:cNvGrpSpPr>
              <a:grpSpLocks/>
            </p:cNvGrpSpPr>
            <p:nvPr/>
          </p:nvGrpSpPr>
          <p:grpSpPr bwMode="auto">
            <a:xfrm>
              <a:off x="-882650" y="2520950"/>
              <a:ext cx="2860675" cy="1062038"/>
              <a:chOff x="394" y="2571"/>
              <a:chExt cx="2347" cy="871"/>
            </a:xfrm>
          </p:grpSpPr>
          <p:sp>
            <p:nvSpPr>
              <p:cNvPr id="36" name="AutoShape 15"/>
              <p:cNvSpPr>
                <a:spLocks noChangeArrowheads="1"/>
              </p:cNvSpPr>
              <p:nvPr/>
            </p:nvSpPr>
            <p:spPr bwMode="gray">
              <a:xfrm>
                <a:off x="394" y="2571"/>
                <a:ext cx="2347" cy="871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56078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56078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7" name="Oval 16"/>
              <p:cNvSpPr>
                <a:spLocks noChangeArrowheads="1"/>
              </p:cNvSpPr>
              <p:nvPr/>
            </p:nvSpPr>
            <p:spPr bwMode="gray">
              <a:xfrm>
                <a:off x="394" y="2576"/>
                <a:ext cx="2347" cy="431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56078"/>
                      <a:invGamma/>
                    </a:schemeClr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6404" name="Rectangle 26"/>
            <p:cNvSpPr>
              <a:spLocks noChangeArrowheads="1"/>
            </p:cNvSpPr>
            <p:nvPr/>
          </p:nvSpPr>
          <p:spPr bwMode="gray">
            <a:xfrm>
              <a:off x="-357188" y="3127375"/>
              <a:ext cx="1635126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 b="1" dirty="0">
                  <a:solidFill>
                    <a:srgbClr val="FF9900"/>
                  </a:solidFill>
                </a:rPr>
                <a:t>铜律</a:t>
              </a:r>
              <a:endParaRPr lang="en-US" altLang="zh-CN" sz="2000" b="1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-655638" y="1878013"/>
            <a:ext cx="2363788" cy="1003300"/>
            <a:chOff x="-655638" y="1878013"/>
            <a:chExt cx="2363788" cy="1003300"/>
          </a:xfrm>
        </p:grpSpPr>
        <p:grpSp>
          <p:nvGrpSpPr>
            <p:cNvPr id="16400" name="Group 17"/>
            <p:cNvGrpSpPr>
              <a:grpSpLocks/>
            </p:cNvGrpSpPr>
            <p:nvPr/>
          </p:nvGrpSpPr>
          <p:grpSpPr bwMode="auto">
            <a:xfrm>
              <a:off x="-655638" y="1878013"/>
              <a:ext cx="2363788" cy="1003300"/>
              <a:chOff x="593" y="2111"/>
              <a:chExt cx="1940" cy="823"/>
            </a:xfrm>
          </p:grpSpPr>
          <p:sp>
            <p:nvSpPr>
              <p:cNvPr id="39" name="AutoShape 18"/>
              <p:cNvSpPr>
                <a:spLocks noChangeArrowheads="1"/>
              </p:cNvSpPr>
              <p:nvPr/>
            </p:nvSpPr>
            <p:spPr bwMode="gray">
              <a:xfrm>
                <a:off x="597" y="2111"/>
                <a:ext cx="1936" cy="823"/>
              </a:xfrm>
              <a:prstGeom prst="can">
                <a:avLst>
                  <a:gd name="adj" fmla="val 47144"/>
                </a:avLst>
              </a:prstGeom>
              <a:gradFill rotWithShape="1">
                <a:gsLst>
                  <a:gs pos="0">
                    <a:schemeClr val="accent1">
                      <a:gamma/>
                      <a:shade val="5607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6078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0" name="Oval 19"/>
              <p:cNvSpPr>
                <a:spLocks noChangeArrowheads="1"/>
              </p:cNvSpPr>
              <p:nvPr/>
            </p:nvSpPr>
            <p:spPr bwMode="gray">
              <a:xfrm>
                <a:off x="593" y="2115"/>
                <a:ext cx="1940" cy="38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6078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6403" name="Rectangle 25"/>
            <p:cNvSpPr>
              <a:spLocks noChangeArrowheads="1"/>
            </p:cNvSpPr>
            <p:nvPr/>
          </p:nvSpPr>
          <p:spPr bwMode="gray">
            <a:xfrm>
              <a:off x="-285750" y="2436813"/>
              <a:ext cx="1635125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 b="1" dirty="0">
                  <a:solidFill>
                    <a:srgbClr val="FFFFFF"/>
                  </a:solidFill>
                </a:rPr>
                <a:t>银律</a:t>
              </a:r>
              <a:endParaRPr lang="en-US" altLang="zh-CN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-403225" y="1330325"/>
            <a:ext cx="1885950" cy="831850"/>
            <a:chOff x="-403225" y="1330325"/>
            <a:chExt cx="1885950" cy="831850"/>
          </a:xfrm>
        </p:grpSpPr>
        <p:grpSp>
          <p:nvGrpSpPr>
            <p:cNvPr id="16401" name="Group 20"/>
            <p:cNvGrpSpPr>
              <a:grpSpLocks/>
            </p:cNvGrpSpPr>
            <p:nvPr/>
          </p:nvGrpSpPr>
          <p:grpSpPr bwMode="auto">
            <a:xfrm>
              <a:off x="-403225" y="1330325"/>
              <a:ext cx="1885950" cy="822325"/>
              <a:chOff x="800" y="1773"/>
              <a:chExt cx="1548" cy="675"/>
            </a:xfrm>
          </p:grpSpPr>
          <p:sp>
            <p:nvSpPr>
              <p:cNvPr id="42" name="AutoShape 21"/>
              <p:cNvSpPr>
                <a:spLocks noChangeArrowheads="1"/>
              </p:cNvSpPr>
              <p:nvPr/>
            </p:nvSpPr>
            <p:spPr bwMode="gray">
              <a:xfrm>
                <a:off x="800" y="1773"/>
                <a:ext cx="1548" cy="675"/>
              </a:xfrm>
              <a:prstGeom prst="can">
                <a:avLst>
                  <a:gd name="adj" fmla="val 4000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65882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5882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3" name="Oval 22"/>
              <p:cNvSpPr>
                <a:spLocks noChangeArrowheads="1"/>
              </p:cNvSpPr>
              <p:nvPr/>
            </p:nvSpPr>
            <p:spPr bwMode="gray">
              <a:xfrm>
                <a:off x="807" y="1773"/>
                <a:ext cx="1541" cy="270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76471"/>
                      <a:invGamma/>
                    </a:schemeClr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6402" name="Rectangle 24"/>
            <p:cNvSpPr>
              <a:spLocks noChangeArrowheads="1"/>
            </p:cNvSpPr>
            <p:nvPr/>
          </p:nvSpPr>
          <p:spPr bwMode="gray">
            <a:xfrm>
              <a:off x="-257175" y="1762125"/>
              <a:ext cx="1635125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 b="1" dirty="0">
                  <a:solidFill>
                    <a:srgbClr val="FFFF00"/>
                  </a:solidFill>
                </a:rPr>
                <a:t>金律</a:t>
              </a:r>
              <a:endParaRPr lang="en-US" altLang="zh-CN" sz="20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4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心圆 5"/>
          <p:cNvSpPr/>
          <p:nvPr/>
        </p:nvSpPr>
        <p:spPr>
          <a:xfrm>
            <a:off x="142875" y="100013"/>
            <a:ext cx="1476375" cy="1471612"/>
          </a:xfrm>
          <a:prstGeom prst="donut">
            <a:avLst>
              <a:gd name="adj" fmla="val 15186"/>
            </a:avLst>
          </a:prstGeo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7411" name="图片 6" descr="8123848_11310940228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57200"/>
            <a:ext cx="13239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组合 18"/>
          <p:cNvGrpSpPr/>
          <p:nvPr/>
        </p:nvGrpSpPr>
        <p:grpSpPr>
          <a:xfrm>
            <a:off x="142875" y="1935163"/>
            <a:ext cx="5643563" cy="1208087"/>
            <a:chOff x="142875" y="1935163"/>
            <a:chExt cx="5643563" cy="1208087"/>
          </a:xfrm>
        </p:grpSpPr>
        <p:grpSp>
          <p:nvGrpSpPr>
            <p:cNvPr id="17412" name="组合 7"/>
            <p:cNvGrpSpPr>
              <a:grpSpLocks/>
            </p:cNvGrpSpPr>
            <p:nvPr/>
          </p:nvGrpSpPr>
          <p:grpSpPr bwMode="auto">
            <a:xfrm rot="5400000">
              <a:off x="2360613" y="-282575"/>
              <a:ext cx="1208087" cy="5643563"/>
              <a:chOff x="9477877" y="494297"/>
              <a:chExt cx="1674392" cy="5828353"/>
            </a:xfrm>
          </p:grpSpPr>
          <p:pic>
            <p:nvPicPr>
              <p:cNvPr id="17414" name="图片 8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865894" y="1210733"/>
                <a:ext cx="934007" cy="4436534"/>
              </a:xfrm>
              <a:prstGeom prst="rect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5" name="图片 9"/>
              <p:cNvPicPr>
                <a:picLocks noChangeAspect="1"/>
              </p:cNvPicPr>
              <p:nvPr/>
            </p:nvPicPr>
            <p:blipFill>
              <a:blip r:embed="rId4"/>
              <a:srcRect b="96341"/>
              <a:stretch>
                <a:fillRect/>
              </a:stretch>
            </p:blipFill>
            <p:spPr bwMode="auto">
              <a:xfrm>
                <a:off x="9865893" y="989487"/>
                <a:ext cx="934007" cy="152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6" name="图片 10"/>
              <p:cNvPicPr>
                <a:picLocks noChangeAspect="1"/>
              </p:cNvPicPr>
              <p:nvPr/>
            </p:nvPicPr>
            <p:blipFill>
              <a:blip r:embed="rId4"/>
              <a:srcRect b="96341"/>
              <a:stretch>
                <a:fillRect/>
              </a:stretch>
            </p:blipFill>
            <p:spPr bwMode="auto">
              <a:xfrm>
                <a:off x="9865893" y="5713886"/>
                <a:ext cx="934007" cy="152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9625293" y="625455"/>
                <a:ext cx="1379559" cy="5566036"/>
              </a:xfrm>
              <a:prstGeom prst="rect">
                <a:avLst/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9488878" y="494297"/>
                <a:ext cx="264030" cy="262317"/>
              </a:xfrm>
              <a:prstGeom prst="rect">
                <a:avLst/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0890440" y="491018"/>
                <a:ext cx="261829" cy="262317"/>
              </a:xfrm>
              <a:prstGeom prst="rect">
                <a:avLst/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9477877" y="6057054"/>
                <a:ext cx="261829" cy="262317"/>
              </a:xfrm>
              <a:prstGeom prst="rect">
                <a:avLst/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0872838" y="6057054"/>
                <a:ext cx="264030" cy="262317"/>
              </a:xfrm>
              <a:prstGeom prst="rect">
                <a:avLst/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文本框 17"/>
            <p:cNvSpPr txBox="1"/>
            <p:nvPr/>
          </p:nvSpPr>
          <p:spPr>
            <a:xfrm>
              <a:off x="714375" y="2298700"/>
              <a:ext cx="4513263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400" b="1" spc="600" dirty="0">
                  <a:solidFill>
                    <a:prstClr val="white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历史上为何重视官德修养</a:t>
              </a:r>
            </a:p>
          </p:txBody>
        </p:sp>
      </p:grpSp>
      <p:pic>
        <p:nvPicPr>
          <p:cNvPr id="18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2786063" y="857250"/>
            <a:ext cx="3541712" cy="584200"/>
          </a:xfrm>
          <a:prstGeom prst="rect">
            <a:avLst/>
          </a:prstGeom>
          <a:solidFill>
            <a:srgbClr val="20BA7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/>
              <a:t>本章概要</a:t>
            </a:r>
          </a:p>
        </p:txBody>
      </p:sp>
      <p:pic>
        <p:nvPicPr>
          <p:cNvPr id="18435" name="图片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300" y="2286000"/>
            <a:ext cx="3314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6" name="组合 50"/>
          <p:cNvGrpSpPr>
            <a:grpSpLocks/>
          </p:cNvGrpSpPr>
          <p:nvPr/>
        </p:nvGrpSpPr>
        <p:grpSpPr bwMode="auto">
          <a:xfrm>
            <a:off x="369888" y="1905000"/>
            <a:ext cx="8131175" cy="1873250"/>
            <a:chOff x="554420" y="1905296"/>
            <a:chExt cx="8130795" cy="1872208"/>
          </a:xfrm>
        </p:grpSpPr>
        <p:grpSp>
          <p:nvGrpSpPr>
            <p:cNvPr id="18437" name="组合 38"/>
            <p:cNvGrpSpPr>
              <a:grpSpLocks/>
            </p:cNvGrpSpPr>
            <p:nvPr/>
          </p:nvGrpSpPr>
          <p:grpSpPr bwMode="auto">
            <a:xfrm>
              <a:off x="554420" y="1928808"/>
              <a:ext cx="6109000" cy="1663284"/>
              <a:chOff x="150569" y="1000115"/>
              <a:chExt cx="6876351" cy="1872209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216681" y="1145097"/>
                <a:ext cx="2231741" cy="0"/>
              </a:xfrm>
              <a:prstGeom prst="line">
                <a:avLst/>
              </a:prstGeom>
              <a:ln w="44450">
                <a:solidFill>
                  <a:srgbClr val="58465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2448422" y="1145097"/>
                <a:ext cx="2160267" cy="0"/>
              </a:xfrm>
              <a:prstGeom prst="line">
                <a:avLst/>
              </a:prstGeom>
              <a:ln w="44450">
                <a:solidFill>
                  <a:srgbClr val="CB715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4608690" y="1145097"/>
                <a:ext cx="2303214" cy="0"/>
              </a:xfrm>
              <a:prstGeom prst="line">
                <a:avLst/>
              </a:prstGeom>
              <a:ln w="44450">
                <a:solidFill>
                  <a:srgbClr val="00CC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445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 l="2766" r="7205" b="57680"/>
              <a:stretch>
                <a:fillRect/>
              </a:stretch>
            </p:blipFill>
            <p:spPr bwMode="auto">
              <a:xfrm rot="16200000" flipV="1">
                <a:off x="3725868" y="1879412"/>
                <a:ext cx="1872208" cy="113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6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 l="2766" r="7205" b="57680"/>
              <a:stretch>
                <a:fillRect/>
              </a:stretch>
            </p:blipFill>
            <p:spPr bwMode="auto">
              <a:xfrm rot="16200000" flipV="1">
                <a:off x="1569513" y="1879412"/>
                <a:ext cx="1872208" cy="113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7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 l="2766" r="7205" b="57680"/>
              <a:stretch>
                <a:fillRect/>
              </a:stretch>
            </p:blipFill>
            <p:spPr bwMode="auto">
              <a:xfrm rot="16200000" flipV="1">
                <a:off x="6034009" y="1879411"/>
                <a:ext cx="1872208" cy="113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矩形 26"/>
              <p:cNvSpPr/>
              <p:nvPr/>
            </p:nvSpPr>
            <p:spPr>
              <a:xfrm>
                <a:off x="271224" y="1216140"/>
                <a:ext cx="350045" cy="83144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4800" b="1" cap="all" dirty="0">
                    <a:ln w="9000" cmpd="sng">
                      <a:noFill/>
                      <a:prstDash val="solid"/>
                    </a:ln>
                    <a:solidFill>
                      <a:srgbClr val="58465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方正粗倩简体" pitchFamily="65" charset="-122"/>
                    <a:ea typeface="方正粗倩简体" pitchFamily="65" charset="-122"/>
                  </a:rPr>
                  <a:t>1</a:t>
                </a:r>
                <a:endParaRPr lang="zh-CN" altLang="en-US" sz="4800" b="1" cap="all" dirty="0">
                  <a:ln w="9000" cmpd="sng">
                    <a:noFill/>
                    <a:prstDash val="solid"/>
                  </a:ln>
                  <a:solidFill>
                    <a:srgbClr val="58465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方正粗倩简体" pitchFamily="65" charset="-122"/>
                  <a:ea typeface="方正粗倩简体" pitchFamily="65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520818" y="1216140"/>
                <a:ext cx="557907" cy="93537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4800" b="1" cap="all" dirty="0">
                    <a:ln w="9000" cmpd="sng">
                      <a:noFill/>
                      <a:prstDash val="solid"/>
                    </a:ln>
                    <a:solidFill>
                      <a:srgbClr val="CB7151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方正粗倩简体" pitchFamily="65" charset="-122"/>
                    <a:ea typeface="方正粗倩简体" pitchFamily="65" charset="-122"/>
                  </a:rPr>
                  <a:t>2</a:t>
                </a:r>
                <a:endParaRPr lang="zh-CN" altLang="en-US" sz="4800" b="1" cap="all" dirty="0">
                  <a:ln w="9000" cmpd="sng">
                    <a:noFill/>
                    <a:prstDash val="solid"/>
                  </a:ln>
                  <a:solidFill>
                    <a:srgbClr val="CB715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方正粗倩简体" pitchFamily="65" charset="-122"/>
                  <a:ea typeface="方正粗倩简体" pitchFamily="65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688272" y="1216140"/>
                <a:ext cx="557907" cy="93537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4800" b="1" cap="all" dirty="0">
                    <a:ln w="9000" cmpd="sng">
                      <a:noFill/>
                      <a:prstDash val="solid"/>
                    </a:ln>
                    <a:solidFill>
                      <a:srgbClr val="00CC0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方正粗倩简体" pitchFamily="65" charset="-122"/>
                    <a:ea typeface="方正粗倩简体" pitchFamily="65" charset="-122"/>
                  </a:rPr>
                  <a:t>3</a:t>
                </a:r>
                <a:endParaRPr lang="zh-CN" altLang="en-US" sz="4800" b="1" cap="all" dirty="0">
                  <a:ln w="9000" cmpd="sng">
                    <a:noFill/>
                    <a:prstDash val="solid"/>
                  </a:ln>
                  <a:solidFill>
                    <a:srgbClr val="00CC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方正粗倩简体" pitchFamily="65" charset="-122"/>
                  <a:ea typeface="方正粗倩简体" pitchFamily="65" charset="-122"/>
                </a:endParaRPr>
              </a:p>
            </p:txBody>
          </p:sp>
          <p:sp>
            <p:nvSpPr>
              <p:cNvPr id="18451" name="TextBox 30"/>
              <p:cNvSpPr txBox="1">
                <a:spLocks noChangeArrowheads="1"/>
              </p:cNvSpPr>
              <p:nvPr/>
            </p:nvSpPr>
            <p:spPr bwMode="auto">
              <a:xfrm>
                <a:off x="150569" y="2125874"/>
                <a:ext cx="1949066" cy="519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>
                    <a:latin typeface="黑体" pitchFamily="2" charset="-122"/>
                    <a:ea typeface="黑体" pitchFamily="2" charset="-122"/>
                  </a:rPr>
                  <a:t>做官先做人</a:t>
                </a:r>
              </a:p>
            </p:txBody>
          </p:sp>
          <p:sp>
            <p:nvSpPr>
              <p:cNvPr id="18452" name="TextBox 31"/>
              <p:cNvSpPr txBox="1">
                <a:spLocks noChangeArrowheads="1"/>
              </p:cNvSpPr>
              <p:nvPr/>
            </p:nvSpPr>
            <p:spPr bwMode="auto">
              <a:xfrm>
                <a:off x="2387299" y="2125874"/>
                <a:ext cx="2297305" cy="519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>
                    <a:latin typeface="黑体" pitchFamily="2" charset="-122"/>
                    <a:ea typeface="黑体" pitchFamily="2" charset="-122"/>
                  </a:rPr>
                  <a:t>德是立身之本</a:t>
                </a:r>
              </a:p>
            </p:txBody>
          </p:sp>
          <p:sp>
            <p:nvSpPr>
              <p:cNvPr id="18453" name="TextBox 32"/>
              <p:cNvSpPr txBox="1">
                <a:spLocks noChangeArrowheads="1"/>
              </p:cNvSpPr>
              <p:nvPr/>
            </p:nvSpPr>
            <p:spPr bwMode="auto">
              <a:xfrm>
                <a:off x="4672797" y="2125874"/>
                <a:ext cx="2297305" cy="519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>
                    <a:latin typeface="黑体" pitchFamily="2" charset="-122"/>
                    <a:ea typeface="黑体" pitchFamily="2" charset="-122"/>
                  </a:rPr>
                  <a:t>德是为政之要</a:t>
                </a: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6572351" y="2049679"/>
              <a:ext cx="2047779" cy="0"/>
            </a:xfrm>
            <a:prstGeom prst="line">
              <a:avLst/>
            </a:prstGeom>
            <a:ln w="44450">
              <a:solidFill>
                <a:srgbClr val="FFFF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439" name="Picture 3"/>
            <p:cNvPicPr>
              <a:picLocks noChangeAspect="1" noChangeArrowheads="1"/>
            </p:cNvPicPr>
            <p:nvPr/>
          </p:nvPicPr>
          <p:blipFill>
            <a:blip r:embed="rId4"/>
            <a:srcRect l="2766" r="7205" b="57680"/>
            <a:stretch>
              <a:fillRect/>
            </a:stretch>
          </p:blipFill>
          <p:spPr bwMode="auto">
            <a:xfrm rot="16200000" flipV="1">
              <a:off x="5692967" y="2784592"/>
              <a:ext cx="1872208" cy="11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矩形 48"/>
            <p:cNvSpPr/>
            <p:nvPr/>
          </p:nvSpPr>
          <p:spPr>
            <a:xfrm>
              <a:off x="6644272" y="2121321"/>
              <a:ext cx="495649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800" b="1" cap="all" dirty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方正粗倩简体" pitchFamily="65" charset="-122"/>
                  <a:ea typeface="方正粗倩简体" pitchFamily="65" charset="-122"/>
                </a:rPr>
                <a:t>4</a:t>
              </a:r>
              <a:endParaRPr lang="zh-CN" altLang="en-US" sz="4800" b="1" cap="all" dirty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endParaRPr>
            </a:p>
          </p:txBody>
        </p:sp>
        <p:sp>
          <p:nvSpPr>
            <p:cNvPr id="18441" name="TextBox 49"/>
            <p:cNvSpPr txBox="1">
              <a:spLocks noChangeArrowheads="1"/>
            </p:cNvSpPr>
            <p:nvPr/>
          </p:nvSpPr>
          <p:spPr bwMode="auto">
            <a:xfrm>
              <a:off x="6644272" y="2913409"/>
              <a:ext cx="204094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德是立国之基</a:t>
              </a:r>
            </a:p>
            <a:p>
              <a:endParaRPr lang="zh-CN" altLang="en-US" sz="2400" b="1">
                <a:latin typeface="黑体" pitchFamily="2" charset="-122"/>
                <a:ea typeface="黑体" pitchFamily="2" charset="-122"/>
              </a:endParaRPr>
            </a:p>
          </p:txBody>
        </p:sp>
      </p:grpSp>
      <p:pic>
        <p:nvPicPr>
          <p:cNvPr id="23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  <p:pic>
        <p:nvPicPr>
          <p:cNvPr id="19458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9300" y="2286000"/>
            <a:ext cx="3314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图片 7"/>
          <p:cNvPicPr>
            <a:picLocks noChangeAspect="1" noChangeArrowheads="1"/>
          </p:cNvPicPr>
          <p:nvPr/>
        </p:nvPicPr>
        <p:blipFill>
          <a:blip r:embed="rId5"/>
          <a:srcRect l="18181" t="77489"/>
          <a:stretch>
            <a:fillRect/>
          </a:stretch>
        </p:blipFill>
        <p:spPr bwMode="auto">
          <a:xfrm>
            <a:off x="1665288" y="-571500"/>
            <a:ext cx="747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9"/>
          <p:cNvSpPr>
            <a:spLocks noChangeArrowheads="1"/>
          </p:cNvSpPr>
          <p:nvPr/>
        </p:nvSpPr>
        <p:spPr bwMode="auto">
          <a:xfrm>
            <a:off x="6515100" y="71438"/>
            <a:ext cx="277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1.</a:t>
            </a:r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做官先做人</a:t>
            </a:r>
          </a:p>
        </p:txBody>
      </p:sp>
      <p:pic>
        <p:nvPicPr>
          <p:cNvPr id="19461" name="图片 6" descr="4968168_164323607198_2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785813"/>
            <a:ext cx="320833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2" name="组合 10"/>
          <p:cNvGrpSpPr>
            <a:grpSpLocks/>
          </p:cNvGrpSpPr>
          <p:nvPr/>
        </p:nvGrpSpPr>
        <p:grpSpPr bwMode="auto">
          <a:xfrm>
            <a:off x="4000500" y="1143000"/>
            <a:ext cx="1357313" cy="3429000"/>
            <a:chOff x="4714876" y="785800"/>
            <a:chExt cx="1357322" cy="4112950"/>
          </a:xfrm>
        </p:grpSpPr>
        <p:pic>
          <p:nvPicPr>
            <p:cNvPr id="19464" name="图片 8" descr="200851295613137_2.jpg"/>
            <p:cNvPicPr>
              <a:picLocks noChangeAspect="1"/>
            </p:cNvPicPr>
            <p:nvPr/>
          </p:nvPicPr>
          <p:blipFill>
            <a:blip r:embed="rId7"/>
            <a:srcRect l="16499" t="4166" r="61108" b="5556"/>
            <a:stretch>
              <a:fillRect/>
            </a:stretch>
          </p:blipFill>
          <p:spPr bwMode="auto">
            <a:xfrm>
              <a:off x="4714876" y="785800"/>
              <a:ext cx="1357322" cy="411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000628" y="1299919"/>
              <a:ext cx="800105" cy="3141837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latin typeface="+mn-ea"/>
                  <a:ea typeface="+mn-ea"/>
                </a:rPr>
                <a:t>做官时少，做人时多；</a:t>
              </a:r>
              <a:endParaRPr lang="en-US" altLang="zh-CN" sz="2000" b="1" dirty="0">
                <a:latin typeface="+mn-ea"/>
                <a:ea typeface="+mn-ea"/>
              </a:endParaRPr>
            </a:p>
            <a:p>
              <a:pPr>
                <a:defRPr/>
              </a:pPr>
              <a:r>
                <a:rPr lang="zh-CN" altLang="en-US" sz="2000" b="1" dirty="0">
                  <a:latin typeface="+mn-ea"/>
                  <a:ea typeface="+mn-ea"/>
                </a:rPr>
                <a:t>做人时少，做鬼时多。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500695" y="2143125"/>
            <a:ext cx="3428994" cy="1016000"/>
          </a:xfrm>
          <a:prstGeom prst="rect">
            <a:avLst/>
          </a:prstGeom>
          <a:ln>
            <a:solidFill>
              <a:srgbClr val="F9FD5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 smtClean="0"/>
              <a:t>        人</a:t>
            </a:r>
            <a:r>
              <a:rPr lang="zh-CN" altLang="en-US" sz="2000" b="1" dirty="0"/>
              <a:t>不能把权力和钱带进坟墓，但权力和钱可以把人带进坟墓。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357188" y="1439863"/>
            <a:ext cx="1571626" cy="3060700"/>
            <a:chOff x="-357188" y="1439863"/>
            <a:chExt cx="1571626" cy="3060700"/>
          </a:xfrm>
        </p:grpSpPr>
        <p:sp>
          <p:nvSpPr>
            <p:cNvPr id="12" name="流程图: 数据 11"/>
            <p:cNvSpPr/>
            <p:nvPr/>
          </p:nvSpPr>
          <p:spPr>
            <a:xfrm>
              <a:off x="-357188" y="1439863"/>
              <a:ext cx="1571626" cy="3060700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486" name="TextBox 12"/>
            <p:cNvSpPr txBox="1">
              <a:spLocks noChangeArrowheads="1"/>
            </p:cNvSpPr>
            <p:nvPr/>
          </p:nvSpPr>
          <p:spPr bwMode="auto">
            <a:xfrm>
              <a:off x="-53975" y="1500188"/>
              <a:ext cx="554038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/>
              <a:r>
                <a:rPr lang="zh-CN" altLang="en-US" sz="2400" b="1"/>
                <a:t>人生三不朽</a:t>
              </a:r>
            </a:p>
          </p:txBody>
        </p:sp>
      </p:grpSp>
      <p:pic>
        <p:nvPicPr>
          <p:cNvPr id="20483" name="图片 7"/>
          <p:cNvPicPr>
            <a:picLocks noChangeAspect="1" noChangeArrowheads="1"/>
          </p:cNvPicPr>
          <p:nvPr/>
        </p:nvPicPr>
        <p:blipFill>
          <a:blip r:embed="rId3"/>
          <a:srcRect l="18181" t="77489"/>
          <a:stretch>
            <a:fillRect/>
          </a:stretch>
        </p:blipFill>
        <p:spPr bwMode="auto">
          <a:xfrm>
            <a:off x="1665288" y="-571500"/>
            <a:ext cx="747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9"/>
          <p:cNvSpPr>
            <a:spLocks noChangeArrowheads="1"/>
          </p:cNvSpPr>
          <p:nvPr/>
        </p:nvSpPr>
        <p:spPr bwMode="auto">
          <a:xfrm>
            <a:off x="6515100" y="71438"/>
            <a:ext cx="277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2.</a:t>
            </a:r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德是立身之本</a:t>
            </a:r>
          </a:p>
        </p:txBody>
      </p:sp>
      <p:grpSp>
        <p:nvGrpSpPr>
          <p:cNvPr id="20485" name="组合 10"/>
          <p:cNvGrpSpPr>
            <a:grpSpLocks/>
          </p:cNvGrpSpPr>
          <p:nvPr/>
        </p:nvGrpSpPr>
        <p:grpSpPr bwMode="auto">
          <a:xfrm>
            <a:off x="571500" y="1428750"/>
            <a:ext cx="2143125" cy="3086100"/>
            <a:chOff x="357158" y="1428742"/>
            <a:chExt cx="2143140" cy="3086122"/>
          </a:xfrm>
        </p:grpSpPr>
        <p:pic>
          <p:nvPicPr>
            <p:cNvPr id="20526" name="Picture 2" descr="\\vmware-host\Shared Folders\Desktop\PPT制作元素\201809-12062611304558.jpg"/>
            <p:cNvPicPr>
              <a:picLocks noChangeAspect="1" noChangeArrowheads="1"/>
            </p:cNvPicPr>
            <p:nvPr/>
          </p:nvPicPr>
          <p:blipFill>
            <a:blip r:embed="rId4"/>
            <a:srcRect l="3786" t="7242" r="48901" b="5856"/>
            <a:stretch>
              <a:fillRect/>
            </a:stretch>
          </p:blipFill>
          <p:spPr bwMode="auto">
            <a:xfrm>
              <a:off x="357158" y="1428742"/>
              <a:ext cx="2143140" cy="308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7" name="TextBox 6"/>
            <p:cNvSpPr txBox="1">
              <a:spLocks noChangeArrowheads="1"/>
            </p:cNvSpPr>
            <p:nvPr/>
          </p:nvSpPr>
          <p:spPr bwMode="auto">
            <a:xfrm>
              <a:off x="714348" y="1714494"/>
              <a:ext cx="9286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b="1"/>
                <a:t>立德</a:t>
              </a:r>
            </a:p>
          </p:txBody>
        </p:sp>
        <p:sp>
          <p:nvSpPr>
            <p:cNvPr id="20528" name="TextBox 7"/>
            <p:cNvSpPr txBox="1">
              <a:spLocks noChangeArrowheads="1"/>
            </p:cNvSpPr>
            <p:nvPr/>
          </p:nvSpPr>
          <p:spPr bwMode="auto">
            <a:xfrm>
              <a:off x="785786" y="2714626"/>
              <a:ext cx="9286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b="1"/>
                <a:t>立功</a:t>
              </a:r>
            </a:p>
          </p:txBody>
        </p:sp>
        <p:sp>
          <p:nvSpPr>
            <p:cNvPr id="20529" name="TextBox 8"/>
            <p:cNvSpPr txBox="1">
              <a:spLocks noChangeArrowheads="1"/>
            </p:cNvSpPr>
            <p:nvPr/>
          </p:nvSpPr>
          <p:spPr bwMode="auto">
            <a:xfrm>
              <a:off x="785786" y="3714758"/>
              <a:ext cx="9286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b="1"/>
                <a:t>立言</a:t>
              </a:r>
            </a:p>
          </p:txBody>
        </p:sp>
      </p:grpSp>
      <p:grpSp>
        <p:nvGrpSpPr>
          <p:cNvPr id="3" name="组合 80"/>
          <p:cNvGrpSpPr>
            <a:grpSpLocks/>
          </p:cNvGrpSpPr>
          <p:nvPr/>
        </p:nvGrpSpPr>
        <p:grpSpPr bwMode="auto">
          <a:xfrm>
            <a:off x="4840288" y="785813"/>
            <a:ext cx="2089150" cy="1941512"/>
            <a:chOff x="1403349" y="2208969"/>
            <a:chExt cx="2089149" cy="1940756"/>
          </a:xfrm>
        </p:grpSpPr>
        <p:grpSp>
          <p:nvGrpSpPr>
            <p:cNvPr id="20513" name="Group 125"/>
            <p:cNvGrpSpPr>
              <a:grpSpLocks/>
            </p:cNvGrpSpPr>
            <p:nvPr/>
          </p:nvGrpSpPr>
          <p:grpSpPr bwMode="auto">
            <a:xfrm>
              <a:off x="1403349" y="2208969"/>
              <a:ext cx="2089149" cy="1940756"/>
              <a:chOff x="249" y="1013"/>
              <a:chExt cx="748" cy="824"/>
            </a:xfrm>
          </p:grpSpPr>
          <p:sp>
            <p:nvSpPr>
              <p:cNvPr id="17" name="Rectangle 3"/>
              <p:cNvSpPr>
                <a:spLocks noChangeArrowheads="1"/>
              </p:cNvSpPr>
              <p:nvPr/>
            </p:nvSpPr>
            <p:spPr bwMode="auto">
              <a:xfrm>
                <a:off x="434" y="1013"/>
                <a:ext cx="563" cy="824"/>
              </a:xfrm>
              <a:prstGeom prst="rect">
                <a:avLst/>
              </a:prstGeom>
              <a:gradFill rotWithShape="1">
                <a:gsLst>
                  <a:gs pos="0">
                    <a:srgbClr val="333333">
                      <a:alpha val="80000"/>
                    </a:srgbClr>
                  </a:gs>
                  <a:gs pos="100000">
                    <a:srgbClr val="333333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249" y="1013"/>
                <a:ext cx="748" cy="741"/>
              </a:xfrm>
              <a:custGeom>
                <a:avLst/>
                <a:gdLst>
                  <a:gd name="T0" fmla="*/ 224 w 905"/>
                  <a:gd name="T1" fmla="*/ 0 h 897"/>
                  <a:gd name="T2" fmla="*/ 905 w 905"/>
                  <a:gd name="T3" fmla="*/ 0 h 897"/>
                  <a:gd name="T4" fmla="*/ 679 w 905"/>
                  <a:gd name="T5" fmla="*/ 897 h 897"/>
                  <a:gd name="T6" fmla="*/ 0 w 905"/>
                  <a:gd name="T7" fmla="*/ 779 h 897"/>
                  <a:gd name="T8" fmla="*/ 224 w 905"/>
                  <a:gd name="T9" fmla="*/ 0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5" h="897">
                    <a:moveTo>
                      <a:pt x="224" y="0"/>
                    </a:moveTo>
                    <a:lnTo>
                      <a:pt x="905" y="0"/>
                    </a:lnTo>
                    <a:cubicBezTo>
                      <a:pt x="905" y="0"/>
                      <a:pt x="901" y="521"/>
                      <a:pt x="679" y="897"/>
                    </a:cubicBezTo>
                    <a:cubicBezTo>
                      <a:pt x="339" y="838"/>
                      <a:pt x="0" y="779"/>
                      <a:pt x="0" y="779"/>
                    </a:cubicBezTo>
                    <a:cubicBezTo>
                      <a:pt x="205" y="438"/>
                      <a:pt x="224" y="0"/>
                      <a:pt x="22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>
                      <a:gamma/>
                      <a:tint val="66667"/>
                      <a:invGamma/>
                    </a:srgbClr>
                  </a:gs>
                  <a:gs pos="100000">
                    <a:srgbClr val="BBE0E3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20517" name="Group 18"/>
              <p:cNvGrpSpPr>
                <a:grpSpLocks/>
              </p:cNvGrpSpPr>
              <p:nvPr/>
            </p:nvGrpSpPr>
            <p:grpSpPr bwMode="auto">
              <a:xfrm>
                <a:off x="609" y="1142"/>
                <a:ext cx="106" cy="85"/>
                <a:chOff x="920" y="935"/>
                <a:chExt cx="126" cy="85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 rot="-3600000">
                  <a:off x="1008" y="962"/>
                  <a:ext cx="2" cy="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20519" name="Group 13"/>
                <p:cNvGrpSpPr>
                  <a:grpSpLocks/>
                </p:cNvGrpSpPr>
                <p:nvPr/>
              </p:nvGrpSpPr>
              <p:grpSpPr bwMode="auto">
                <a:xfrm rot="-3600000">
                  <a:off x="924" y="931"/>
                  <a:ext cx="85" cy="93"/>
                  <a:chOff x="1291" y="3282"/>
                  <a:chExt cx="253" cy="266"/>
                </a:xfrm>
              </p:grpSpPr>
              <p:grpSp>
                <p:nvGrpSpPr>
                  <p:cNvPr id="20520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291" y="3374"/>
                    <a:ext cx="253" cy="174"/>
                    <a:chOff x="1786" y="1808"/>
                    <a:chExt cx="920" cy="605"/>
                  </a:xfrm>
                </p:grpSpPr>
                <p:sp>
                  <p:nvSpPr>
                    <p:cNvPr id="26" name="AutoShape 11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033" y="1735"/>
                      <a:ext cx="396" cy="933"/>
                    </a:xfrm>
                    <a:prstGeom prst="flowChartDelay">
                      <a:avLst/>
                    </a:prstGeom>
                    <a:gradFill rotWithShape="1">
                      <a:gsLst>
                        <a:gs pos="0">
                          <a:srgbClr val="B2B2B2"/>
                        </a:gs>
                        <a:gs pos="100000">
                          <a:srgbClr val="B2B2B2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27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85" y="1797"/>
                      <a:ext cx="912" cy="39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2B2B2"/>
                        </a:gs>
                        <a:gs pos="100000">
                          <a:srgbClr val="B2B2B2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0521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331" y="3282"/>
                    <a:ext cx="179" cy="171"/>
                    <a:chOff x="1819" y="1810"/>
                    <a:chExt cx="904" cy="597"/>
                  </a:xfrm>
                </p:grpSpPr>
                <p:sp>
                  <p:nvSpPr>
                    <p:cNvPr id="24" name="AutoShape 8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056" y="1731"/>
                      <a:ext cx="398" cy="922"/>
                    </a:xfrm>
                    <a:prstGeom prst="flowChartDelay">
                      <a:avLst/>
                    </a:prstGeom>
                    <a:gradFill rotWithShape="1">
                      <a:gsLst>
                        <a:gs pos="0">
                          <a:srgbClr val="B2B2B2"/>
                        </a:gs>
                        <a:gs pos="100000">
                          <a:srgbClr val="B2B2B2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25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03" y="1788"/>
                      <a:ext cx="912" cy="39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2B2B2"/>
                        </a:gs>
                        <a:gs pos="100000">
                          <a:srgbClr val="B2B2B2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20514" name="TextBox 146"/>
            <p:cNvSpPr txBox="1">
              <a:spLocks noChangeArrowheads="1"/>
            </p:cNvSpPr>
            <p:nvPr/>
          </p:nvSpPr>
          <p:spPr bwMode="auto">
            <a:xfrm>
              <a:off x="1563672" y="2874239"/>
              <a:ext cx="178595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/>
                <a:t>人无德不立，官无德无为。</a:t>
              </a:r>
              <a:endParaRPr lang="en-US" altLang="zh-CN" sz="2400"/>
            </a:p>
          </p:txBody>
        </p:sp>
      </p:grpSp>
      <p:grpSp>
        <p:nvGrpSpPr>
          <p:cNvPr id="20488" name="Group 7"/>
          <p:cNvGrpSpPr>
            <a:grpSpLocks/>
          </p:cNvGrpSpPr>
          <p:nvPr/>
        </p:nvGrpSpPr>
        <p:grpSpPr bwMode="auto">
          <a:xfrm>
            <a:off x="2714625" y="1500188"/>
            <a:ext cx="1771650" cy="1770062"/>
            <a:chOff x="1307" y="1048"/>
            <a:chExt cx="1088" cy="1088"/>
          </a:xfrm>
        </p:grpSpPr>
        <p:sp>
          <p:nvSpPr>
            <p:cNvPr id="20510" name="Oval 8"/>
            <p:cNvSpPr>
              <a:spLocks noChangeArrowheads="1"/>
            </p:cNvSpPr>
            <p:nvPr/>
          </p:nvSpPr>
          <p:spPr bwMode="auto">
            <a:xfrm>
              <a:off x="1307" y="1048"/>
              <a:ext cx="1088" cy="1088"/>
            </a:xfrm>
            <a:prstGeom prst="ellipse">
              <a:avLst/>
            </a:prstGeom>
            <a:noFill/>
            <a:ln w="76200" algn="ctr">
              <a:solidFill>
                <a:srgbClr val="C0C0C0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20511" name="Oval 9"/>
            <p:cNvSpPr>
              <a:spLocks noChangeArrowheads="1"/>
            </p:cNvSpPr>
            <p:nvPr/>
          </p:nvSpPr>
          <p:spPr bwMode="auto">
            <a:xfrm>
              <a:off x="1422" y="1164"/>
              <a:ext cx="856" cy="856"/>
            </a:xfrm>
            <a:prstGeom prst="ellipse">
              <a:avLst/>
            </a:prstGeom>
            <a:noFill/>
            <a:ln w="117475" algn="ctr">
              <a:solidFill>
                <a:srgbClr val="C0C0C0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20512" name="Oval 10"/>
            <p:cNvSpPr>
              <a:spLocks noChangeArrowheads="1"/>
            </p:cNvSpPr>
            <p:nvPr/>
          </p:nvSpPr>
          <p:spPr bwMode="auto">
            <a:xfrm>
              <a:off x="1596" y="1337"/>
              <a:ext cx="510" cy="510"/>
            </a:xfrm>
            <a:prstGeom prst="ellipse">
              <a:avLst/>
            </a:prstGeom>
            <a:noFill/>
            <a:ln w="177800" algn="ctr">
              <a:solidFill>
                <a:srgbClr val="C0C0C0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</p:grpSp>
      <p:grpSp>
        <p:nvGrpSpPr>
          <p:cNvPr id="20489" name="Group 11"/>
          <p:cNvGrpSpPr>
            <a:grpSpLocks/>
          </p:cNvGrpSpPr>
          <p:nvPr/>
        </p:nvGrpSpPr>
        <p:grpSpPr bwMode="auto">
          <a:xfrm>
            <a:off x="3321050" y="1760538"/>
            <a:ext cx="1208088" cy="1454150"/>
            <a:chOff x="1380" y="1216"/>
            <a:chExt cx="898" cy="1081"/>
          </a:xfrm>
        </p:grpSpPr>
        <p:sp>
          <p:nvSpPr>
            <p:cNvPr id="20508" name="Oval 12"/>
            <p:cNvSpPr>
              <a:spLocks noChangeArrowheads="1"/>
            </p:cNvSpPr>
            <p:nvPr/>
          </p:nvSpPr>
          <p:spPr bwMode="blackWhite">
            <a:xfrm rot="66259" flipH="1">
              <a:off x="1727" y="1216"/>
              <a:ext cx="234" cy="228"/>
            </a:xfrm>
            <a:prstGeom prst="ellipse">
              <a:avLst/>
            </a:prstGeom>
            <a:solidFill>
              <a:srgbClr val="FEE3AC"/>
            </a:solidFill>
            <a:ln w="9525">
              <a:round/>
              <a:headEnd/>
              <a:tailEnd/>
            </a:ln>
            <a:scene3d>
              <a:camera prst="legacyPerspectiveFront">
                <a:rot lat="20099970" lon="1500000" rev="0"/>
              </a:camera>
              <a:lightRig rig="legacyFlat2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FFB219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20509" name="Freeform 13"/>
            <p:cNvSpPr>
              <a:spLocks/>
            </p:cNvSpPr>
            <p:nvPr/>
          </p:nvSpPr>
          <p:spPr bwMode="blackWhite">
            <a:xfrm rot="66259" flipH="1">
              <a:off x="1380" y="1223"/>
              <a:ext cx="898" cy="1074"/>
            </a:xfrm>
            <a:custGeom>
              <a:avLst/>
              <a:gdLst>
                <a:gd name="T0" fmla="*/ 0 w 3312"/>
                <a:gd name="T1" fmla="*/ 0 h 3962"/>
                <a:gd name="T2" fmla="*/ 0 w 3312"/>
                <a:gd name="T3" fmla="*/ 0 h 3962"/>
                <a:gd name="T4" fmla="*/ 0 w 3312"/>
                <a:gd name="T5" fmla="*/ 0 h 3962"/>
                <a:gd name="T6" fmla="*/ 0 w 3312"/>
                <a:gd name="T7" fmla="*/ 0 h 3962"/>
                <a:gd name="T8" fmla="*/ 0 w 3312"/>
                <a:gd name="T9" fmla="*/ 0 h 3962"/>
                <a:gd name="T10" fmla="*/ 0 w 3312"/>
                <a:gd name="T11" fmla="*/ 0 h 3962"/>
                <a:gd name="T12" fmla="*/ 0 w 3312"/>
                <a:gd name="T13" fmla="*/ 0 h 3962"/>
                <a:gd name="T14" fmla="*/ 0 w 3312"/>
                <a:gd name="T15" fmla="*/ 0 h 3962"/>
                <a:gd name="T16" fmla="*/ 0 w 3312"/>
                <a:gd name="T17" fmla="*/ 0 h 3962"/>
                <a:gd name="T18" fmla="*/ 0 w 3312"/>
                <a:gd name="T19" fmla="*/ 0 h 3962"/>
                <a:gd name="T20" fmla="*/ 0 w 3312"/>
                <a:gd name="T21" fmla="*/ 0 h 3962"/>
                <a:gd name="T22" fmla="*/ 0 w 3312"/>
                <a:gd name="T23" fmla="*/ 0 h 3962"/>
                <a:gd name="T24" fmla="*/ 0 w 3312"/>
                <a:gd name="T25" fmla="*/ 0 h 3962"/>
                <a:gd name="T26" fmla="*/ 0 w 3312"/>
                <a:gd name="T27" fmla="*/ 0 h 3962"/>
                <a:gd name="T28" fmla="*/ 0 w 3312"/>
                <a:gd name="T29" fmla="*/ 0 h 3962"/>
                <a:gd name="T30" fmla="*/ 0 w 3312"/>
                <a:gd name="T31" fmla="*/ 0 h 3962"/>
                <a:gd name="T32" fmla="*/ 0 w 3312"/>
                <a:gd name="T33" fmla="*/ 0 h 3962"/>
                <a:gd name="T34" fmla="*/ 0 w 3312"/>
                <a:gd name="T35" fmla="*/ 0 h 3962"/>
                <a:gd name="T36" fmla="*/ 0 w 3312"/>
                <a:gd name="T37" fmla="*/ 0 h 3962"/>
                <a:gd name="T38" fmla="*/ 0 w 3312"/>
                <a:gd name="T39" fmla="*/ 0 h 3962"/>
                <a:gd name="T40" fmla="*/ 0 w 3312"/>
                <a:gd name="T41" fmla="*/ 0 h 3962"/>
                <a:gd name="T42" fmla="*/ 0 w 3312"/>
                <a:gd name="T43" fmla="*/ 0 h 3962"/>
                <a:gd name="T44" fmla="*/ 0 w 3312"/>
                <a:gd name="T45" fmla="*/ 0 h 3962"/>
                <a:gd name="T46" fmla="*/ 0 w 3312"/>
                <a:gd name="T47" fmla="*/ 0 h 39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12"/>
                <a:gd name="T73" fmla="*/ 0 h 3962"/>
                <a:gd name="T74" fmla="*/ 3312 w 3312"/>
                <a:gd name="T75" fmla="*/ 3962 h 396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12" h="3962">
                  <a:moveTo>
                    <a:pt x="1376" y="696"/>
                  </a:moveTo>
                  <a:cubicBezTo>
                    <a:pt x="1401" y="795"/>
                    <a:pt x="1489" y="920"/>
                    <a:pt x="1639" y="920"/>
                  </a:cubicBezTo>
                  <a:cubicBezTo>
                    <a:pt x="1801" y="920"/>
                    <a:pt x="1876" y="795"/>
                    <a:pt x="1926" y="708"/>
                  </a:cubicBezTo>
                  <a:lnTo>
                    <a:pt x="2940" y="66"/>
                  </a:lnTo>
                  <a:cubicBezTo>
                    <a:pt x="3042" y="0"/>
                    <a:pt x="3142" y="16"/>
                    <a:pt x="3204" y="78"/>
                  </a:cubicBezTo>
                  <a:cubicBezTo>
                    <a:pt x="3267" y="140"/>
                    <a:pt x="3312" y="264"/>
                    <a:pt x="3072" y="444"/>
                  </a:cubicBezTo>
                  <a:lnTo>
                    <a:pt x="2139" y="1081"/>
                  </a:lnTo>
                  <a:lnTo>
                    <a:pt x="2476" y="2372"/>
                  </a:lnTo>
                  <a:lnTo>
                    <a:pt x="2251" y="2435"/>
                  </a:lnTo>
                  <a:lnTo>
                    <a:pt x="2614" y="3589"/>
                  </a:lnTo>
                  <a:cubicBezTo>
                    <a:pt x="2651" y="3751"/>
                    <a:pt x="2639" y="3863"/>
                    <a:pt x="2539" y="3925"/>
                  </a:cubicBezTo>
                  <a:cubicBezTo>
                    <a:pt x="2401" y="3962"/>
                    <a:pt x="2289" y="3863"/>
                    <a:pt x="2226" y="3689"/>
                  </a:cubicBezTo>
                  <a:cubicBezTo>
                    <a:pt x="2101" y="3453"/>
                    <a:pt x="1876" y="2720"/>
                    <a:pt x="1789" y="2534"/>
                  </a:cubicBezTo>
                  <a:lnTo>
                    <a:pt x="1414" y="2534"/>
                  </a:lnTo>
                  <a:cubicBezTo>
                    <a:pt x="1339" y="2770"/>
                    <a:pt x="1151" y="3465"/>
                    <a:pt x="1051" y="3689"/>
                  </a:cubicBezTo>
                  <a:cubicBezTo>
                    <a:pt x="1001" y="3838"/>
                    <a:pt x="914" y="3950"/>
                    <a:pt x="789" y="3925"/>
                  </a:cubicBezTo>
                  <a:cubicBezTo>
                    <a:pt x="714" y="3875"/>
                    <a:pt x="614" y="3838"/>
                    <a:pt x="676" y="3577"/>
                  </a:cubicBezTo>
                  <a:lnTo>
                    <a:pt x="1001" y="2459"/>
                  </a:lnTo>
                  <a:lnTo>
                    <a:pt x="751" y="2397"/>
                  </a:lnTo>
                  <a:lnTo>
                    <a:pt x="1126" y="1081"/>
                  </a:lnTo>
                  <a:lnTo>
                    <a:pt x="139" y="497"/>
                  </a:lnTo>
                  <a:cubicBezTo>
                    <a:pt x="54" y="402"/>
                    <a:pt x="0" y="342"/>
                    <a:pt x="60" y="180"/>
                  </a:cubicBezTo>
                  <a:cubicBezTo>
                    <a:pt x="186" y="102"/>
                    <a:pt x="214" y="112"/>
                    <a:pt x="389" y="162"/>
                  </a:cubicBezTo>
                  <a:lnTo>
                    <a:pt x="1376" y="696"/>
                  </a:lnTo>
                  <a:close/>
                </a:path>
              </a:pathLst>
            </a:custGeom>
            <a:solidFill>
              <a:srgbClr val="FEE3AC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70" lon="1500000" rev="0"/>
              </a:camera>
              <a:lightRig rig="legacyFlat2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FFB219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  <p:grpSp>
        <p:nvGrpSpPr>
          <p:cNvPr id="20493" name="Group 24"/>
          <p:cNvGrpSpPr>
            <a:grpSpLocks/>
          </p:cNvGrpSpPr>
          <p:nvPr/>
        </p:nvGrpSpPr>
        <p:grpSpPr bwMode="auto">
          <a:xfrm>
            <a:off x="3670300" y="3640138"/>
            <a:ext cx="1684338" cy="1363662"/>
            <a:chOff x="3014" y="806"/>
            <a:chExt cx="1304" cy="1104"/>
          </a:xfrm>
        </p:grpSpPr>
        <p:sp>
          <p:nvSpPr>
            <p:cNvPr id="20506" name="AutoShape 25"/>
            <p:cNvSpPr>
              <a:spLocks noChangeArrowheads="1"/>
            </p:cNvSpPr>
            <p:nvPr/>
          </p:nvSpPr>
          <p:spPr bwMode="gray">
            <a:xfrm>
              <a:off x="3014" y="806"/>
              <a:ext cx="1304" cy="1104"/>
            </a:xfrm>
            <a:prstGeom prst="upArrow">
              <a:avLst>
                <a:gd name="adj1" fmla="val 39880"/>
                <a:gd name="adj2" fmla="val 54074"/>
              </a:avLst>
            </a:prstGeom>
            <a:noFill/>
            <a:ln w="76200" algn="ctr">
              <a:solidFill>
                <a:srgbClr val="FFFFFF">
                  <a:alpha val="5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20507" name="AutoShape 26"/>
            <p:cNvSpPr>
              <a:spLocks noChangeArrowheads="1"/>
            </p:cNvSpPr>
            <p:nvPr/>
          </p:nvSpPr>
          <p:spPr bwMode="gray">
            <a:xfrm>
              <a:off x="3243" y="942"/>
              <a:ext cx="847" cy="868"/>
            </a:xfrm>
            <a:prstGeom prst="upArrow">
              <a:avLst>
                <a:gd name="adj1" fmla="val 40731"/>
                <a:gd name="adj2" fmla="val 44038"/>
              </a:avLst>
            </a:prstGeom>
            <a:solidFill>
              <a:srgbClr val="FFFFFF">
                <a:alpha val="38823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643188" y="2643188"/>
            <a:ext cx="3357562" cy="2493962"/>
            <a:chOff x="2643188" y="2643188"/>
            <a:chExt cx="3357562" cy="2493962"/>
          </a:xfrm>
        </p:grpSpPr>
        <p:sp>
          <p:nvSpPr>
            <p:cNvPr id="35" name="AutoShape 14"/>
            <p:cNvSpPr>
              <a:spLocks noChangeArrowheads="1"/>
            </p:cNvSpPr>
            <p:nvPr/>
          </p:nvSpPr>
          <p:spPr bwMode="gray">
            <a:xfrm>
              <a:off x="2714625" y="2921000"/>
              <a:ext cx="3163888" cy="2216150"/>
            </a:xfrm>
            <a:prstGeom prst="flowChartDocument">
              <a:avLst/>
            </a:prstGeom>
            <a:solidFill>
              <a:srgbClr val="D5DFCB"/>
            </a:solidFill>
            <a:ln w="1905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491" name="AutoShape 19"/>
            <p:cNvSpPr>
              <a:spLocks noChangeArrowheads="1"/>
            </p:cNvSpPr>
            <p:nvPr/>
          </p:nvSpPr>
          <p:spPr bwMode="gray">
            <a:xfrm>
              <a:off x="2714625" y="2643188"/>
              <a:ext cx="3184525" cy="406400"/>
            </a:xfrm>
            <a:prstGeom prst="bevel">
              <a:avLst>
                <a:gd name="adj" fmla="val 9569"/>
              </a:avLst>
            </a:prstGeom>
            <a:solidFill>
              <a:srgbClr val="A5BB8F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20492" name="Text Box 23"/>
            <p:cNvSpPr txBox="1">
              <a:spLocks noChangeArrowheads="1"/>
            </p:cNvSpPr>
            <p:nvPr/>
          </p:nvSpPr>
          <p:spPr bwMode="auto">
            <a:xfrm>
              <a:off x="2841625" y="2643188"/>
              <a:ext cx="3030538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CC3300"/>
                  </a:solidFill>
                </a:rPr>
                <a:t>内省</a:t>
              </a:r>
              <a:endParaRPr lang="en-US" altLang="zh-CN" sz="2000" b="1">
                <a:solidFill>
                  <a:srgbClr val="CC3300"/>
                </a:solidFill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black">
            <a:xfrm>
              <a:off x="2643188" y="3000375"/>
              <a:ext cx="3357562" cy="203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Blip>
                  <a:blip r:embed="rId5"/>
                </a:buBlip>
                <a:defRPr/>
              </a:pPr>
              <a:r>
                <a:rPr lang="zh-CN" altLang="en-US" dirty="0">
                  <a:solidFill>
                    <a:srgbClr val="1C1C1C"/>
                  </a:solidFill>
                  <a:latin typeface="+mn-ea"/>
                  <a:ea typeface="+mn-ea"/>
                </a:rPr>
                <a:t>吾日三省吾身，为人谋而不忠乎？与朋友交而不信乎？传不习乎？</a:t>
              </a:r>
              <a:endParaRPr lang="en-US" altLang="zh-CN" dirty="0">
                <a:solidFill>
                  <a:srgbClr val="1C1C1C"/>
                </a:solidFill>
                <a:latin typeface="+mn-ea"/>
                <a:ea typeface="+mn-ea"/>
              </a:endParaRPr>
            </a:p>
            <a:p>
              <a:pPr>
                <a:buBlip>
                  <a:blip r:embed="rId5"/>
                </a:buBlip>
                <a:defRPr/>
              </a:pPr>
              <a:r>
                <a:rPr lang="zh-CN" altLang="en-US" dirty="0">
                  <a:solidFill>
                    <a:srgbClr val="1C1C1C"/>
                  </a:solidFill>
                  <a:latin typeface="+mn-ea"/>
                  <a:ea typeface="+mn-ea"/>
                </a:rPr>
                <a:t>爱人不亲，反其仁；治人不治，反其智；礼人不答，反其敬。行有不得者皆反求诸己，其身正而天下归之。</a:t>
              </a:r>
              <a:endParaRPr lang="en-US" altLang="zh-CN" dirty="0">
                <a:solidFill>
                  <a:srgbClr val="1C1C1C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0495" name="Group 3"/>
          <p:cNvGrpSpPr>
            <a:grpSpLocks/>
          </p:cNvGrpSpPr>
          <p:nvPr/>
        </p:nvGrpSpPr>
        <p:grpSpPr bwMode="auto">
          <a:xfrm>
            <a:off x="7373938" y="1571625"/>
            <a:ext cx="1770062" cy="1771650"/>
            <a:chOff x="1307" y="1048"/>
            <a:chExt cx="1088" cy="1088"/>
          </a:xfrm>
        </p:grpSpPr>
        <p:sp>
          <p:nvSpPr>
            <p:cNvPr id="20503" name="Oval 4"/>
            <p:cNvSpPr>
              <a:spLocks noChangeArrowheads="1"/>
            </p:cNvSpPr>
            <p:nvPr/>
          </p:nvSpPr>
          <p:spPr bwMode="auto">
            <a:xfrm>
              <a:off x="1307" y="1048"/>
              <a:ext cx="1088" cy="1088"/>
            </a:xfrm>
            <a:prstGeom prst="ellipse">
              <a:avLst/>
            </a:prstGeom>
            <a:noFill/>
            <a:ln w="76200" algn="ctr">
              <a:solidFill>
                <a:srgbClr val="C0C0C0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20504" name="Oval 5"/>
            <p:cNvSpPr>
              <a:spLocks noChangeArrowheads="1"/>
            </p:cNvSpPr>
            <p:nvPr/>
          </p:nvSpPr>
          <p:spPr bwMode="auto">
            <a:xfrm>
              <a:off x="1422" y="1164"/>
              <a:ext cx="856" cy="856"/>
            </a:xfrm>
            <a:prstGeom prst="ellipse">
              <a:avLst/>
            </a:prstGeom>
            <a:noFill/>
            <a:ln w="117475" algn="ctr">
              <a:solidFill>
                <a:srgbClr val="C0C0C0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20505" name="Oval 6"/>
            <p:cNvSpPr>
              <a:spLocks noChangeArrowheads="1"/>
            </p:cNvSpPr>
            <p:nvPr/>
          </p:nvSpPr>
          <p:spPr bwMode="auto">
            <a:xfrm>
              <a:off x="1596" y="1337"/>
              <a:ext cx="510" cy="510"/>
            </a:xfrm>
            <a:prstGeom prst="ellipse">
              <a:avLst/>
            </a:prstGeom>
            <a:noFill/>
            <a:ln w="177800" algn="ctr">
              <a:solidFill>
                <a:srgbClr val="C0C0C0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</p:grpSp>
      <p:grpSp>
        <p:nvGrpSpPr>
          <p:cNvPr id="20496" name="Group 15"/>
          <p:cNvGrpSpPr>
            <a:grpSpLocks/>
          </p:cNvGrpSpPr>
          <p:nvPr/>
        </p:nvGrpSpPr>
        <p:grpSpPr bwMode="auto">
          <a:xfrm>
            <a:off x="8105775" y="1782763"/>
            <a:ext cx="1003300" cy="1428750"/>
            <a:chOff x="4876" y="1969"/>
            <a:chExt cx="746" cy="1061"/>
          </a:xfrm>
        </p:grpSpPr>
        <p:sp>
          <p:nvSpPr>
            <p:cNvPr id="20501" name="Oval 16"/>
            <p:cNvSpPr>
              <a:spLocks noChangeArrowheads="1"/>
            </p:cNvSpPr>
            <p:nvPr/>
          </p:nvSpPr>
          <p:spPr bwMode="blackWhite">
            <a:xfrm rot="381936" flipH="1">
              <a:off x="5093" y="1969"/>
              <a:ext cx="230" cy="225"/>
            </a:xfrm>
            <a:prstGeom prst="ellipse">
              <a:avLst/>
            </a:prstGeom>
            <a:solidFill>
              <a:srgbClr val="FEE3AC"/>
            </a:solidFill>
            <a:ln w="9525">
              <a:round/>
              <a:headEnd/>
              <a:tailEnd/>
            </a:ln>
            <a:scene3d>
              <a:camera prst="legacyPerspectiveFront">
                <a:rot lat="20099970" lon="1500000" rev="0"/>
              </a:camera>
              <a:lightRig rig="legacyFlat2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FFB219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20502" name="Freeform 17"/>
            <p:cNvSpPr>
              <a:spLocks/>
            </p:cNvSpPr>
            <p:nvPr/>
          </p:nvSpPr>
          <p:spPr bwMode="blackWhite">
            <a:xfrm>
              <a:off x="4876" y="2140"/>
              <a:ext cx="746" cy="890"/>
            </a:xfrm>
            <a:custGeom>
              <a:avLst/>
              <a:gdLst>
                <a:gd name="T0" fmla="*/ 440 w 746"/>
                <a:gd name="T1" fmla="*/ 32 h 890"/>
                <a:gd name="T2" fmla="*/ 352 w 746"/>
                <a:gd name="T3" fmla="*/ 74 h 890"/>
                <a:gd name="T4" fmla="*/ 283 w 746"/>
                <a:gd name="T5" fmla="*/ 0 h 890"/>
                <a:gd name="T6" fmla="*/ 224 w 746"/>
                <a:gd name="T7" fmla="*/ 37 h 890"/>
                <a:gd name="T8" fmla="*/ 42 w 746"/>
                <a:gd name="T9" fmla="*/ 273 h 890"/>
                <a:gd name="T10" fmla="*/ 75 w 746"/>
                <a:gd name="T11" fmla="*/ 363 h 890"/>
                <a:gd name="T12" fmla="*/ 216 w 746"/>
                <a:gd name="T13" fmla="*/ 91 h 890"/>
                <a:gd name="T14" fmla="*/ 87 w 746"/>
                <a:gd name="T15" fmla="*/ 426 h 890"/>
                <a:gd name="T16" fmla="*/ 145 w 746"/>
                <a:gd name="T17" fmla="*/ 449 h 890"/>
                <a:gd name="T18" fmla="*/ 16 w 746"/>
                <a:gd name="T19" fmla="*/ 742 h 890"/>
                <a:gd name="T20" fmla="*/ 24 w 746"/>
                <a:gd name="T21" fmla="*/ 835 h 890"/>
                <a:gd name="T22" fmla="*/ 113 w 746"/>
                <a:gd name="T23" fmla="*/ 784 h 890"/>
                <a:gd name="T24" fmla="*/ 265 w 746"/>
                <a:gd name="T25" fmla="*/ 488 h 890"/>
                <a:gd name="T26" fmla="*/ 365 w 746"/>
                <a:gd name="T27" fmla="*/ 501 h 890"/>
                <a:gd name="T28" fmla="*/ 425 w 746"/>
                <a:gd name="T29" fmla="*/ 818 h 890"/>
                <a:gd name="T30" fmla="*/ 488 w 746"/>
                <a:gd name="T31" fmla="*/ 888 h 890"/>
                <a:gd name="T32" fmla="*/ 530 w 746"/>
                <a:gd name="T33" fmla="*/ 799 h 890"/>
                <a:gd name="T34" fmla="*/ 474 w 746"/>
                <a:gd name="T35" fmla="*/ 491 h 890"/>
                <a:gd name="T36" fmla="*/ 545 w 746"/>
                <a:gd name="T37" fmla="*/ 481 h 890"/>
                <a:gd name="T38" fmla="*/ 481 w 746"/>
                <a:gd name="T39" fmla="*/ 120 h 890"/>
                <a:gd name="T40" fmla="*/ 607 w 746"/>
                <a:gd name="T41" fmla="*/ 407 h 890"/>
                <a:gd name="T42" fmla="*/ 704 w 746"/>
                <a:gd name="T43" fmla="*/ 445 h 890"/>
                <a:gd name="T44" fmla="*/ 720 w 746"/>
                <a:gd name="T45" fmla="*/ 344 h 890"/>
                <a:gd name="T46" fmla="*/ 537 w 746"/>
                <a:gd name="T47" fmla="*/ 37 h 890"/>
                <a:gd name="T48" fmla="*/ 440 w 746"/>
                <a:gd name="T49" fmla="*/ 32 h 8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6"/>
                <a:gd name="T76" fmla="*/ 0 h 890"/>
                <a:gd name="T77" fmla="*/ 746 w 746"/>
                <a:gd name="T78" fmla="*/ 890 h 8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6" h="890">
                  <a:moveTo>
                    <a:pt x="440" y="32"/>
                  </a:moveTo>
                  <a:cubicBezTo>
                    <a:pt x="429" y="59"/>
                    <a:pt x="390" y="76"/>
                    <a:pt x="352" y="74"/>
                  </a:cubicBezTo>
                  <a:cubicBezTo>
                    <a:pt x="312" y="67"/>
                    <a:pt x="291" y="25"/>
                    <a:pt x="283" y="0"/>
                  </a:cubicBezTo>
                  <a:cubicBezTo>
                    <a:pt x="283" y="0"/>
                    <a:pt x="246" y="16"/>
                    <a:pt x="224" y="37"/>
                  </a:cubicBezTo>
                  <a:cubicBezTo>
                    <a:pt x="201" y="58"/>
                    <a:pt x="58" y="243"/>
                    <a:pt x="42" y="273"/>
                  </a:cubicBezTo>
                  <a:cubicBezTo>
                    <a:pt x="36" y="305"/>
                    <a:pt x="84" y="395"/>
                    <a:pt x="75" y="363"/>
                  </a:cubicBezTo>
                  <a:cubicBezTo>
                    <a:pt x="66" y="333"/>
                    <a:pt x="215" y="82"/>
                    <a:pt x="216" y="91"/>
                  </a:cubicBezTo>
                  <a:lnTo>
                    <a:pt x="87" y="426"/>
                  </a:lnTo>
                  <a:lnTo>
                    <a:pt x="145" y="449"/>
                  </a:lnTo>
                  <a:lnTo>
                    <a:pt x="16" y="742"/>
                  </a:lnTo>
                  <a:cubicBezTo>
                    <a:pt x="1" y="787"/>
                    <a:pt x="0" y="819"/>
                    <a:pt x="24" y="835"/>
                  </a:cubicBezTo>
                  <a:cubicBezTo>
                    <a:pt x="59" y="848"/>
                    <a:pt x="91" y="826"/>
                    <a:pt x="113" y="784"/>
                  </a:cubicBezTo>
                  <a:cubicBezTo>
                    <a:pt x="154" y="720"/>
                    <a:pt x="234" y="534"/>
                    <a:pt x="265" y="488"/>
                  </a:cubicBezTo>
                  <a:lnTo>
                    <a:pt x="365" y="501"/>
                  </a:lnTo>
                  <a:cubicBezTo>
                    <a:pt x="377" y="565"/>
                    <a:pt x="407" y="754"/>
                    <a:pt x="425" y="818"/>
                  </a:cubicBezTo>
                  <a:cubicBezTo>
                    <a:pt x="434" y="855"/>
                    <a:pt x="457" y="890"/>
                    <a:pt x="488" y="888"/>
                  </a:cubicBezTo>
                  <a:cubicBezTo>
                    <a:pt x="512" y="876"/>
                    <a:pt x="536" y="867"/>
                    <a:pt x="530" y="799"/>
                  </a:cubicBezTo>
                  <a:lnTo>
                    <a:pt x="474" y="491"/>
                  </a:lnTo>
                  <a:lnTo>
                    <a:pt x="545" y="481"/>
                  </a:lnTo>
                  <a:lnTo>
                    <a:pt x="481" y="120"/>
                  </a:lnTo>
                  <a:lnTo>
                    <a:pt x="607" y="407"/>
                  </a:lnTo>
                  <a:cubicBezTo>
                    <a:pt x="643" y="460"/>
                    <a:pt x="687" y="456"/>
                    <a:pt x="704" y="445"/>
                  </a:cubicBezTo>
                  <a:cubicBezTo>
                    <a:pt x="746" y="429"/>
                    <a:pt x="731" y="390"/>
                    <a:pt x="720" y="344"/>
                  </a:cubicBezTo>
                  <a:cubicBezTo>
                    <a:pt x="698" y="307"/>
                    <a:pt x="586" y="29"/>
                    <a:pt x="537" y="37"/>
                  </a:cubicBezTo>
                  <a:lnTo>
                    <a:pt x="440" y="32"/>
                  </a:lnTo>
                  <a:close/>
                </a:path>
              </a:pathLst>
            </a:custGeom>
            <a:solidFill>
              <a:srgbClr val="FEE3AC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70" lon="1500000" rev="0"/>
              </a:camera>
              <a:lightRig rig="legacyFlat2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FFB219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064250" y="2857500"/>
            <a:ext cx="3079750" cy="2273300"/>
            <a:chOff x="6064250" y="2857500"/>
            <a:chExt cx="3079750" cy="2273300"/>
          </a:xfrm>
        </p:grpSpPr>
        <p:sp>
          <p:nvSpPr>
            <p:cNvPr id="49" name="AutoShape 18"/>
            <p:cNvSpPr>
              <a:spLocks noChangeArrowheads="1"/>
            </p:cNvSpPr>
            <p:nvPr/>
          </p:nvSpPr>
          <p:spPr bwMode="gray">
            <a:xfrm>
              <a:off x="6064250" y="2919413"/>
              <a:ext cx="3008313" cy="2211387"/>
            </a:xfrm>
            <a:prstGeom prst="flowChartDocument">
              <a:avLst/>
            </a:prstGeom>
            <a:solidFill>
              <a:srgbClr val="D9C1D7"/>
            </a:solidFill>
            <a:ln w="1905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498" name="AutoShape 20"/>
            <p:cNvSpPr>
              <a:spLocks noChangeArrowheads="1"/>
            </p:cNvSpPr>
            <p:nvPr/>
          </p:nvSpPr>
          <p:spPr bwMode="gray">
            <a:xfrm>
              <a:off x="6072188" y="2857500"/>
              <a:ext cx="3041650" cy="407988"/>
            </a:xfrm>
            <a:prstGeom prst="bevel">
              <a:avLst>
                <a:gd name="adj" fmla="val 9569"/>
              </a:avLst>
            </a:prstGeom>
            <a:solidFill>
              <a:srgbClr val="BB8FB8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20499" name="Text Box 22"/>
            <p:cNvSpPr txBox="1">
              <a:spLocks noChangeArrowheads="1"/>
            </p:cNvSpPr>
            <p:nvPr/>
          </p:nvSpPr>
          <p:spPr bwMode="auto">
            <a:xfrm>
              <a:off x="6107113" y="2878138"/>
              <a:ext cx="2908300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CC3300"/>
                  </a:solidFill>
                </a:rPr>
                <a:t>克己</a:t>
              </a:r>
              <a:endParaRPr lang="en-US" altLang="zh-CN" sz="2000" b="1" dirty="0">
                <a:solidFill>
                  <a:srgbClr val="CC3300"/>
                </a:solidFill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black">
            <a:xfrm>
              <a:off x="6072188" y="3286125"/>
              <a:ext cx="3071812" cy="1477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Blip>
                  <a:blip r:embed="rId5"/>
                </a:buBlip>
                <a:defRPr/>
              </a:pPr>
              <a:r>
                <a:rPr lang="zh-CN" altLang="en-US" dirty="0">
                  <a:solidFill>
                    <a:srgbClr val="1C1C1C"/>
                  </a:solidFill>
                  <a:latin typeface="+mn-ea"/>
                  <a:ea typeface="+mn-ea"/>
                </a:rPr>
                <a:t>克己复礼</a:t>
              </a:r>
              <a:endParaRPr lang="en-US" altLang="zh-CN" dirty="0">
                <a:solidFill>
                  <a:srgbClr val="1C1C1C"/>
                </a:solidFill>
                <a:latin typeface="+mn-ea"/>
                <a:ea typeface="+mn-ea"/>
              </a:endParaRPr>
            </a:p>
            <a:p>
              <a:pPr>
                <a:buBlip>
                  <a:blip r:embed="rId5"/>
                </a:buBlip>
                <a:defRPr/>
              </a:pPr>
              <a:r>
                <a:rPr lang="zh-CN" altLang="en-US" dirty="0">
                  <a:solidFill>
                    <a:srgbClr val="1C1C1C"/>
                  </a:solidFill>
                  <a:latin typeface="+mn-ea"/>
                  <a:ea typeface="+mn-ea"/>
                </a:rPr>
                <a:t>少之时，血气未定，戒之在色；及其壮也，血气方刚，戒之在斗；及其老也，血气既衰，戒之在得。</a:t>
              </a:r>
              <a:endParaRPr lang="en-US" altLang="zh-CN" dirty="0">
                <a:solidFill>
                  <a:srgbClr val="1C1C1C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50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2382838" y="2259013"/>
            <a:ext cx="2305050" cy="487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2611438" y="2259013"/>
            <a:ext cx="2089150" cy="487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85750" y="1397000"/>
            <a:ext cx="4500564" cy="1103313"/>
          </a:xfrm>
        </p:spPr>
        <p:txBody>
          <a:bodyPr/>
          <a:lstStyle/>
          <a:p>
            <a:pPr algn="l" eaLnBrk="1" hangingPunct="1"/>
            <a:r>
              <a:rPr lang="zh-CN" altLang="en-US" sz="4000" dirty="0" smtClean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从历史看官德修养</a:t>
            </a:r>
            <a:endParaRPr lang="en-US" altLang="zh-CN" sz="4000" dirty="0" smtClean="0">
              <a:solidFill>
                <a:srgbClr val="C0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3077" name="图片 4" descr="10646695_152152547000_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800"/>
            <a:ext cx="1690688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41332"/>
            <a:ext cx="2281530" cy="431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图片 7"/>
          <p:cNvPicPr>
            <a:picLocks noChangeAspect="1" noChangeArrowheads="1"/>
          </p:cNvPicPr>
          <p:nvPr/>
        </p:nvPicPr>
        <p:blipFill>
          <a:blip r:embed="rId3"/>
          <a:srcRect l="18181" t="77489"/>
          <a:stretch>
            <a:fillRect/>
          </a:stretch>
        </p:blipFill>
        <p:spPr bwMode="auto">
          <a:xfrm>
            <a:off x="1665288" y="-571500"/>
            <a:ext cx="747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9"/>
          <p:cNvSpPr>
            <a:spLocks noChangeArrowheads="1"/>
          </p:cNvSpPr>
          <p:nvPr/>
        </p:nvSpPr>
        <p:spPr bwMode="auto">
          <a:xfrm>
            <a:off x="6515100" y="71438"/>
            <a:ext cx="277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3.</a:t>
            </a:r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德是为政之要</a:t>
            </a:r>
          </a:p>
        </p:txBody>
      </p:sp>
      <p:grpSp>
        <p:nvGrpSpPr>
          <p:cNvPr id="3" name="组合 5"/>
          <p:cNvGrpSpPr>
            <a:grpSpLocks/>
          </p:cNvGrpSpPr>
          <p:nvPr/>
        </p:nvGrpSpPr>
        <p:grpSpPr bwMode="auto">
          <a:xfrm>
            <a:off x="7319963" y="2193925"/>
            <a:ext cx="2109787" cy="3006725"/>
            <a:chOff x="5084686" y="2853756"/>
            <a:chExt cx="2610290" cy="2023409"/>
          </a:xfrm>
        </p:grpSpPr>
        <p:sp>
          <p:nvSpPr>
            <p:cNvPr id="7" name="等腰三角形 6"/>
            <p:cNvSpPr/>
            <p:nvPr/>
          </p:nvSpPr>
          <p:spPr>
            <a:xfrm>
              <a:off x="5084686" y="2890079"/>
              <a:ext cx="2610290" cy="1987086"/>
            </a:xfrm>
            <a:prstGeom prst="triangle">
              <a:avLst/>
            </a:prstGeom>
            <a:solidFill>
              <a:srgbClr val="EF6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1527" name="组合 39"/>
            <p:cNvGrpSpPr>
              <a:grpSpLocks/>
            </p:cNvGrpSpPr>
            <p:nvPr/>
          </p:nvGrpSpPr>
          <p:grpSpPr bwMode="auto">
            <a:xfrm>
              <a:off x="5921662" y="2853756"/>
              <a:ext cx="905858" cy="896400"/>
              <a:chOff x="6012160" y="1533460"/>
              <a:chExt cx="1414495" cy="896400"/>
            </a:xfrm>
          </p:grpSpPr>
          <p:sp>
            <p:nvSpPr>
              <p:cNvPr id="9" name="等腰三角形 2"/>
              <p:cNvSpPr/>
              <p:nvPr/>
            </p:nvSpPr>
            <p:spPr>
              <a:xfrm>
                <a:off x="6011741" y="1533460"/>
                <a:ext cx="938483" cy="822611"/>
              </a:xfrm>
              <a:custGeom>
                <a:avLst/>
                <a:gdLst/>
                <a:ahLst/>
                <a:cxnLst/>
                <a:rect l="l" t="t" r="r" b="b"/>
                <a:pathLst>
                  <a:path w="938519" h="822953">
                    <a:moveTo>
                      <a:pt x="708490" y="0"/>
                    </a:moveTo>
                    <a:lnTo>
                      <a:pt x="727985" y="19817"/>
                    </a:lnTo>
                    <a:lnTo>
                      <a:pt x="938519" y="822953"/>
                    </a:lnTo>
                    <a:lnTo>
                      <a:pt x="734625" y="457830"/>
                    </a:lnTo>
                    <a:lnTo>
                      <a:pt x="0" y="738417"/>
                    </a:lnTo>
                    <a:close/>
                  </a:path>
                </a:pathLst>
              </a:custGeom>
              <a:solidFill>
                <a:srgbClr val="FACD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" name="等腰三角形 2"/>
              <p:cNvSpPr/>
              <p:nvPr/>
            </p:nvSpPr>
            <p:spPr>
              <a:xfrm>
                <a:off x="6732470" y="1533460"/>
                <a:ext cx="693128" cy="896326"/>
              </a:xfrm>
              <a:custGeom>
                <a:avLst/>
                <a:gdLst/>
                <a:ahLst/>
                <a:cxnLst/>
                <a:rect l="l" t="t" r="r" b="b"/>
                <a:pathLst>
                  <a:path w="694415" h="896400">
                    <a:moveTo>
                      <a:pt x="0" y="0"/>
                    </a:moveTo>
                    <a:lnTo>
                      <a:pt x="694415" y="705900"/>
                    </a:lnTo>
                    <a:lnTo>
                      <a:pt x="386170" y="565013"/>
                    </a:lnTo>
                    <a:lnTo>
                      <a:pt x="262615" y="896400"/>
                    </a:lnTo>
                    <a:lnTo>
                      <a:pt x="210535" y="8031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grpSp>
        <p:nvGrpSpPr>
          <p:cNvPr id="5" name="组合 10"/>
          <p:cNvGrpSpPr>
            <a:grpSpLocks/>
          </p:cNvGrpSpPr>
          <p:nvPr/>
        </p:nvGrpSpPr>
        <p:grpSpPr bwMode="auto">
          <a:xfrm>
            <a:off x="5997575" y="3190875"/>
            <a:ext cx="2609850" cy="2024063"/>
            <a:chOff x="5084686" y="2853756"/>
            <a:chExt cx="2610290" cy="2023409"/>
          </a:xfrm>
        </p:grpSpPr>
        <p:sp>
          <p:nvSpPr>
            <p:cNvPr id="12" name="等腰三角形 11"/>
            <p:cNvSpPr/>
            <p:nvPr/>
          </p:nvSpPr>
          <p:spPr>
            <a:xfrm>
              <a:off x="5084686" y="2890257"/>
              <a:ext cx="2610290" cy="1986908"/>
            </a:xfrm>
            <a:prstGeom prst="triangle">
              <a:avLst/>
            </a:prstGeom>
            <a:solidFill>
              <a:srgbClr val="EF6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1523" name="组合 4"/>
            <p:cNvGrpSpPr>
              <a:grpSpLocks/>
            </p:cNvGrpSpPr>
            <p:nvPr/>
          </p:nvGrpSpPr>
          <p:grpSpPr bwMode="auto">
            <a:xfrm>
              <a:off x="5921662" y="2853756"/>
              <a:ext cx="905858" cy="896400"/>
              <a:chOff x="6012160" y="1533460"/>
              <a:chExt cx="1414495" cy="896400"/>
            </a:xfrm>
          </p:grpSpPr>
          <p:sp>
            <p:nvSpPr>
              <p:cNvPr id="14" name="等腰三角形 2"/>
              <p:cNvSpPr/>
              <p:nvPr/>
            </p:nvSpPr>
            <p:spPr>
              <a:xfrm>
                <a:off x="6011813" y="1533460"/>
                <a:ext cx="939652" cy="823647"/>
              </a:xfrm>
              <a:custGeom>
                <a:avLst/>
                <a:gdLst/>
                <a:ahLst/>
                <a:cxnLst/>
                <a:rect l="l" t="t" r="r" b="b"/>
                <a:pathLst>
                  <a:path w="938519" h="822953">
                    <a:moveTo>
                      <a:pt x="708490" y="0"/>
                    </a:moveTo>
                    <a:lnTo>
                      <a:pt x="727985" y="19817"/>
                    </a:lnTo>
                    <a:lnTo>
                      <a:pt x="938519" y="822953"/>
                    </a:lnTo>
                    <a:lnTo>
                      <a:pt x="734625" y="457830"/>
                    </a:lnTo>
                    <a:lnTo>
                      <a:pt x="0" y="738417"/>
                    </a:lnTo>
                    <a:close/>
                  </a:path>
                </a:pathLst>
              </a:custGeom>
              <a:solidFill>
                <a:srgbClr val="FACD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" name="等腰三角形 2"/>
              <p:cNvSpPr/>
              <p:nvPr/>
            </p:nvSpPr>
            <p:spPr>
              <a:xfrm>
                <a:off x="6733288" y="1533460"/>
                <a:ext cx="694203" cy="896648"/>
              </a:xfrm>
              <a:custGeom>
                <a:avLst/>
                <a:gdLst/>
                <a:ahLst/>
                <a:cxnLst/>
                <a:rect l="l" t="t" r="r" b="b"/>
                <a:pathLst>
                  <a:path w="694415" h="896400">
                    <a:moveTo>
                      <a:pt x="0" y="0"/>
                    </a:moveTo>
                    <a:lnTo>
                      <a:pt x="694415" y="705900"/>
                    </a:lnTo>
                    <a:lnTo>
                      <a:pt x="386170" y="565013"/>
                    </a:lnTo>
                    <a:lnTo>
                      <a:pt x="262615" y="896400"/>
                    </a:lnTo>
                    <a:lnTo>
                      <a:pt x="210535" y="8031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grpSp>
        <p:nvGrpSpPr>
          <p:cNvPr id="8" name="组合 15"/>
          <p:cNvGrpSpPr>
            <a:grpSpLocks/>
          </p:cNvGrpSpPr>
          <p:nvPr/>
        </p:nvGrpSpPr>
        <p:grpSpPr bwMode="auto">
          <a:xfrm>
            <a:off x="1812925" y="4030663"/>
            <a:ext cx="4184650" cy="1184275"/>
            <a:chOff x="5084686" y="2853756"/>
            <a:chExt cx="2610290" cy="2023409"/>
          </a:xfrm>
        </p:grpSpPr>
        <p:sp>
          <p:nvSpPr>
            <p:cNvPr id="17" name="等腰三角形 16"/>
            <p:cNvSpPr/>
            <p:nvPr/>
          </p:nvSpPr>
          <p:spPr>
            <a:xfrm>
              <a:off x="5084686" y="2891729"/>
              <a:ext cx="2610290" cy="1985436"/>
            </a:xfrm>
            <a:prstGeom prst="triangle">
              <a:avLst/>
            </a:prstGeom>
            <a:solidFill>
              <a:srgbClr val="EF6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1519" name="组合 34"/>
            <p:cNvGrpSpPr>
              <a:grpSpLocks/>
            </p:cNvGrpSpPr>
            <p:nvPr/>
          </p:nvGrpSpPr>
          <p:grpSpPr bwMode="auto">
            <a:xfrm>
              <a:off x="5921662" y="2853756"/>
              <a:ext cx="905858" cy="896400"/>
              <a:chOff x="6012160" y="1533460"/>
              <a:chExt cx="1414495" cy="896400"/>
            </a:xfrm>
          </p:grpSpPr>
          <p:sp>
            <p:nvSpPr>
              <p:cNvPr id="19" name="等腰三角形 2"/>
              <p:cNvSpPr/>
              <p:nvPr/>
            </p:nvSpPr>
            <p:spPr>
              <a:xfrm>
                <a:off x="6011821" y="1533460"/>
                <a:ext cx="938584" cy="821840"/>
              </a:xfrm>
              <a:custGeom>
                <a:avLst/>
                <a:gdLst/>
                <a:ahLst/>
                <a:cxnLst/>
                <a:rect l="l" t="t" r="r" b="b"/>
                <a:pathLst>
                  <a:path w="938519" h="822953">
                    <a:moveTo>
                      <a:pt x="708490" y="0"/>
                    </a:moveTo>
                    <a:lnTo>
                      <a:pt x="727985" y="19817"/>
                    </a:lnTo>
                    <a:lnTo>
                      <a:pt x="938519" y="822953"/>
                    </a:lnTo>
                    <a:lnTo>
                      <a:pt x="734625" y="457830"/>
                    </a:lnTo>
                    <a:lnTo>
                      <a:pt x="0" y="738417"/>
                    </a:lnTo>
                    <a:close/>
                  </a:path>
                </a:pathLst>
              </a:custGeom>
              <a:solidFill>
                <a:srgbClr val="FACD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0" name="等腰三角形 2"/>
              <p:cNvSpPr/>
              <p:nvPr/>
            </p:nvSpPr>
            <p:spPr>
              <a:xfrm>
                <a:off x="6732382" y="1533460"/>
                <a:ext cx="694273" cy="895074"/>
              </a:xfrm>
              <a:custGeom>
                <a:avLst/>
                <a:gdLst/>
                <a:ahLst/>
                <a:cxnLst/>
                <a:rect l="l" t="t" r="r" b="b"/>
                <a:pathLst>
                  <a:path w="694415" h="896400">
                    <a:moveTo>
                      <a:pt x="0" y="0"/>
                    </a:moveTo>
                    <a:lnTo>
                      <a:pt x="694415" y="705900"/>
                    </a:lnTo>
                    <a:lnTo>
                      <a:pt x="386170" y="565013"/>
                    </a:lnTo>
                    <a:lnTo>
                      <a:pt x="262615" y="896400"/>
                    </a:lnTo>
                    <a:lnTo>
                      <a:pt x="210535" y="8031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grpSp>
        <p:nvGrpSpPr>
          <p:cNvPr id="13" name="组合 20"/>
          <p:cNvGrpSpPr>
            <a:grpSpLocks/>
          </p:cNvGrpSpPr>
          <p:nvPr/>
        </p:nvGrpSpPr>
        <p:grpSpPr bwMode="auto">
          <a:xfrm>
            <a:off x="4146550" y="3611563"/>
            <a:ext cx="3338513" cy="1603375"/>
            <a:chOff x="5084686" y="2853756"/>
            <a:chExt cx="2610290" cy="2023409"/>
          </a:xfrm>
        </p:grpSpPr>
        <p:sp>
          <p:nvSpPr>
            <p:cNvPr id="22" name="等腰三角形 21"/>
            <p:cNvSpPr/>
            <p:nvPr/>
          </p:nvSpPr>
          <p:spPr>
            <a:xfrm>
              <a:off x="5084686" y="2889817"/>
              <a:ext cx="2610290" cy="1987348"/>
            </a:xfrm>
            <a:prstGeom prst="triangle">
              <a:avLst/>
            </a:prstGeom>
            <a:solidFill>
              <a:srgbClr val="EF6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1515" name="组合 44"/>
            <p:cNvGrpSpPr>
              <a:grpSpLocks/>
            </p:cNvGrpSpPr>
            <p:nvPr/>
          </p:nvGrpSpPr>
          <p:grpSpPr bwMode="auto">
            <a:xfrm>
              <a:off x="5921662" y="2853756"/>
              <a:ext cx="905858" cy="896400"/>
              <a:chOff x="6012160" y="1533460"/>
              <a:chExt cx="1414495" cy="896400"/>
            </a:xfrm>
          </p:grpSpPr>
          <p:sp>
            <p:nvSpPr>
              <p:cNvPr id="24" name="等腰三角形 2"/>
              <p:cNvSpPr/>
              <p:nvPr/>
            </p:nvSpPr>
            <p:spPr>
              <a:xfrm>
                <a:off x="6011547" y="1533460"/>
                <a:ext cx="938072" cy="821384"/>
              </a:xfrm>
              <a:custGeom>
                <a:avLst/>
                <a:gdLst/>
                <a:ahLst/>
                <a:cxnLst/>
                <a:rect l="l" t="t" r="r" b="b"/>
                <a:pathLst>
                  <a:path w="938519" h="822953">
                    <a:moveTo>
                      <a:pt x="708490" y="0"/>
                    </a:moveTo>
                    <a:lnTo>
                      <a:pt x="727985" y="19817"/>
                    </a:lnTo>
                    <a:lnTo>
                      <a:pt x="938519" y="822953"/>
                    </a:lnTo>
                    <a:lnTo>
                      <a:pt x="734625" y="457830"/>
                    </a:lnTo>
                    <a:lnTo>
                      <a:pt x="0" y="738417"/>
                    </a:lnTo>
                    <a:close/>
                  </a:path>
                </a:pathLst>
              </a:custGeom>
              <a:solidFill>
                <a:srgbClr val="FACD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5" name="等腰三角形 2"/>
              <p:cNvSpPr/>
              <p:nvPr/>
            </p:nvSpPr>
            <p:spPr>
              <a:xfrm>
                <a:off x="6732544" y="1533460"/>
                <a:ext cx="693863" cy="895508"/>
              </a:xfrm>
              <a:custGeom>
                <a:avLst/>
                <a:gdLst/>
                <a:ahLst/>
                <a:cxnLst/>
                <a:rect l="l" t="t" r="r" b="b"/>
                <a:pathLst>
                  <a:path w="694415" h="896400">
                    <a:moveTo>
                      <a:pt x="0" y="0"/>
                    </a:moveTo>
                    <a:lnTo>
                      <a:pt x="694415" y="705900"/>
                    </a:lnTo>
                    <a:lnTo>
                      <a:pt x="386170" y="565013"/>
                    </a:lnTo>
                    <a:lnTo>
                      <a:pt x="262615" y="896400"/>
                    </a:lnTo>
                    <a:lnTo>
                      <a:pt x="210535" y="8031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285750" y="1357313"/>
            <a:ext cx="7929563" cy="2933700"/>
            <a:chOff x="285750" y="1357313"/>
            <a:chExt cx="7929563" cy="2933700"/>
          </a:xfrm>
        </p:grpSpPr>
        <p:grpSp>
          <p:nvGrpSpPr>
            <p:cNvPr id="2" name="组合 25"/>
            <p:cNvGrpSpPr>
              <a:grpSpLocks/>
            </p:cNvGrpSpPr>
            <p:nvPr/>
          </p:nvGrpSpPr>
          <p:grpSpPr bwMode="auto">
            <a:xfrm>
              <a:off x="285750" y="1357313"/>
              <a:ext cx="7929563" cy="2857500"/>
              <a:chOff x="610269" y="1767134"/>
              <a:chExt cx="7929618" cy="285752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610269" y="1767134"/>
                <a:ext cx="1614499" cy="2857520"/>
              </a:xfrm>
              <a:prstGeom prst="rect">
                <a:avLst/>
              </a:prstGeom>
              <a:solidFill>
                <a:srgbClr val="435873">
                  <a:alpha val="7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380344" y="1767134"/>
                <a:ext cx="1158883" cy="500065"/>
              </a:xfrm>
              <a:prstGeom prst="rect">
                <a:avLst/>
              </a:prstGeom>
              <a:solidFill>
                <a:srgbClr val="5E5E5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380344" y="2338638"/>
                <a:ext cx="1158883" cy="2286016"/>
              </a:xfrm>
              <a:prstGeom prst="rect">
                <a:avLst/>
              </a:prstGeom>
              <a:solidFill>
                <a:srgbClr val="5E5E5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753541" y="1767134"/>
                <a:ext cx="1614499" cy="1357321"/>
              </a:xfrm>
              <a:prstGeom prst="rect">
                <a:avLst/>
              </a:prstGeom>
              <a:solidFill>
                <a:srgbClr val="43587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753541" y="3267331"/>
                <a:ext cx="1614499" cy="1071571"/>
              </a:xfrm>
              <a:prstGeom prst="rect">
                <a:avLst/>
              </a:prstGeom>
              <a:solidFill>
                <a:srgbClr val="43587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5468053" y="1805234"/>
                <a:ext cx="1389073" cy="890593"/>
              </a:xfrm>
              <a:prstGeom prst="rect">
                <a:avLst/>
              </a:prstGeom>
              <a:solidFill>
                <a:srgbClr val="5E5E5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5468053" y="2805366"/>
                <a:ext cx="1385898" cy="890593"/>
              </a:xfrm>
              <a:prstGeom prst="rect">
                <a:avLst/>
              </a:prstGeom>
              <a:solidFill>
                <a:srgbClr val="5E5E5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5468053" y="3838835"/>
                <a:ext cx="1389073" cy="160339"/>
              </a:xfrm>
              <a:prstGeom prst="rect">
                <a:avLst/>
              </a:prstGeom>
              <a:solidFill>
                <a:srgbClr val="5E5E5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925388" y="1832221"/>
                <a:ext cx="1614499" cy="2149490"/>
              </a:xfrm>
              <a:prstGeom prst="rect">
                <a:avLst/>
              </a:prstGeom>
              <a:solidFill>
                <a:srgbClr val="435873">
                  <a:alpha val="7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6" name="文本框 46"/>
              <p:cNvSpPr txBox="1"/>
              <p:nvPr/>
            </p:nvSpPr>
            <p:spPr>
              <a:xfrm>
                <a:off x="610269" y="2410075"/>
                <a:ext cx="492128" cy="16430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vert="eaVert">
                <a:spAutoFit/>
              </a:bodyPr>
              <a:lstStyle/>
              <a:p>
                <a:pPr algn="ctr">
                  <a:defRPr/>
                </a:pPr>
                <a:r>
                  <a:rPr lang="zh-CN" altLang="en-US" sz="20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A04020102020204" pitchFamily="34" charset="0"/>
                  </a:rPr>
                  <a:t>九德</a:t>
                </a:r>
              </a:p>
            </p:txBody>
          </p:sp>
          <p:sp>
            <p:nvSpPr>
              <p:cNvPr id="37" name="文本框 47"/>
              <p:cNvSpPr txBox="1"/>
              <p:nvPr/>
            </p:nvSpPr>
            <p:spPr>
              <a:xfrm>
                <a:off x="6968251" y="1767134"/>
                <a:ext cx="1531948" cy="224632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2000" dirty="0">
                    <a:solidFill>
                      <a:schemeClr val="bg1">
                        <a:lumMod val="95000"/>
                      </a:schemeClr>
                    </a:solidFill>
                    <a:latin typeface="Arial Black" panose="020B0A04020102020204" pitchFamily="34" charset="0"/>
                  </a:rPr>
                  <a:t>古者修教训之官，务以德善化民。民已大化之后，天下常亡一人之狱矣。</a:t>
                </a:r>
              </a:p>
            </p:txBody>
          </p:sp>
          <p:sp>
            <p:nvSpPr>
              <p:cNvPr id="38" name="文本框 48"/>
              <p:cNvSpPr txBox="1"/>
              <p:nvPr/>
            </p:nvSpPr>
            <p:spPr>
              <a:xfrm>
                <a:off x="2539095" y="1838571"/>
                <a:ext cx="696917" cy="400053"/>
              </a:xfrm>
              <a:prstGeom prst="rect">
                <a:avLst/>
              </a:prstGeom>
              <a:solidFill>
                <a:srgbClr val="00CC00"/>
              </a:soli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20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A04020102020204" pitchFamily="34" charset="0"/>
                  </a:rPr>
                  <a:t>六廉</a:t>
                </a:r>
              </a:p>
            </p:txBody>
          </p:sp>
          <p:sp>
            <p:nvSpPr>
              <p:cNvPr id="39" name="文本框 49"/>
              <p:cNvSpPr txBox="1"/>
              <p:nvPr/>
            </p:nvSpPr>
            <p:spPr>
              <a:xfrm>
                <a:off x="2539095" y="2543426"/>
                <a:ext cx="785817" cy="19383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2000" dirty="0">
                    <a:solidFill>
                      <a:schemeClr val="bg1">
                        <a:lumMod val="95000"/>
                      </a:schemeClr>
                    </a:solidFill>
                    <a:latin typeface="Arial Black" panose="020B0A04020102020204" pitchFamily="34" charset="0"/>
                  </a:rPr>
                  <a:t>廉善廉能廉敬廉正廉洁廉辨</a:t>
                </a:r>
              </a:p>
            </p:txBody>
          </p:sp>
          <p:sp>
            <p:nvSpPr>
              <p:cNvPr id="40" name="文本框 50"/>
              <p:cNvSpPr txBox="1"/>
              <p:nvPr/>
            </p:nvSpPr>
            <p:spPr>
              <a:xfrm>
                <a:off x="3824979" y="1767134"/>
                <a:ext cx="1643073" cy="13239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2000" dirty="0">
                    <a:solidFill>
                      <a:schemeClr val="bg1">
                        <a:lumMod val="95000"/>
                      </a:schemeClr>
                    </a:solidFill>
                    <a:latin typeface="Arial Black" panose="020B0A04020102020204" pitchFamily="34" charset="0"/>
                  </a:rPr>
                  <a:t>为政以德，譬如北辰，居其所而众星共之。</a:t>
                </a:r>
              </a:p>
            </p:txBody>
          </p:sp>
          <p:sp>
            <p:nvSpPr>
              <p:cNvPr id="41" name="文本框 51"/>
              <p:cNvSpPr txBox="1"/>
              <p:nvPr/>
            </p:nvSpPr>
            <p:spPr>
              <a:xfrm>
                <a:off x="3824979" y="3267331"/>
                <a:ext cx="1500197" cy="101600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2000" dirty="0">
                    <a:solidFill>
                      <a:schemeClr val="bg1">
                        <a:lumMod val="95000"/>
                      </a:schemeClr>
                    </a:solidFill>
                    <a:latin typeface="Arial Black" panose="020B0A04020102020204" pitchFamily="34" charset="0"/>
                  </a:rPr>
                  <a:t>政者，正也。子帅以正，孰敢不正？</a:t>
                </a:r>
              </a:p>
            </p:txBody>
          </p:sp>
          <p:sp>
            <p:nvSpPr>
              <p:cNvPr id="42" name="文本框 52"/>
              <p:cNvSpPr txBox="1"/>
              <p:nvPr/>
            </p:nvSpPr>
            <p:spPr>
              <a:xfrm>
                <a:off x="5347402" y="1938585"/>
                <a:ext cx="1620849" cy="5238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2800" dirty="0">
                    <a:solidFill>
                      <a:schemeClr val="bg1">
                        <a:lumMod val="95000"/>
                      </a:schemeClr>
                    </a:solidFill>
                    <a:latin typeface="Arial Black" panose="020B0A04020102020204" pitchFamily="34" charset="0"/>
                  </a:rPr>
                  <a:t>为政以德</a:t>
                </a:r>
              </a:p>
            </p:txBody>
          </p:sp>
          <p:sp>
            <p:nvSpPr>
              <p:cNvPr id="43" name="文本框 53"/>
              <p:cNvSpPr txBox="1"/>
              <p:nvPr/>
            </p:nvSpPr>
            <p:spPr>
              <a:xfrm>
                <a:off x="5347402" y="2945067"/>
                <a:ext cx="1620849" cy="5238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2800" dirty="0">
                    <a:solidFill>
                      <a:schemeClr val="bg1">
                        <a:lumMod val="95000"/>
                      </a:schemeClr>
                    </a:solidFill>
                    <a:latin typeface="Arial Black" panose="020B0A04020102020204" pitchFamily="34" charset="0"/>
                  </a:rPr>
                  <a:t>明德慎罚</a:t>
                </a:r>
              </a:p>
            </p:txBody>
          </p:sp>
        </p:grpSp>
        <p:sp>
          <p:nvSpPr>
            <p:cNvPr id="21513" name="TextBox 43"/>
            <p:cNvSpPr txBox="1">
              <a:spLocks noChangeArrowheads="1"/>
            </p:cNvSpPr>
            <p:nvPr/>
          </p:nvSpPr>
          <p:spPr bwMode="auto">
            <a:xfrm>
              <a:off x="785813" y="1428750"/>
              <a:ext cx="1071562" cy="286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</a:rPr>
                <a:t>宽而栗柔而立愿而恭乱而敬扰而毅直而温简而廉刚而塞强而义</a:t>
              </a:r>
            </a:p>
          </p:txBody>
        </p:sp>
      </p:grpSp>
      <p:pic>
        <p:nvPicPr>
          <p:cNvPr id="44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571472" y="3675155"/>
            <a:ext cx="3468627" cy="1039735"/>
            <a:chOff x="1571604" y="4357700"/>
            <a:chExt cx="3468627" cy="1039735"/>
          </a:xfrm>
        </p:grpSpPr>
        <p:sp>
          <p:nvSpPr>
            <p:cNvPr id="14" name="椭圆 13"/>
            <p:cNvSpPr/>
            <p:nvPr/>
          </p:nvSpPr>
          <p:spPr>
            <a:xfrm>
              <a:off x="1571604" y="4357700"/>
              <a:ext cx="1039735" cy="1039735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397025" y="4357700"/>
              <a:ext cx="1039735" cy="1039735"/>
            </a:xfrm>
            <a:prstGeom prst="ellipse">
              <a:avLst/>
            </a:prstGeom>
            <a:solidFill>
              <a:srgbClr val="66FFFF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254281" y="4357700"/>
              <a:ext cx="1039735" cy="1039735"/>
            </a:xfrm>
            <a:prstGeom prst="ellipse">
              <a:avLst/>
            </a:prstGeom>
            <a:solidFill>
              <a:srgbClr val="00B0F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000496" y="4357700"/>
              <a:ext cx="1039735" cy="1039735"/>
            </a:xfrm>
            <a:prstGeom prst="ellipse">
              <a:avLst/>
            </a:prstGeom>
            <a:solidFill>
              <a:srgbClr val="7030A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7715272" y="1928808"/>
            <a:ext cx="1039735" cy="1039735"/>
          </a:xfrm>
          <a:prstGeom prst="ellipse">
            <a:avLst/>
          </a:prstGeom>
          <a:solidFill>
            <a:srgbClr val="20BA7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  <p:pic>
        <p:nvPicPr>
          <p:cNvPr id="22530" name="图片 7"/>
          <p:cNvPicPr>
            <a:picLocks noChangeAspect="1" noChangeArrowheads="1"/>
          </p:cNvPicPr>
          <p:nvPr/>
        </p:nvPicPr>
        <p:blipFill>
          <a:blip r:embed="rId4"/>
          <a:srcRect l="18181" t="77489"/>
          <a:stretch>
            <a:fillRect/>
          </a:stretch>
        </p:blipFill>
        <p:spPr bwMode="auto">
          <a:xfrm>
            <a:off x="1665288" y="-571500"/>
            <a:ext cx="747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9"/>
          <p:cNvSpPr>
            <a:spLocks noChangeArrowheads="1"/>
          </p:cNvSpPr>
          <p:nvPr/>
        </p:nvSpPr>
        <p:spPr bwMode="auto">
          <a:xfrm>
            <a:off x="6515100" y="71438"/>
            <a:ext cx="277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3.</a:t>
            </a:r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德是为政之要</a:t>
            </a:r>
          </a:p>
        </p:txBody>
      </p:sp>
      <p:pic>
        <p:nvPicPr>
          <p:cNvPr id="22532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9300" y="2286000"/>
            <a:ext cx="3314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组合 10"/>
          <p:cNvGrpSpPr/>
          <p:nvPr/>
        </p:nvGrpSpPr>
        <p:grpSpPr>
          <a:xfrm>
            <a:off x="285720" y="857238"/>
            <a:ext cx="4572000" cy="3543322"/>
            <a:chOff x="357158" y="1000114"/>
            <a:chExt cx="4572000" cy="3543322"/>
          </a:xfrm>
        </p:grpSpPr>
        <p:pic>
          <p:nvPicPr>
            <p:cNvPr id="7" name="图片 6" descr="1533171preview4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7158" y="1000114"/>
              <a:ext cx="4572000" cy="304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534" name="TextBox 7"/>
            <p:cNvSpPr txBox="1">
              <a:spLocks noChangeArrowheads="1"/>
            </p:cNvSpPr>
            <p:nvPr/>
          </p:nvSpPr>
          <p:spPr bwMode="auto">
            <a:xfrm>
              <a:off x="714375" y="4143386"/>
              <a:ext cx="35718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b="1" dirty="0"/>
                <a:t>天知，神知，我知，你知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72132" y="1000114"/>
            <a:ext cx="3143243" cy="2928940"/>
            <a:chOff x="5572132" y="1000114"/>
            <a:chExt cx="3143243" cy="2928940"/>
          </a:xfrm>
        </p:grpSpPr>
        <p:pic>
          <p:nvPicPr>
            <p:cNvPr id="9" name="图片 8" descr="a3539212307c4df8881f6bb0f8649876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72132" y="1000114"/>
              <a:ext cx="2196705" cy="29289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536" name="TextBox 9"/>
            <p:cNvSpPr txBox="1">
              <a:spLocks noChangeArrowheads="1"/>
            </p:cNvSpPr>
            <p:nvPr/>
          </p:nvSpPr>
          <p:spPr bwMode="auto">
            <a:xfrm>
              <a:off x="7929563" y="2214563"/>
              <a:ext cx="785812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/>
                <a:t>杨震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  <p:pic>
        <p:nvPicPr>
          <p:cNvPr id="23554" name="图片 7"/>
          <p:cNvPicPr>
            <a:picLocks noChangeAspect="1" noChangeArrowheads="1"/>
          </p:cNvPicPr>
          <p:nvPr/>
        </p:nvPicPr>
        <p:blipFill>
          <a:blip r:embed="rId4"/>
          <a:srcRect l="18181" t="77489"/>
          <a:stretch>
            <a:fillRect/>
          </a:stretch>
        </p:blipFill>
        <p:spPr bwMode="auto">
          <a:xfrm>
            <a:off x="1665288" y="-571500"/>
            <a:ext cx="747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9"/>
          <p:cNvSpPr>
            <a:spLocks noChangeArrowheads="1"/>
          </p:cNvSpPr>
          <p:nvPr/>
        </p:nvSpPr>
        <p:spPr bwMode="auto">
          <a:xfrm>
            <a:off x="6515100" y="71438"/>
            <a:ext cx="277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4.</a:t>
            </a:r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德是立国之基</a:t>
            </a:r>
          </a:p>
        </p:txBody>
      </p:sp>
      <p:pic>
        <p:nvPicPr>
          <p:cNvPr id="23556" name="图片 5" descr="xinsrc_04060115095336558223.jpg"/>
          <p:cNvPicPr>
            <a:picLocks noChangeAspect="1"/>
          </p:cNvPicPr>
          <p:nvPr/>
        </p:nvPicPr>
        <p:blipFill>
          <a:blip r:embed="rId5"/>
          <a:srcRect b="4070"/>
          <a:stretch>
            <a:fillRect/>
          </a:stretch>
        </p:blipFill>
        <p:spPr bwMode="auto">
          <a:xfrm>
            <a:off x="214313" y="785813"/>
            <a:ext cx="47625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5572125" y="1071563"/>
            <a:ext cx="2786063" cy="954087"/>
          </a:xfrm>
          <a:prstGeom prst="rect">
            <a:avLst/>
          </a:prstGeom>
          <a:noFill/>
          <a:ln w="28575">
            <a:solidFill>
              <a:srgbClr val="66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华文行楷" pitchFamily="2" charset="-122"/>
                <a:ea typeface="华文行楷" pitchFamily="2" charset="-122"/>
              </a:rPr>
              <a:t>历览前贤国与家</a:t>
            </a:r>
            <a:endParaRPr lang="en-US" altLang="zh-CN" sz="2800" dirty="0"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2800" dirty="0">
                <a:latin typeface="华文行楷" pitchFamily="2" charset="-122"/>
                <a:ea typeface="华文行楷" pitchFamily="2" charset="-122"/>
              </a:rPr>
              <a:t>成由勤俭败由奢</a:t>
            </a:r>
          </a:p>
        </p:txBody>
      </p:sp>
      <p:pic>
        <p:nvPicPr>
          <p:cNvPr id="23558" name="图片 7" descr="u=3714122411,1666064652&amp;fm=21&amp;gp=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2286000"/>
            <a:ext cx="25908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5143504" y="4429125"/>
            <a:ext cx="400049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 我国</a:t>
            </a:r>
            <a:r>
              <a:rPr lang="zh-CN" altLang="en-US" dirty="0"/>
              <a:t>每年仅“舌尖上的浪费 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zh-CN" altLang="en-US" dirty="0" smtClean="0"/>
              <a:t>就</a:t>
            </a:r>
            <a:r>
              <a:rPr lang="zh-CN" altLang="en-US" dirty="0"/>
              <a:t>价值</a:t>
            </a:r>
            <a:r>
              <a:rPr lang="en-US" altLang="zh-CN" sz="2000" b="1" dirty="0">
                <a:solidFill>
                  <a:srgbClr val="FF0000"/>
                </a:solidFill>
              </a:rPr>
              <a:t>2000</a:t>
            </a:r>
            <a:r>
              <a:rPr lang="zh-CN" altLang="en-US" sz="2000" b="1" dirty="0">
                <a:solidFill>
                  <a:srgbClr val="FF0000"/>
                </a:solidFill>
              </a:rPr>
              <a:t>亿元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7" grpId="0" animBg="1"/>
      <p:bldP spid="235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心圆 5"/>
          <p:cNvSpPr/>
          <p:nvPr/>
        </p:nvSpPr>
        <p:spPr>
          <a:xfrm>
            <a:off x="142875" y="100013"/>
            <a:ext cx="1476375" cy="1471612"/>
          </a:xfrm>
          <a:prstGeom prst="donut">
            <a:avLst>
              <a:gd name="adj" fmla="val 15186"/>
            </a:avLst>
          </a:prstGeo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4579" name="图片 6" descr="8123848_11310940228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57200"/>
            <a:ext cx="13239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组合 18"/>
          <p:cNvGrpSpPr/>
          <p:nvPr/>
        </p:nvGrpSpPr>
        <p:grpSpPr>
          <a:xfrm>
            <a:off x="142875" y="1935163"/>
            <a:ext cx="5643563" cy="1208087"/>
            <a:chOff x="142875" y="1935163"/>
            <a:chExt cx="5643563" cy="1208087"/>
          </a:xfrm>
        </p:grpSpPr>
        <p:grpSp>
          <p:nvGrpSpPr>
            <p:cNvPr id="24580" name="组合 7"/>
            <p:cNvGrpSpPr>
              <a:grpSpLocks/>
            </p:cNvGrpSpPr>
            <p:nvPr/>
          </p:nvGrpSpPr>
          <p:grpSpPr bwMode="auto">
            <a:xfrm rot="5400000">
              <a:off x="2360613" y="-282575"/>
              <a:ext cx="1208087" cy="5643563"/>
              <a:chOff x="9477877" y="494297"/>
              <a:chExt cx="1674392" cy="5828353"/>
            </a:xfrm>
          </p:grpSpPr>
          <p:pic>
            <p:nvPicPr>
              <p:cNvPr id="24582" name="图片 8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865894" y="1210733"/>
                <a:ext cx="934007" cy="4436534"/>
              </a:xfrm>
              <a:prstGeom prst="rect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83" name="图片 9"/>
              <p:cNvPicPr>
                <a:picLocks noChangeAspect="1"/>
              </p:cNvPicPr>
              <p:nvPr/>
            </p:nvPicPr>
            <p:blipFill>
              <a:blip r:embed="rId4"/>
              <a:srcRect b="96341"/>
              <a:stretch>
                <a:fillRect/>
              </a:stretch>
            </p:blipFill>
            <p:spPr bwMode="auto">
              <a:xfrm>
                <a:off x="9865893" y="989487"/>
                <a:ext cx="934007" cy="152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84" name="图片 10"/>
              <p:cNvPicPr>
                <a:picLocks noChangeAspect="1"/>
              </p:cNvPicPr>
              <p:nvPr/>
            </p:nvPicPr>
            <p:blipFill>
              <a:blip r:embed="rId4"/>
              <a:srcRect b="96341"/>
              <a:stretch>
                <a:fillRect/>
              </a:stretch>
            </p:blipFill>
            <p:spPr bwMode="auto">
              <a:xfrm>
                <a:off x="9865893" y="5713886"/>
                <a:ext cx="934007" cy="152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9625293" y="625455"/>
                <a:ext cx="1379559" cy="5566036"/>
              </a:xfrm>
              <a:prstGeom prst="rect">
                <a:avLst/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9488878" y="494297"/>
                <a:ext cx="264030" cy="262317"/>
              </a:xfrm>
              <a:prstGeom prst="rect">
                <a:avLst/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0890440" y="491018"/>
                <a:ext cx="261829" cy="262317"/>
              </a:xfrm>
              <a:prstGeom prst="rect">
                <a:avLst/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9477877" y="6057054"/>
                <a:ext cx="261829" cy="262317"/>
              </a:xfrm>
              <a:prstGeom prst="rect">
                <a:avLst/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0872838" y="6057054"/>
                <a:ext cx="264030" cy="262317"/>
              </a:xfrm>
              <a:prstGeom prst="rect">
                <a:avLst/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文本框 17"/>
            <p:cNvSpPr txBox="1"/>
            <p:nvPr/>
          </p:nvSpPr>
          <p:spPr>
            <a:xfrm>
              <a:off x="714375" y="2298700"/>
              <a:ext cx="4513263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400" b="1" spc="600" dirty="0">
                  <a:solidFill>
                    <a:prstClr val="white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当前如何加强官德修养</a:t>
              </a:r>
            </a:p>
          </p:txBody>
        </p:sp>
      </p:grpSp>
      <p:pic>
        <p:nvPicPr>
          <p:cNvPr id="18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10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2786063" y="428625"/>
            <a:ext cx="3541712" cy="584200"/>
          </a:xfrm>
          <a:prstGeom prst="rect">
            <a:avLst/>
          </a:prstGeom>
          <a:solidFill>
            <a:srgbClr val="20BA7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/>
              <a:t>本章概要</a:t>
            </a:r>
          </a:p>
        </p:txBody>
      </p:sp>
      <p:pic>
        <p:nvPicPr>
          <p:cNvPr id="25603" name="图片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300" y="2286000"/>
            <a:ext cx="3314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4" name="组合 50"/>
          <p:cNvGrpSpPr>
            <a:grpSpLocks/>
          </p:cNvGrpSpPr>
          <p:nvPr/>
        </p:nvGrpSpPr>
        <p:grpSpPr bwMode="auto">
          <a:xfrm>
            <a:off x="1895475" y="1127125"/>
            <a:ext cx="6835775" cy="1587500"/>
            <a:chOff x="554420" y="1905296"/>
            <a:chExt cx="8065710" cy="1872208"/>
          </a:xfrm>
        </p:grpSpPr>
        <p:grpSp>
          <p:nvGrpSpPr>
            <p:cNvPr id="25623" name="组合 38"/>
            <p:cNvGrpSpPr>
              <a:grpSpLocks/>
            </p:cNvGrpSpPr>
            <p:nvPr/>
          </p:nvGrpSpPr>
          <p:grpSpPr bwMode="auto">
            <a:xfrm>
              <a:off x="554420" y="1928808"/>
              <a:ext cx="6109000" cy="1663284"/>
              <a:chOff x="150569" y="1000115"/>
              <a:chExt cx="6876351" cy="1872209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215931" y="1146454"/>
                <a:ext cx="2232813" cy="0"/>
              </a:xfrm>
              <a:prstGeom prst="line">
                <a:avLst/>
              </a:prstGeom>
              <a:ln w="44450">
                <a:solidFill>
                  <a:srgbClr val="58465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2448744" y="1146454"/>
                <a:ext cx="2159019" cy="0"/>
              </a:xfrm>
              <a:prstGeom prst="line">
                <a:avLst/>
              </a:prstGeom>
              <a:ln w="44450">
                <a:solidFill>
                  <a:srgbClr val="CB715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4607763" y="1146454"/>
                <a:ext cx="2302391" cy="0"/>
              </a:xfrm>
              <a:prstGeom prst="line">
                <a:avLst/>
              </a:prstGeom>
              <a:ln w="44450">
                <a:solidFill>
                  <a:srgbClr val="00CC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631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 l="2766" r="7205" b="57680"/>
              <a:stretch>
                <a:fillRect/>
              </a:stretch>
            </p:blipFill>
            <p:spPr bwMode="auto">
              <a:xfrm rot="16200000" flipV="1">
                <a:off x="3725868" y="1879412"/>
                <a:ext cx="1872208" cy="113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32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 l="2766" r="7205" b="57680"/>
              <a:stretch>
                <a:fillRect/>
              </a:stretch>
            </p:blipFill>
            <p:spPr bwMode="auto">
              <a:xfrm rot="16200000" flipV="1">
                <a:off x="1569513" y="1879412"/>
                <a:ext cx="1872208" cy="113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33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 l="2766" r="7205" b="57680"/>
              <a:stretch>
                <a:fillRect/>
              </a:stretch>
            </p:blipFill>
            <p:spPr bwMode="auto">
              <a:xfrm rot="16200000" flipV="1">
                <a:off x="6034009" y="1879411"/>
                <a:ext cx="1872208" cy="113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矩形 26"/>
              <p:cNvSpPr/>
              <p:nvPr/>
            </p:nvSpPr>
            <p:spPr>
              <a:xfrm>
                <a:off x="271224" y="1216140"/>
                <a:ext cx="350045" cy="83144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4000" b="1" cap="all" dirty="0">
                    <a:ln w="9000" cmpd="sng">
                      <a:noFill/>
                      <a:prstDash val="solid"/>
                    </a:ln>
                    <a:solidFill>
                      <a:srgbClr val="58465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方正粗倩简体" pitchFamily="65" charset="-122"/>
                    <a:ea typeface="方正粗倩简体" pitchFamily="65" charset="-122"/>
                  </a:rPr>
                  <a:t>1</a:t>
                </a:r>
                <a:endParaRPr lang="zh-CN" altLang="en-US" sz="4000" b="1" cap="all" dirty="0">
                  <a:ln w="9000" cmpd="sng">
                    <a:noFill/>
                    <a:prstDash val="solid"/>
                  </a:ln>
                  <a:solidFill>
                    <a:srgbClr val="58465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方正粗倩简体" pitchFamily="65" charset="-122"/>
                  <a:ea typeface="方正粗倩简体" pitchFamily="65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520818" y="1216140"/>
                <a:ext cx="588043" cy="93970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4000" b="1" cap="all" dirty="0">
                    <a:ln w="9000" cmpd="sng">
                      <a:noFill/>
                      <a:prstDash val="solid"/>
                    </a:ln>
                    <a:solidFill>
                      <a:srgbClr val="CB7151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方正粗倩简体" pitchFamily="65" charset="-122"/>
                    <a:ea typeface="方正粗倩简体" pitchFamily="65" charset="-122"/>
                  </a:rPr>
                  <a:t>2</a:t>
                </a:r>
                <a:endParaRPr lang="zh-CN" altLang="en-US" sz="4000" b="1" cap="all" dirty="0">
                  <a:ln w="9000" cmpd="sng">
                    <a:noFill/>
                    <a:prstDash val="solid"/>
                  </a:ln>
                  <a:solidFill>
                    <a:srgbClr val="CB715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方正粗倩简体" pitchFamily="65" charset="-122"/>
                  <a:ea typeface="方正粗倩简体" pitchFamily="65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688272" y="1216140"/>
                <a:ext cx="588043" cy="93970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4000" b="1" cap="all" dirty="0">
                    <a:ln w="9000" cmpd="sng">
                      <a:noFill/>
                      <a:prstDash val="solid"/>
                    </a:ln>
                    <a:solidFill>
                      <a:srgbClr val="00CC0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方正粗倩简体" pitchFamily="65" charset="-122"/>
                    <a:ea typeface="方正粗倩简体" pitchFamily="65" charset="-122"/>
                  </a:rPr>
                  <a:t>3</a:t>
                </a:r>
                <a:endParaRPr lang="zh-CN" altLang="en-US" sz="4000" b="1" cap="all" dirty="0">
                  <a:ln w="9000" cmpd="sng">
                    <a:noFill/>
                    <a:prstDash val="solid"/>
                  </a:ln>
                  <a:solidFill>
                    <a:srgbClr val="00CC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方正粗倩简体" pitchFamily="65" charset="-122"/>
                  <a:ea typeface="方正粗倩简体" pitchFamily="65" charset="-122"/>
                </a:endParaRPr>
              </a:p>
            </p:txBody>
          </p:sp>
          <p:sp>
            <p:nvSpPr>
              <p:cNvPr id="25637" name="TextBox 30"/>
              <p:cNvSpPr txBox="1">
                <a:spLocks noChangeArrowheads="1"/>
              </p:cNvSpPr>
              <p:nvPr/>
            </p:nvSpPr>
            <p:spPr bwMode="auto">
              <a:xfrm>
                <a:off x="150569" y="2125874"/>
                <a:ext cx="1888887" cy="612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>
                    <a:latin typeface="黑体" pitchFamily="2" charset="-122"/>
                    <a:ea typeface="黑体" pitchFamily="2" charset="-122"/>
                  </a:rPr>
                  <a:t>慎独慎微</a:t>
                </a:r>
              </a:p>
            </p:txBody>
          </p:sp>
          <p:sp>
            <p:nvSpPr>
              <p:cNvPr id="25638" name="TextBox 31"/>
              <p:cNvSpPr txBox="1">
                <a:spLocks noChangeArrowheads="1"/>
              </p:cNvSpPr>
              <p:nvPr/>
            </p:nvSpPr>
            <p:spPr bwMode="auto">
              <a:xfrm>
                <a:off x="2387300" y="2125874"/>
                <a:ext cx="1888887" cy="612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>
                    <a:latin typeface="黑体" pitchFamily="2" charset="-122"/>
                    <a:ea typeface="黑体" pitchFamily="2" charset="-122"/>
                  </a:rPr>
                  <a:t>一心为公</a:t>
                </a:r>
              </a:p>
            </p:txBody>
          </p:sp>
          <p:sp>
            <p:nvSpPr>
              <p:cNvPr id="25639" name="TextBox 32"/>
              <p:cNvSpPr txBox="1">
                <a:spLocks noChangeArrowheads="1"/>
              </p:cNvSpPr>
              <p:nvPr/>
            </p:nvSpPr>
            <p:spPr bwMode="auto">
              <a:xfrm>
                <a:off x="4672797" y="2125874"/>
                <a:ext cx="1888887" cy="612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>
                    <a:latin typeface="黑体" pitchFamily="2" charset="-122"/>
                    <a:ea typeface="黑体" pitchFamily="2" charset="-122"/>
                  </a:rPr>
                  <a:t>清廉为政</a:t>
                </a: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6572796" y="2049457"/>
              <a:ext cx="2047334" cy="0"/>
            </a:xfrm>
            <a:prstGeom prst="line">
              <a:avLst/>
            </a:prstGeom>
            <a:ln w="44450">
              <a:solidFill>
                <a:srgbClr val="FFFF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625" name="Picture 3"/>
            <p:cNvPicPr>
              <a:picLocks noChangeAspect="1" noChangeArrowheads="1"/>
            </p:cNvPicPr>
            <p:nvPr/>
          </p:nvPicPr>
          <p:blipFill>
            <a:blip r:embed="rId5"/>
            <a:srcRect l="2766" r="7205" b="57680"/>
            <a:stretch>
              <a:fillRect/>
            </a:stretch>
          </p:blipFill>
          <p:spPr bwMode="auto">
            <a:xfrm rot="16200000" flipV="1">
              <a:off x="5692967" y="2784592"/>
              <a:ext cx="1872208" cy="11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矩形 48"/>
            <p:cNvSpPr/>
            <p:nvPr/>
          </p:nvSpPr>
          <p:spPr>
            <a:xfrm>
              <a:off x="6644273" y="2121321"/>
              <a:ext cx="522421" cy="8348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000" b="1" cap="all" dirty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方正粗倩简体" pitchFamily="65" charset="-122"/>
                  <a:ea typeface="方正粗倩简体" pitchFamily="65" charset="-122"/>
                </a:rPr>
                <a:t>4</a:t>
              </a:r>
              <a:endParaRPr lang="zh-CN" altLang="en-US" sz="4000" b="1" cap="all" dirty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endParaRPr>
            </a:p>
          </p:txBody>
        </p:sp>
        <p:sp>
          <p:nvSpPr>
            <p:cNvPr id="25627" name="TextBox 49"/>
            <p:cNvSpPr txBox="1">
              <a:spLocks noChangeArrowheads="1"/>
            </p:cNvSpPr>
            <p:nvPr/>
          </p:nvSpPr>
          <p:spPr bwMode="auto">
            <a:xfrm>
              <a:off x="6644272" y="2913408"/>
              <a:ext cx="1678101" cy="544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加强学习</a:t>
              </a:r>
            </a:p>
          </p:txBody>
        </p:sp>
      </p:grpSp>
      <p:grpSp>
        <p:nvGrpSpPr>
          <p:cNvPr id="25605" name="组合 50"/>
          <p:cNvGrpSpPr>
            <a:grpSpLocks/>
          </p:cNvGrpSpPr>
          <p:nvPr/>
        </p:nvGrpSpPr>
        <p:grpSpPr bwMode="auto">
          <a:xfrm>
            <a:off x="214313" y="2955925"/>
            <a:ext cx="6835775" cy="1687513"/>
            <a:chOff x="554420" y="2040414"/>
            <a:chExt cx="8065710" cy="1989840"/>
          </a:xfrm>
        </p:grpSpPr>
        <p:grpSp>
          <p:nvGrpSpPr>
            <p:cNvPr id="25606" name="组合 38"/>
            <p:cNvGrpSpPr>
              <a:grpSpLocks/>
            </p:cNvGrpSpPr>
            <p:nvPr/>
          </p:nvGrpSpPr>
          <p:grpSpPr bwMode="auto">
            <a:xfrm>
              <a:off x="554420" y="2040414"/>
              <a:ext cx="6109000" cy="1874621"/>
              <a:chOff x="150569" y="1000115"/>
              <a:chExt cx="6876351" cy="1874621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215929" y="1144253"/>
                <a:ext cx="2232814" cy="0"/>
              </a:xfrm>
              <a:prstGeom prst="line">
                <a:avLst/>
              </a:prstGeom>
              <a:ln w="44450">
                <a:solidFill>
                  <a:srgbClr val="58465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2448744" y="1144253"/>
                <a:ext cx="2159019" cy="0"/>
              </a:xfrm>
              <a:prstGeom prst="line">
                <a:avLst/>
              </a:prstGeom>
              <a:ln w="44450">
                <a:solidFill>
                  <a:srgbClr val="CB715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4607763" y="1144253"/>
                <a:ext cx="2302391" cy="0"/>
              </a:xfrm>
              <a:prstGeom prst="line">
                <a:avLst/>
              </a:prstGeom>
              <a:ln w="44450">
                <a:solidFill>
                  <a:srgbClr val="00CC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614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 l="2766" r="7205" b="57680"/>
              <a:stretch>
                <a:fillRect/>
              </a:stretch>
            </p:blipFill>
            <p:spPr bwMode="auto">
              <a:xfrm rot="16200000" flipV="1">
                <a:off x="3725868" y="1879412"/>
                <a:ext cx="1872208" cy="113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5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 l="2766" r="7205" b="57680"/>
              <a:stretch>
                <a:fillRect/>
              </a:stretch>
            </p:blipFill>
            <p:spPr bwMode="auto">
              <a:xfrm rot="16200000" flipV="1">
                <a:off x="1569513" y="1879412"/>
                <a:ext cx="1872208" cy="113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6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 l="2766" r="7205" b="57680"/>
              <a:stretch>
                <a:fillRect/>
              </a:stretch>
            </p:blipFill>
            <p:spPr bwMode="auto">
              <a:xfrm rot="16200000" flipV="1">
                <a:off x="6034009" y="1879411"/>
                <a:ext cx="1872208" cy="113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" name="矩形 58"/>
              <p:cNvSpPr/>
              <p:nvPr/>
            </p:nvSpPr>
            <p:spPr>
              <a:xfrm>
                <a:off x="271224" y="1216140"/>
                <a:ext cx="342777" cy="72594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4000" b="1" cap="all" dirty="0">
                    <a:ln w="9000" cmpd="sng">
                      <a:noFill/>
                      <a:prstDash val="solid"/>
                    </a:ln>
                    <a:solidFill>
                      <a:srgbClr val="58465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方正粗倩简体" pitchFamily="65" charset="-122"/>
                    <a:ea typeface="方正粗倩简体" pitchFamily="65" charset="-122"/>
                  </a:rPr>
                  <a:t>5</a:t>
                </a:r>
                <a:endParaRPr lang="zh-CN" altLang="en-US" sz="4000" b="1" cap="all" dirty="0">
                  <a:ln w="9000" cmpd="sng">
                    <a:noFill/>
                    <a:prstDash val="solid"/>
                  </a:ln>
                  <a:solidFill>
                    <a:srgbClr val="58465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方正粗倩简体" pitchFamily="65" charset="-122"/>
                  <a:ea typeface="方正粗倩简体" pitchFamily="65" charset="-122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2520818" y="1216140"/>
                <a:ext cx="588043" cy="8348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4000" b="1" cap="all" dirty="0">
                    <a:ln w="9000" cmpd="sng">
                      <a:noFill/>
                      <a:prstDash val="solid"/>
                    </a:ln>
                    <a:solidFill>
                      <a:srgbClr val="CB7151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方正粗倩简体" pitchFamily="65" charset="-122"/>
                    <a:ea typeface="方正粗倩简体" pitchFamily="65" charset="-122"/>
                  </a:rPr>
                  <a:t>6</a:t>
                </a:r>
                <a:endParaRPr lang="zh-CN" altLang="en-US" sz="4000" b="1" cap="all" dirty="0">
                  <a:ln w="9000" cmpd="sng">
                    <a:noFill/>
                    <a:prstDash val="solid"/>
                  </a:ln>
                  <a:solidFill>
                    <a:srgbClr val="CB715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方正粗倩简体" pitchFamily="65" charset="-122"/>
                  <a:ea typeface="方正粗倩简体" pitchFamily="65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4688272" y="1216140"/>
                <a:ext cx="588043" cy="8348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4000" b="1" cap="all" dirty="0">
                    <a:ln w="9000" cmpd="sng">
                      <a:noFill/>
                      <a:prstDash val="solid"/>
                    </a:ln>
                    <a:solidFill>
                      <a:srgbClr val="00CC0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方正粗倩简体" pitchFamily="65" charset="-122"/>
                    <a:ea typeface="方正粗倩简体" pitchFamily="65" charset="-122"/>
                  </a:rPr>
                  <a:t>7</a:t>
                </a:r>
                <a:endParaRPr lang="zh-CN" altLang="en-US" sz="4000" b="1" cap="all" dirty="0">
                  <a:ln w="9000" cmpd="sng">
                    <a:noFill/>
                    <a:prstDash val="solid"/>
                  </a:ln>
                  <a:solidFill>
                    <a:srgbClr val="00CC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方正粗倩简体" pitchFamily="65" charset="-122"/>
                  <a:ea typeface="方正粗倩简体" pitchFamily="65" charset="-122"/>
                </a:endParaRPr>
              </a:p>
            </p:txBody>
          </p:sp>
          <p:sp>
            <p:nvSpPr>
              <p:cNvPr id="25620" name="TextBox 30"/>
              <p:cNvSpPr txBox="1">
                <a:spLocks noChangeArrowheads="1"/>
              </p:cNvSpPr>
              <p:nvPr/>
            </p:nvSpPr>
            <p:spPr bwMode="auto">
              <a:xfrm>
                <a:off x="150569" y="2125874"/>
                <a:ext cx="1888887" cy="54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>
                    <a:latin typeface="黑体" pitchFamily="2" charset="-122"/>
                    <a:ea typeface="黑体" pitchFamily="2" charset="-122"/>
                  </a:rPr>
                  <a:t>学以致悟</a:t>
                </a:r>
              </a:p>
            </p:txBody>
          </p:sp>
          <p:sp>
            <p:nvSpPr>
              <p:cNvPr id="25621" name="TextBox 31"/>
              <p:cNvSpPr txBox="1">
                <a:spLocks noChangeArrowheads="1"/>
              </p:cNvSpPr>
              <p:nvPr/>
            </p:nvSpPr>
            <p:spPr bwMode="auto">
              <a:xfrm>
                <a:off x="2387299" y="2125874"/>
                <a:ext cx="1477982" cy="54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>
                    <a:latin typeface="黑体" pitchFamily="2" charset="-122"/>
                    <a:ea typeface="黑体" pitchFamily="2" charset="-122"/>
                  </a:rPr>
                  <a:t>官箴书</a:t>
                </a:r>
              </a:p>
            </p:txBody>
          </p:sp>
          <p:sp>
            <p:nvSpPr>
              <p:cNvPr id="25622" name="TextBox 32"/>
              <p:cNvSpPr txBox="1">
                <a:spLocks noChangeArrowheads="1"/>
              </p:cNvSpPr>
              <p:nvPr/>
            </p:nvSpPr>
            <p:spPr bwMode="auto">
              <a:xfrm>
                <a:off x="4672797" y="1894704"/>
                <a:ext cx="1888887" cy="980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>
                    <a:latin typeface="黑体" pitchFamily="2" charset="-122"/>
                    <a:ea typeface="黑体" pitchFamily="2" charset="-122"/>
                  </a:rPr>
                  <a:t>曾国藩的</a:t>
                </a:r>
                <a:endParaRPr lang="en-US" altLang="zh-CN" sz="2400" b="1">
                  <a:latin typeface="黑体" pitchFamily="2" charset="-122"/>
                  <a:ea typeface="黑体" pitchFamily="2" charset="-122"/>
                </a:endParaRPr>
              </a:p>
              <a:p>
                <a:r>
                  <a:rPr lang="zh-CN" altLang="en-US" sz="2400" b="1">
                    <a:latin typeface="黑体" pitchFamily="2" charset="-122"/>
                    <a:ea typeface="黑体" pitchFamily="2" charset="-122"/>
                  </a:rPr>
                  <a:t>官德修养</a:t>
                </a: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>
              <a:off x="6572795" y="2177064"/>
              <a:ext cx="2047335" cy="0"/>
            </a:xfrm>
            <a:prstGeom prst="line">
              <a:avLst/>
            </a:prstGeom>
            <a:ln w="44450">
              <a:solidFill>
                <a:srgbClr val="FFFF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608" name="Picture 3"/>
            <p:cNvPicPr>
              <a:picLocks noChangeAspect="1" noChangeArrowheads="1"/>
            </p:cNvPicPr>
            <p:nvPr/>
          </p:nvPicPr>
          <p:blipFill>
            <a:blip r:embed="rId5"/>
            <a:srcRect l="2766" r="7205" b="57680"/>
            <a:stretch>
              <a:fillRect/>
            </a:stretch>
          </p:blipFill>
          <p:spPr bwMode="auto">
            <a:xfrm rot="16200000" flipV="1">
              <a:off x="5692967" y="3037342"/>
              <a:ext cx="1872208" cy="11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矩形 50"/>
            <p:cNvSpPr/>
            <p:nvPr/>
          </p:nvSpPr>
          <p:spPr>
            <a:xfrm>
              <a:off x="6644273" y="2121321"/>
              <a:ext cx="522421" cy="8348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000" b="1" cap="all" dirty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方正粗倩简体" pitchFamily="65" charset="-122"/>
                  <a:ea typeface="方正粗倩简体" pitchFamily="65" charset="-122"/>
                </a:rPr>
                <a:t>8</a:t>
              </a:r>
              <a:endParaRPr lang="zh-CN" altLang="en-US" sz="4000" b="1" cap="all" dirty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endParaRPr>
            </a:p>
          </p:txBody>
        </p:sp>
        <p:sp>
          <p:nvSpPr>
            <p:cNvPr id="25610" name="TextBox 49"/>
            <p:cNvSpPr txBox="1">
              <a:spLocks noChangeArrowheads="1"/>
            </p:cNvSpPr>
            <p:nvPr/>
          </p:nvSpPr>
          <p:spPr bwMode="auto">
            <a:xfrm>
              <a:off x="6623516" y="2935003"/>
              <a:ext cx="1678101" cy="98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焦裕禄的</a:t>
              </a:r>
              <a:endParaRPr lang="en-US" altLang="zh-CN" sz="2400" b="1">
                <a:latin typeface="黑体" pitchFamily="2" charset="-122"/>
                <a:ea typeface="黑体" pitchFamily="2" charset="-122"/>
              </a:endParaRPr>
            </a:p>
            <a:p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官德修养</a:t>
              </a:r>
            </a:p>
          </p:txBody>
        </p:sp>
      </p:grpSp>
      <p:pic>
        <p:nvPicPr>
          <p:cNvPr id="40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7"/>
          <p:cNvPicPr>
            <a:picLocks noChangeAspect="1" noChangeArrowheads="1"/>
          </p:cNvPicPr>
          <p:nvPr/>
        </p:nvPicPr>
        <p:blipFill>
          <a:blip r:embed="rId3"/>
          <a:srcRect l="18181" t="77489"/>
          <a:stretch>
            <a:fillRect/>
          </a:stretch>
        </p:blipFill>
        <p:spPr bwMode="auto">
          <a:xfrm>
            <a:off x="1665288" y="-571500"/>
            <a:ext cx="747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9"/>
          <p:cNvSpPr>
            <a:spLocks noChangeArrowheads="1"/>
          </p:cNvSpPr>
          <p:nvPr/>
        </p:nvSpPr>
        <p:spPr bwMode="auto">
          <a:xfrm>
            <a:off x="6143625" y="71438"/>
            <a:ext cx="277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1.</a:t>
            </a:r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慎独慎微</a:t>
            </a:r>
          </a:p>
        </p:txBody>
      </p:sp>
      <p:grpSp>
        <p:nvGrpSpPr>
          <p:cNvPr id="26628" name="组合 26"/>
          <p:cNvGrpSpPr>
            <a:grpSpLocks/>
          </p:cNvGrpSpPr>
          <p:nvPr/>
        </p:nvGrpSpPr>
        <p:grpSpPr bwMode="auto">
          <a:xfrm>
            <a:off x="7464425" y="2571750"/>
            <a:ext cx="1679575" cy="2571750"/>
            <a:chOff x="7464445" y="2571750"/>
            <a:chExt cx="1679555" cy="2571750"/>
          </a:xfrm>
        </p:grpSpPr>
        <p:pic>
          <p:nvPicPr>
            <p:cNvPr id="26632" name="图片 19" descr="6.png"/>
            <p:cNvPicPr>
              <a:picLocks noChangeAspect="1"/>
            </p:cNvPicPr>
            <p:nvPr/>
          </p:nvPicPr>
          <p:blipFill>
            <a:blip r:embed="rId4" cstate="print"/>
            <a:srcRect l="53906"/>
            <a:stretch>
              <a:fillRect/>
            </a:stretch>
          </p:blipFill>
          <p:spPr bwMode="auto">
            <a:xfrm>
              <a:off x="7464445" y="2866071"/>
              <a:ext cx="1679555" cy="2277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图片 20" descr="3.png"/>
            <p:cNvPicPr>
              <a:picLocks noChangeAspect="1"/>
            </p:cNvPicPr>
            <p:nvPr/>
          </p:nvPicPr>
          <p:blipFill>
            <a:blip r:embed="rId5"/>
            <a:srcRect l="14063" t="46249" r="75000" b="35001"/>
            <a:stretch>
              <a:fillRect/>
            </a:stretch>
          </p:blipFill>
          <p:spPr bwMode="auto">
            <a:xfrm>
              <a:off x="7929586" y="2571750"/>
              <a:ext cx="571497" cy="61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4" name="图片 21" descr="4+.png"/>
            <p:cNvPicPr>
              <a:picLocks noChangeAspect="1"/>
            </p:cNvPicPr>
            <p:nvPr/>
          </p:nvPicPr>
          <p:blipFill>
            <a:blip r:embed="rId6"/>
            <a:srcRect l="58594" t="50000" r="30469" b="32500"/>
            <a:stretch>
              <a:fillRect/>
            </a:stretch>
          </p:blipFill>
          <p:spPr bwMode="auto">
            <a:xfrm>
              <a:off x="7858148" y="3357568"/>
              <a:ext cx="857224" cy="857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5" name="图片 22" descr="5.png"/>
            <p:cNvPicPr>
              <a:picLocks noChangeAspect="1"/>
            </p:cNvPicPr>
            <p:nvPr/>
          </p:nvPicPr>
          <p:blipFill>
            <a:blip r:embed="rId7"/>
            <a:srcRect l="72656" t="47501" r="19531" b="43750"/>
            <a:stretch>
              <a:fillRect/>
            </a:stretch>
          </p:blipFill>
          <p:spPr bwMode="auto">
            <a:xfrm>
              <a:off x="8429625" y="2571750"/>
              <a:ext cx="714375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图片 23" descr="43571257864159248.jpg"/>
          <p:cNvPicPr>
            <a:picLocks noChangeAspect="1"/>
          </p:cNvPicPr>
          <p:nvPr/>
        </p:nvPicPr>
        <p:blipFill>
          <a:blip r:embed="rId8"/>
          <a:srcRect l="70964"/>
          <a:stretch>
            <a:fillRect/>
          </a:stretch>
        </p:blipFill>
        <p:spPr>
          <a:xfrm>
            <a:off x="0" y="928676"/>
            <a:ext cx="1684382" cy="3857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图片 24" descr="1436409352293109.jpg"/>
          <p:cNvPicPr>
            <a:picLocks noChangeAspect="1"/>
          </p:cNvPicPr>
          <p:nvPr/>
        </p:nvPicPr>
        <p:blipFill>
          <a:blip r:embed="rId9"/>
          <a:srcRect t="9731" b="27349"/>
          <a:stretch>
            <a:fillRect/>
          </a:stretch>
        </p:blipFill>
        <p:spPr>
          <a:xfrm>
            <a:off x="2285984" y="1071552"/>
            <a:ext cx="4743450" cy="1785950"/>
          </a:xfrm>
          <a:prstGeom prst="rect">
            <a:avLst/>
          </a:prstGeom>
          <a:ln w="952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1785938" y="3357563"/>
            <a:ext cx="5643562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/>
              <a:t>         </a:t>
            </a:r>
            <a:r>
              <a:rPr lang="zh-CN" altLang="en-US" sz="2400" dirty="0"/>
              <a:t>一个有能力管好别人的人不一定是一个好的管理者，而只有那些有能力管好自己的人才能成为好的管理者。</a:t>
            </a:r>
          </a:p>
        </p:txBody>
      </p:sp>
      <p:pic>
        <p:nvPicPr>
          <p:cNvPr id="12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9"/>
          <p:cNvSpPr txBox="1">
            <a:spLocks noChangeArrowheads="1"/>
          </p:cNvSpPr>
          <p:nvPr/>
        </p:nvSpPr>
        <p:spPr bwMode="auto">
          <a:xfrm>
            <a:off x="2357438" y="2886075"/>
            <a:ext cx="5286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 smtClean="0"/>
              <a:t>       官员</a:t>
            </a:r>
            <a:r>
              <a:rPr lang="zh-CN" altLang="en-US" sz="2000" dirty="0"/>
              <a:t>要不计个人利害和毁誉，跨越名利关、亲情关和亲信关，要立党为公，执政为民，无私奉献，艰苦奋斗。</a:t>
            </a:r>
          </a:p>
        </p:txBody>
      </p:sp>
      <p:pic>
        <p:nvPicPr>
          <p:cNvPr id="27651" name="图片 7"/>
          <p:cNvPicPr>
            <a:picLocks noChangeAspect="1" noChangeArrowheads="1"/>
          </p:cNvPicPr>
          <p:nvPr/>
        </p:nvPicPr>
        <p:blipFill>
          <a:blip r:embed="rId3"/>
          <a:srcRect l="18181" t="77489"/>
          <a:stretch>
            <a:fillRect/>
          </a:stretch>
        </p:blipFill>
        <p:spPr bwMode="auto">
          <a:xfrm>
            <a:off x="1665288" y="-571500"/>
            <a:ext cx="747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9"/>
          <p:cNvSpPr>
            <a:spLocks noChangeArrowheads="1"/>
          </p:cNvSpPr>
          <p:nvPr/>
        </p:nvSpPr>
        <p:spPr bwMode="auto">
          <a:xfrm>
            <a:off x="6143625" y="71438"/>
            <a:ext cx="277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2.</a:t>
            </a:r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一心为公</a:t>
            </a:r>
          </a:p>
        </p:txBody>
      </p:sp>
      <p:grpSp>
        <p:nvGrpSpPr>
          <p:cNvPr id="27653" name="组合 5"/>
          <p:cNvGrpSpPr>
            <a:grpSpLocks/>
          </p:cNvGrpSpPr>
          <p:nvPr/>
        </p:nvGrpSpPr>
        <p:grpSpPr bwMode="auto">
          <a:xfrm>
            <a:off x="7886700" y="3000375"/>
            <a:ext cx="1400175" cy="2143125"/>
            <a:chOff x="7464445" y="2571750"/>
            <a:chExt cx="1679555" cy="2571750"/>
          </a:xfrm>
        </p:grpSpPr>
        <p:pic>
          <p:nvPicPr>
            <p:cNvPr id="27660" name="图片 6" descr="6.png"/>
            <p:cNvPicPr>
              <a:picLocks noChangeAspect="1"/>
            </p:cNvPicPr>
            <p:nvPr/>
          </p:nvPicPr>
          <p:blipFill>
            <a:blip r:embed="rId4" cstate="print"/>
            <a:srcRect l="53906"/>
            <a:stretch>
              <a:fillRect/>
            </a:stretch>
          </p:blipFill>
          <p:spPr bwMode="auto">
            <a:xfrm>
              <a:off x="7464445" y="2866071"/>
              <a:ext cx="1679555" cy="2277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1" name="图片 7" descr="3.png"/>
            <p:cNvPicPr>
              <a:picLocks noChangeAspect="1"/>
            </p:cNvPicPr>
            <p:nvPr/>
          </p:nvPicPr>
          <p:blipFill>
            <a:blip r:embed="rId5"/>
            <a:srcRect l="14063" t="46249" r="75000" b="35001"/>
            <a:stretch>
              <a:fillRect/>
            </a:stretch>
          </p:blipFill>
          <p:spPr bwMode="auto">
            <a:xfrm>
              <a:off x="7929586" y="2571750"/>
              <a:ext cx="571497" cy="61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2" name="图片 8" descr="4+.png"/>
            <p:cNvPicPr>
              <a:picLocks noChangeAspect="1"/>
            </p:cNvPicPr>
            <p:nvPr/>
          </p:nvPicPr>
          <p:blipFill>
            <a:blip r:embed="rId6"/>
            <a:srcRect l="58594" t="50000" r="30469" b="32500"/>
            <a:stretch>
              <a:fillRect/>
            </a:stretch>
          </p:blipFill>
          <p:spPr bwMode="auto">
            <a:xfrm>
              <a:off x="7858148" y="3357568"/>
              <a:ext cx="857224" cy="857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3" name="图片 9" descr="5.png"/>
            <p:cNvPicPr>
              <a:picLocks noChangeAspect="1"/>
            </p:cNvPicPr>
            <p:nvPr/>
          </p:nvPicPr>
          <p:blipFill>
            <a:blip r:embed="rId7"/>
            <a:srcRect l="72656" t="47501" r="19531" b="43750"/>
            <a:stretch>
              <a:fillRect/>
            </a:stretch>
          </p:blipFill>
          <p:spPr bwMode="auto">
            <a:xfrm>
              <a:off x="8429625" y="2571750"/>
              <a:ext cx="714375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图片 11" descr="u=1400900545,50668418&amp;fm=21&amp;gp=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0" y="857250"/>
            <a:ext cx="4286250" cy="1123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组合 12"/>
          <p:cNvGrpSpPr/>
          <p:nvPr/>
        </p:nvGrpSpPr>
        <p:grpSpPr>
          <a:xfrm>
            <a:off x="4214810" y="2591604"/>
            <a:ext cx="1600286" cy="265898"/>
            <a:chOff x="2079812" y="4285130"/>
            <a:chExt cx="733056" cy="265898"/>
          </a:xfrm>
          <a:solidFill>
            <a:srgbClr val="FF0000"/>
          </a:solidFill>
        </p:grpSpPr>
        <p:cxnSp>
          <p:nvCxnSpPr>
            <p:cNvPr id="14" name="直接连接符 13"/>
            <p:cNvCxnSpPr/>
            <p:nvPr/>
          </p:nvCxnSpPr>
          <p:spPr>
            <a:xfrm>
              <a:off x="2079812" y="4285130"/>
              <a:ext cx="733056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等腰三角形 14"/>
            <p:cNvSpPr/>
            <p:nvPr/>
          </p:nvSpPr>
          <p:spPr>
            <a:xfrm rot="10800000">
              <a:off x="2325234" y="4322670"/>
              <a:ext cx="264895" cy="2283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7657" name="TextBox 15"/>
          <p:cNvSpPr txBox="1">
            <a:spLocks noChangeArrowheads="1"/>
          </p:cNvSpPr>
          <p:nvPr/>
        </p:nvSpPr>
        <p:spPr bwMode="auto">
          <a:xfrm>
            <a:off x="2857500" y="2143125"/>
            <a:ext cx="4786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/>
              <a:t>一心为公包括古代官德中的安民和用贤。</a:t>
            </a:r>
          </a:p>
        </p:txBody>
      </p:sp>
      <p:grpSp>
        <p:nvGrpSpPr>
          <p:cNvPr id="6" name="组合 16"/>
          <p:cNvGrpSpPr/>
          <p:nvPr/>
        </p:nvGrpSpPr>
        <p:grpSpPr>
          <a:xfrm>
            <a:off x="4286248" y="3948926"/>
            <a:ext cx="1600286" cy="265898"/>
            <a:chOff x="2079812" y="4285130"/>
            <a:chExt cx="733056" cy="265898"/>
          </a:xfrm>
          <a:solidFill>
            <a:srgbClr val="FFFF00"/>
          </a:solidFill>
        </p:grpSpPr>
        <p:cxnSp>
          <p:nvCxnSpPr>
            <p:cNvPr id="18" name="直接连接符 17"/>
            <p:cNvCxnSpPr/>
            <p:nvPr/>
          </p:nvCxnSpPr>
          <p:spPr>
            <a:xfrm>
              <a:off x="2079812" y="4285130"/>
              <a:ext cx="733056" cy="0"/>
            </a:xfrm>
            <a:prstGeom prst="line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等腰三角形 18"/>
            <p:cNvSpPr/>
            <p:nvPr/>
          </p:nvSpPr>
          <p:spPr>
            <a:xfrm rot="10800000">
              <a:off x="2325234" y="4322670"/>
              <a:ext cx="264895" cy="2283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7659" name="TextBox 20"/>
          <p:cNvSpPr txBox="1">
            <a:spLocks noChangeArrowheads="1"/>
          </p:cNvSpPr>
          <p:nvPr/>
        </p:nvSpPr>
        <p:spPr bwMode="auto">
          <a:xfrm>
            <a:off x="2286000" y="4143375"/>
            <a:ext cx="64294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/>
              <a:t>要求官员不把个人得失作为制定政策的前提；</a:t>
            </a:r>
            <a:endParaRPr lang="en-US" altLang="zh-CN" sz="2000" dirty="0"/>
          </a:p>
          <a:p>
            <a:r>
              <a:rPr lang="zh-CN" altLang="en-US" sz="2000" dirty="0"/>
              <a:t>要求官员在选人用人、利益分配、资源管理时要公正；</a:t>
            </a:r>
            <a:endParaRPr lang="en-US" altLang="zh-CN" sz="2000" dirty="0"/>
          </a:p>
          <a:p>
            <a:r>
              <a:rPr lang="zh-CN" altLang="en-US" sz="2000" dirty="0"/>
              <a:t>要求官员对党忠诚，对人民负责，不欺上瞒下。</a:t>
            </a:r>
          </a:p>
        </p:txBody>
      </p:sp>
      <p:pic>
        <p:nvPicPr>
          <p:cNvPr id="20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  <p:pic>
        <p:nvPicPr>
          <p:cNvPr id="27654" name="图片 10" descr="fABviVb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285998"/>
            <a:ext cx="2227263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  <p:bldP spid="27657" grpId="0"/>
      <p:bldP spid="276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7"/>
          <p:cNvPicPr>
            <a:picLocks noChangeAspect="1" noChangeArrowheads="1"/>
          </p:cNvPicPr>
          <p:nvPr/>
        </p:nvPicPr>
        <p:blipFill>
          <a:blip r:embed="rId3"/>
          <a:srcRect l="18181" t="77489"/>
          <a:stretch>
            <a:fillRect/>
          </a:stretch>
        </p:blipFill>
        <p:spPr bwMode="auto">
          <a:xfrm>
            <a:off x="1665288" y="-571500"/>
            <a:ext cx="747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9"/>
          <p:cNvSpPr>
            <a:spLocks noChangeArrowheads="1"/>
          </p:cNvSpPr>
          <p:nvPr/>
        </p:nvSpPr>
        <p:spPr bwMode="auto">
          <a:xfrm>
            <a:off x="6143625" y="71438"/>
            <a:ext cx="277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3.</a:t>
            </a:r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清廉为政</a:t>
            </a:r>
          </a:p>
        </p:txBody>
      </p:sp>
      <p:grpSp>
        <p:nvGrpSpPr>
          <p:cNvPr id="28676" name="组合 5"/>
          <p:cNvGrpSpPr>
            <a:grpSpLocks/>
          </p:cNvGrpSpPr>
          <p:nvPr/>
        </p:nvGrpSpPr>
        <p:grpSpPr bwMode="auto">
          <a:xfrm>
            <a:off x="7886700" y="3000375"/>
            <a:ext cx="1400175" cy="2143125"/>
            <a:chOff x="7464445" y="2571750"/>
            <a:chExt cx="1679555" cy="2571750"/>
          </a:xfrm>
        </p:grpSpPr>
        <p:pic>
          <p:nvPicPr>
            <p:cNvPr id="28691" name="图片 6" descr="6.png"/>
            <p:cNvPicPr>
              <a:picLocks noChangeAspect="1"/>
            </p:cNvPicPr>
            <p:nvPr/>
          </p:nvPicPr>
          <p:blipFill>
            <a:blip r:embed="rId4" cstate="print"/>
            <a:srcRect l="53906"/>
            <a:stretch>
              <a:fillRect/>
            </a:stretch>
          </p:blipFill>
          <p:spPr bwMode="auto">
            <a:xfrm>
              <a:off x="7464445" y="2866071"/>
              <a:ext cx="1679555" cy="2277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2" name="图片 7" descr="3.png"/>
            <p:cNvPicPr>
              <a:picLocks noChangeAspect="1"/>
            </p:cNvPicPr>
            <p:nvPr/>
          </p:nvPicPr>
          <p:blipFill>
            <a:blip r:embed="rId5"/>
            <a:srcRect l="14063" t="46249" r="75000" b="35001"/>
            <a:stretch>
              <a:fillRect/>
            </a:stretch>
          </p:blipFill>
          <p:spPr bwMode="auto">
            <a:xfrm>
              <a:off x="7929586" y="2571750"/>
              <a:ext cx="571497" cy="61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3" name="图片 8" descr="4+.png"/>
            <p:cNvPicPr>
              <a:picLocks noChangeAspect="1"/>
            </p:cNvPicPr>
            <p:nvPr/>
          </p:nvPicPr>
          <p:blipFill>
            <a:blip r:embed="rId6"/>
            <a:srcRect l="58594" t="50000" r="30469" b="32500"/>
            <a:stretch>
              <a:fillRect/>
            </a:stretch>
          </p:blipFill>
          <p:spPr bwMode="auto">
            <a:xfrm>
              <a:off x="7858148" y="3357568"/>
              <a:ext cx="857224" cy="857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4" name="图片 9" descr="5.png"/>
            <p:cNvPicPr>
              <a:picLocks noChangeAspect="1"/>
            </p:cNvPicPr>
            <p:nvPr/>
          </p:nvPicPr>
          <p:blipFill>
            <a:blip r:embed="rId7"/>
            <a:srcRect l="72656" t="47501" r="19531" b="43750"/>
            <a:stretch>
              <a:fillRect/>
            </a:stretch>
          </p:blipFill>
          <p:spPr bwMode="auto">
            <a:xfrm>
              <a:off x="8429625" y="2571750"/>
              <a:ext cx="714375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77" name="图片 10" descr="“廉”字当选2015年度汉字.jpg"/>
          <p:cNvPicPr>
            <a:picLocks noChangeAspect="1"/>
          </p:cNvPicPr>
          <p:nvPr/>
        </p:nvPicPr>
        <p:blipFill>
          <a:blip r:embed="rId8"/>
          <a:srcRect t="2240"/>
          <a:stretch>
            <a:fillRect/>
          </a:stretch>
        </p:blipFill>
        <p:spPr bwMode="auto">
          <a:xfrm>
            <a:off x="142875" y="1357313"/>
            <a:ext cx="3732213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5750" y="4214813"/>
            <a:ext cx="4143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latin typeface="+mn-ea"/>
                <a:ea typeface="+mn-ea"/>
              </a:rPr>
              <a:t>“廉”字当选</a:t>
            </a:r>
            <a:r>
              <a:rPr lang="en-US" altLang="zh-CN" sz="2000" dirty="0">
                <a:latin typeface="+mn-ea"/>
                <a:ea typeface="+mn-ea"/>
              </a:rPr>
              <a:t>2015</a:t>
            </a:r>
            <a:r>
              <a:rPr lang="zh-CN" altLang="en-US" sz="2000" dirty="0">
                <a:latin typeface="+mn-ea"/>
                <a:ea typeface="+mn-ea"/>
              </a:rPr>
              <a:t>年度汉字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4813" y="1000114"/>
            <a:ext cx="4929187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latin typeface="+mn-ea"/>
                <a:ea typeface="+mn-ea"/>
              </a:rPr>
              <a:t>执法司法是否具有公信力，主要看两点：</a:t>
            </a:r>
            <a:endParaRPr lang="en-US" altLang="zh-CN" sz="2000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一是公正不公正，二是廉洁不廉洁</a:t>
            </a:r>
          </a:p>
        </p:txBody>
      </p:sp>
      <p:grpSp>
        <p:nvGrpSpPr>
          <p:cNvPr id="28680" name="组合 17"/>
          <p:cNvGrpSpPr>
            <a:grpSpLocks/>
          </p:cNvGrpSpPr>
          <p:nvPr/>
        </p:nvGrpSpPr>
        <p:grpSpPr bwMode="auto">
          <a:xfrm flipH="1">
            <a:off x="4429125" y="2214563"/>
            <a:ext cx="2344738" cy="2481262"/>
            <a:chOff x="3742133" y="1754188"/>
            <a:chExt cx="4758932" cy="4584700"/>
          </a:xfrm>
        </p:grpSpPr>
        <p:sp>
          <p:nvSpPr>
            <p:cNvPr id="28687" name="AutoShape 8"/>
            <p:cNvSpPr>
              <a:spLocks noChangeArrowheads="1"/>
            </p:cNvSpPr>
            <p:nvPr/>
          </p:nvSpPr>
          <p:spPr bwMode="gray">
            <a:xfrm flipH="1">
              <a:off x="3745307" y="5272087"/>
              <a:ext cx="4749405" cy="1066801"/>
            </a:xfrm>
            <a:prstGeom prst="homePlate">
              <a:avLst>
                <a:gd name="adj" fmla="val 42047"/>
              </a:avLst>
            </a:prstGeom>
            <a:gradFill rotWithShape="1">
              <a:gsLst>
                <a:gs pos="0">
                  <a:srgbClr val="DDD923"/>
                </a:gs>
                <a:gs pos="100000">
                  <a:srgbClr val="FFFFFF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923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28688" name="AutoShape 15"/>
            <p:cNvSpPr>
              <a:spLocks noChangeArrowheads="1"/>
            </p:cNvSpPr>
            <p:nvPr/>
          </p:nvSpPr>
          <p:spPr bwMode="gray">
            <a:xfrm flipH="1">
              <a:off x="3742133" y="4100512"/>
              <a:ext cx="4749405" cy="1066801"/>
            </a:xfrm>
            <a:prstGeom prst="homePlate">
              <a:avLst>
                <a:gd name="adj" fmla="val 44953"/>
              </a:avLst>
            </a:prstGeom>
            <a:gradFill rotWithShape="1">
              <a:gsLst>
                <a:gs pos="0">
                  <a:srgbClr val="92D365"/>
                </a:gs>
                <a:gs pos="100000">
                  <a:srgbClr val="FFFFFF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2D365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28689" name="AutoShape 22"/>
            <p:cNvSpPr>
              <a:spLocks noChangeArrowheads="1"/>
            </p:cNvSpPr>
            <p:nvPr/>
          </p:nvSpPr>
          <p:spPr bwMode="gray">
            <a:xfrm flipH="1">
              <a:off x="3746895" y="2933701"/>
              <a:ext cx="4749405" cy="1066801"/>
            </a:xfrm>
            <a:prstGeom prst="homePlate">
              <a:avLst>
                <a:gd name="adj" fmla="val 39079"/>
              </a:avLst>
            </a:prstGeom>
            <a:gradFill rotWithShape="1">
              <a:gsLst>
                <a:gs pos="0">
                  <a:srgbClr val="5491D4"/>
                </a:gs>
                <a:gs pos="100000">
                  <a:srgbClr val="FFFFFF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5491D4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28690" name="AutoShape 29"/>
            <p:cNvSpPr>
              <a:spLocks noChangeArrowheads="1"/>
            </p:cNvSpPr>
            <p:nvPr/>
          </p:nvSpPr>
          <p:spPr bwMode="gray">
            <a:xfrm flipH="1">
              <a:off x="3751660" y="1754188"/>
              <a:ext cx="4749405" cy="1066801"/>
            </a:xfrm>
            <a:prstGeom prst="homePlate">
              <a:avLst>
                <a:gd name="adj" fmla="val 37739"/>
              </a:avLst>
            </a:prstGeom>
            <a:gradFill rotWithShape="1">
              <a:gsLst>
                <a:gs pos="0">
                  <a:srgbClr val="9B96DC"/>
                </a:gs>
                <a:gs pos="100000">
                  <a:srgbClr val="FFFFFF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B96DC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</p:grpSp>
      <p:grpSp>
        <p:nvGrpSpPr>
          <p:cNvPr id="28681" name="组合 22"/>
          <p:cNvGrpSpPr>
            <a:grpSpLocks/>
          </p:cNvGrpSpPr>
          <p:nvPr/>
        </p:nvGrpSpPr>
        <p:grpSpPr bwMode="auto">
          <a:xfrm>
            <a:off x="4572000" y="2286000"/>
            <a:ext cx="1785938" cy="2357438"/>
            <a:chOff x="5072066" y="2285998"/>
            <a:chExt cx="1785950" cy="2357454"/>
          </a:xfrm>
        </p:grpSpPr>
        <p:sp>
          <p:nvSpPr>
            <p:cNvPr id="28683" name="TextBox 18"/>
            <p:cNvSpPr txBox="1">
              <a:spLocks noChangeArrowheads="1"/>
            </p:cNvSpPr>
            <p:nvPr/>
          </p:nvSpPr>
          <p:spPr bwMode="auto">
            <a:xfrm>
              <a:off x="5072066" y="4181787"/>
              <a:ext cx="17859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</a:rPr>
                <a:t>不敢腐</a:t>
              </a:r>
            </a:p>
          </p:txBody>
        </p:sp>
        <p:sp>
          <p:nvSpPr>
            <p:cNvPr id="28684" name="TextBox 19"/>
            <p:cNvSpPr txBox="1">
              <a:spLocks noChangeArrowheads="1"/>
            </p:cNvSpPr>
            <p:nvPr/>
          </p:nvSpPr>
          <p:spPr bwMode="auto">
            <a:xfrm>
              <a:off x="5072066" y="3500444"/>
              <a:ext cx="17859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</a:rPr>
                <a:t>不能腐</a:t>
              </a:r>
            </a:p>
          </p:txBody>
        </p:sp>
        <p:sp>
          <p:nvSpPr>
            <p:cNvPr id="28685" name="TextBox 20"/>
            <p:cNvSpPr txBox="1">
              <a:spLocks noChangeArrowheads="1"/>
            </p:cNvSpPr>
            <p:nvPr/>
          </p:nvSpPr>
          <p:spPr bwMode="auto">
            <a:xfrm>
              <a:off x="5072066" y="2928940"/>
              <a:ext cx="17859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</a:rPr>
                <a:t>不想腐</a:t>
              </a:r>
            </a:p>
          </p:txBody>
        </p:sp>
        <p:sp>
          <p:nvSpPr>
            <p:cNvPr id="28686" name="TextBox 21"/>
            <p:cNvSpPr txBox="1">
              <a:spLocks noChangeArrowheads="1"/>
            </p:cNvSpPr>
            <p:nvPr/>
          </p:nvSpPr>
          <p:spPr bwMode="auto">
            <a:xfrm>
              <a:off x="5072066" y="2285998"/>
              <a:ext cx="17859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不必腐</a:t>
              </a:r>
            </a:p>
          </p:txBody>
        </p:sp>
      </p:grpSp>
      <p:pic>
        <p:nvPicPr>
          <p:cNvPr id="24" name="图片 23" descr="u=2816675360,1255961391&amp;fm=21&amp;gp=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9454" y="2428874"/>
            <a:ext cx="2146584" cy="1595434"/>
          </a:xfrm>
          <a:prstGeom prst="ellipse">
            <a:avLst/>
          </a:prstGeom>
          <a:ln w="1905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7"/>
          <p:cNvPicPr>
            <a:picLocks noChangeAspect="1" noChangeArrowheads="1"/>
          </p:cNvPicPr>
          <p:nvPr/>
        </p:nvPicPr>
        <p:blipFill>
          <a:blip r:embed="rId3"/>
          <a:srcRect l="18181" t="77489"/>
          <a:stretch>
            <a:fillRect/>
          </a:stretch>
        </p:blipFill>
        <p:spPr bwMode="auto">
          <a:xfrm>
            <a:off x="1665288" y="-571500"/>
            <a:ext cx="747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9"/>
          <p:cNvSpPr>
            <a:spLocks noChangeArrowheads="1"/>
          </p:cNvSpPr>
          <p:nvPr/>
        </p:nvSpPr>
        <p:spPr bwMode="auto">
          <a:xfrm>
            <a:off x="6143625" y="71438"/>
            <a:ext cx="277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4.</a:t>
            </a:r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加强学习</a:t>
            </a:r>
          </a:p>
        </p:txBody>
      </p:sp>
      <p:sp>
        <p:nvSpPr>
          <p:cNvPr id="18" name="矩形 17"/>
          <p:cNvSpPr/>
          <p:nvPr/>
        </p:nvSpPr>
        <p:spPr>
          <a:xfrm>
            <a:off x="2000250" y="642938"/>
            <a:ext cx="4464050" cy="120032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“学而不厌，诲人不倦。”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“学而时习之，不亦说乎？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”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pPr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“君子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食无求饱，居无求安，敏于事而慎于言，就有道而正焉，可谓好学也己。”</a:t>
            </a:r>
          </a:p>
        </p:txBody>
      </p:sp>
      <p:sp>
        <p:nvSpPr>
          <p:cNvPr id="19" name="矩形 18"/>
          <p:cNvSpPr/>
          <p:nvPr/>
        </p:nvSpPr>
        <p:spPr>
          <a:xfrm>
            <a:off x="2000250" y="2044700"/>
            <a:ext cx="4464050" cy="1477963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“吾辈读书只有两事，一者进德之事，以图无忝所生；一者修业之事，以图自卫其身。”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“人之气质，由于天生，本难改变，惟读书则可变化气质。”</a:t>
            </a:r>
          </a:p>
        </p:txBody>
      </p:sp>
      <p:sp>
        <p:nvSpPr>
          <p:cNvPr id="20" name="矩形 19"/>
          <p:cNvSpPr/>
          <p:nvPr/>
        </p:nvSpPr>
        <p:spPr>
          <a:xfrm>
            <a:off x="2000250" y="3759200"/>
            <a:ext cx="4464050" cy="1201738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“如果再过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年我就死了，那么我就一定要学习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年零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359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天。”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“贵有恒，何必三更起五更眠；最无益，只怕一日曝十日寒。”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07950" y="603250"/>
            <a:ext cx="660400" cy="4460875"/>
            <a:chOff x="107950" y="603250"/>
            <a:chExt cx="660400" cy="4460875"/>
          </a:xfrm>
        </p:grpSpPr>
        <p:grpSp>
          <p:nvGrpSpPr>
            <p:cNvPr id="29700" name="Group 3"/>
            <p:cNvGrpSpPr>
              <a:grpSpLocks/>
            </p:cNvGrpSpPr>
            <p:nvPr/>
          </p:nvGrpSpPr>
          <p:grpSpPr bwMode="auto">
            <a:xfrm rot="16200000">
              <a:off x="-1792288" y="2503488"/>
              <a:ext cx="4460875" cy="660400"/>
              <a:chOff x="0" y="0"/>
              <a:chExt cx="1576" cy="394"/>
            </a:xfrm>
          </p:grpSpPr>
          <p:sp>
            <p:nvSpPr>
              <p:cNvPr id="12" name="AutoShape 4"/>
              <p:cNvSpPr>
                <a:spLocks noChangeArrowheads="1"/>
              </p:cNvSpPr>
              <p:nvPr/>
            </p:nvSpPr>
            <p:spPr bwMode="auto">
              <a:xfrm>
                <a:off x="1" y="-2"/>
                <a:ext cx="80" cy="394"/>
              </a:xfrm>
              <a:custGeom>
                <a:avLst/>
                <a:gdLst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/>
                </a:solidFill>
                <a:bevel/>
                <a:headEnd/>
                <a:tailEnd/>
              </a:ln>
            </p:spPr>
            <p:style>
              <a:lnRef idx="0">
                <a:scrgbClr r="0" g="0" b="0"/>
              </a:lnRef>
              <a:fillRef idx="1002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zh-CN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  <p:sp>
            <p:nvSpPr>
              <p:cNvPr id="13" name="AutoShape 5"/>
              <p:cNvSpPr>
                <a:spLocks noChangeArrowheads="1"/>
              </p:cNvSpPr>
              <p:nvPr/>
            </p:nvSpPr>
            <p:spPr bwMode="auto">
              <a:xfrm>
                <a:off x="1496" y="0"/>
                <a:ext cx="80" cy="394"/>
              </a:xfrm>
              <a:custGeom>
                <a:avLst/>
                <a:gdLst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9525" cmpd="sng">
                <a:solidFill>
                  <a:schemeClr val="bg1"/>
                </a:solidFill>
                <a:bevel/>
                <a:headEnd/>
                <a:tailEnd/>
              </a:ln>
            </p:spPr>
            <p:style>
              <a:lnRef idx="0">
                <a:scrgbClr r="0" g="0" b="0"/>
              </a:lnRef>
              <a:fillRef idx="1002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zh-CN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  <p:sp>
            <p:nvSpPr>
              <p:cNvPr id="14" name="AutoShape 6"/>
              <p:cNvSpPr>
                <a:spLocks noChangeArrowheads="1"/>
              </p:cNvSpPr>
              <p:nvPr/>
            </p:nvSpPr>
            <p:spPr bwMode="auto">
              <a:xfrm>
                <a:off x="40" y="84"/>
                <a:ext cx="1497" cy="226"/>
              </a:xfrm>
              <a:prstGeom prst="roundRect">
                <a:avLst>
                  <a:gd name="adj" fmla="val 35241"/>
                </a:avLst>
              </a:prstGeom>
              <a:solidFill>
                <a:schemeClr val="accent1">
                  <a:lumMod val="90000"/>
                </a:schemeClr>
              </a:solidFill>
              <a:ln w="9525" cmpd="sng">
                <a:solidFill>
                  <a:schemeClr val="bg2"/>
                </a:solidFill>
                <a:bevel/>
                <a:headEnd/>
                <a:tailEnd/>
              </a:ln>
            </p:spPr>
            <p:style>
              <a:lnRef idx="0">
                <a:scrgbClr r="0" g="0" b="0"/>
              </a:lnRef>
              <a:fillRef idx="1002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zh-CN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endParaRPr>
              </a:p>
            </p:txBody>
          </p:sp>
        </p:grpSp>
        <p:sp>
          <p:nvSpPr>
            <p:cNvPr id="29707" name="TextBox 21"/>
            <p:cNvSpPr txBox="1">
              <a:spLocks noChangeArrowheads="1"/>
            </p:cNvSpPr>
            <p:nvPr/>
          </p:nvSpPr>
          <p:spPr bwMode="auto">
            <a:xfrm>
              <a:off x="187325" y="1285875"/>
              <a:ext cx="492125" cy="307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CN" altLang="en-US" sz="2000" b="1">
                  <a:solidFill>
                    <a:srgbClr val="FF0000"/>
                  </a:solidFill>
                </a:rPr>
                <a:t>官员一定要加强学习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9450" y="647700"/>
            <a:ext cx="1233488" cy="1039813"/>
            <a:chOff x="679450" y="647700"/>
            <a:chExt cx="1233488" cy="1039813"/>
          </a:xfrm>
        </p:grpSpPr>
        <p:pic>
          <p:nvPicPr>
            <p:cNvPr id="29701" name="图片 8" descr="图片3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9450" y="647700"/>
              <a:ext cx="1233488" cy="103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8" name="TextBox 22"/>
            <p:cNvSpPr txBox="1">
              <a:spLocks noChangeArrowheads="1"/>
            </p:cNvSpPr>
            <p:nvPr/>
          </p:nvSpPr>
          <p:spPr bwMode="auto">
            <a:xfrm>
              <a:off x="1071563" y="928688"/>
              <a:ext cx="7858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b="1" dirty="0"/>
                <a:t>孔子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9450" y="2293938"/>
            <a:ext cx="1535113" cy="1039812"/>
            <a:chOff x="679450" y="2293938"/>
            <a:chExt cx="1535113" cy="1039812"/>
          </a:xfrm>
        </p:grpSpPr>
        <p:pic>
          <p:nvPicPr>
            <p:cNvPr id="29702" name="图片 9" descr="图片31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9450" y="2293938"/>
              <a:ext cx="1233488" cy="1039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9" name="TextBox 23"/>
            <p:cNvSpPr txBox="1">
              <a:spLocks noChangeArrowheads="1"/>
            </p:cNvSpPr>
            <p:nvPr/>
          </p:nvSpPr>
          <p:spPr bwMode="auto">
            <a:xfrm>
              <a:off x="928688" y="2600325"/>
              <a:ext cx="12858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</a:rPr>
                <a:t>曾国藩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79450" y="3889375"/>
            <a:ext cx="1535113" cy="1039813"/>
            <a:chOff x="679450" y="3889375"/>
            <a:chExt cx="1535113" cy="1039813"/>
          </a:xfrm>
        </p:grpSpPr>
        <p:pic>
          <p:nvPicPr>
            <p:cNvPr id="29703" name="图片 10" descr="图片32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9450" y="3889375"/>
              <a:ext cx="1233488" cy="103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0" name="TextBox 24"/>
            <p:cNvSpPr txBox="1">
              <a:spLocks noChangeArrowheads="1"/>
            </p:cNvSpPr>
            <p:nvPr/>
          </p:nvSpPr>
          <p:spPr bwMode="auto">
            <a:xfrm>
              <a:off x="928688" y="4171950"/>
              <a:ext cx="12858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b="1" dirty="0"/>
                <a:t>毛泽东</a:t>
              </a:r>
            </a:p>
          </p:txBody>
        </p:sp>
      </p:grpSp>
      <p:pic>
        <p:nvPicPr>
          <p:cNvPr id="29711" name="图片 25" descr="2EaS0Wr8BzhrUpV_QfQGjw%3D%3D%2F791671791596512206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1071563"/>
            <a:ext cx="29479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图片 26" descr="011157554912580000019ae9308a3e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2638975"/>
            <a:ext cx="4751397" cy="222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97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61567E-6 L 0.19583 0.176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3"/>
          <a:srcRect l="18181" t="77489"/>
          <a:stretch>
            <a:fillRect/>
          </a:stretch>
        </p:blipFill>
        <p:spPr bwMode="auto">
          <a:xfrm>
            <a:off x="1665288" y="-571500"/>
            <a:ext cx="747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>
            <a:spLocks noChangeArrowheads="1"/>
          </p:cNvSpPr>
          <p:nvPr/>
        </p:nvSpPr>
        <p:spPr bwMode="auto">
          <a:xfrm>
            <a:off x="6143625" y="71438"/>
            <a:ext cx="277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sz="24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6.</a:t>
            </a:r>
            <a:r>
              <a:rPr lang="zh-CN" altLang="en-US" sz="24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官箴书</a:t>
            </a:r>
            <a:endParaRPr lang="zh-CN" altLang="en-US" sz="2400" dirty="0">
              <a:solidFill>
                <a:schemeClr val="bg1"/>
              </a:solidFill>
              <a:latin typeface="黑体" pitchFamily="2" charset="-122"/>
              <a:ea typeface="黑体" pitchFamily="2" charset="-122"/>
              <a:sym typeface="Adobe 楷体 Std R"/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7886700" y="3000375"/>
            <a:ext cx="1400175" cy="2143125"/>
            <a:chOff x="7464445" y="2571750"/>
            <a:chExt cx="1679555" cy="2571750"/>
          </a:xfrm>
        </p:grpSpPr>
        <p:pic>
          <p:nvPicPr>
            <p:cNvPr id="7" name="图片 6" descr="6.png"/>
            <p:cNvPicPr>
              <a:picLocks noChangeAspect="1"/>
            </p:cNvPicPr>
            <p:nvPr/>
          </p:nvPicPr>
          <p:blipFill>
            <a:blip r:embed="rId4" cstate="print"/>
            <a:srcRect l="53906"/>
            <a:stretch>
              <a:fillRect/>
            </a:stretch>
          </p:blipFill>
          <p:spPr bwMode="auto">
            <a:xfrm>
              <a:off x="7464445" y="2866071"/>
              <a:ext cx="1679555" cy="2277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7" descr="3.png"/>
            <p:cNvPicPr>
              <a:picLocks noChangeAspect="1"/>
            </p:cNvPicPr>
            <p:nvPr/>
          </p:nvPicPr>
          <p:blipFill>
            <a:blip r:embed="rId5"/>
            <a:srcRect l="14063" t="46249" r="75000" b="35001"/>
            <a:stretch>
              <a:fillRect/>
            </a:stretch>
          </p:blipFill>
          <p:spPr bwMode="auto">
            <a:xfrm>
              <a:off x="7929586" y="2571750"/>
              <a:ext cx="571497" cy="61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图片 8" descr="4+.png"/>
            <p:cNvPicPr>
              <a:picLocks noChangeAspect="1"/>
            </p:cNvPicPr>
            <p:nvPr/>
          </p:nvPicPr>
          <p:blipFill>
            <a:blip r:embed="rId6"/>
            <a:srcRect l="58594" t="50000" r="30469" b="32500"/>
            <a:stretch>
              <a:fillRect/>
            </a:stretch>
          </p:blipFill>
          <p:spPr bwMode="auto">
            <a:xfrm>
              <a:off x="7858148" y="3357568"/>
              <a:ext cx="857224" cy="857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9" descr="5.png"/>
            <p:cNvPicPr>
              <a:picLocks noChangeAspect="1"/>
            </p:cNvPicPr>
            <p:nvPr/>
          </p:nvPicPr>
          <p:blipFill>
            <a:blip r:embed="rId7"/>
            <a:srcRect l="72656" t="47501" r="19531" b="43750"/>
            <a:stretch>
              <a:fillRect/>
            </a:stretch>
          </p:blipFill>
          <p:spPr bwMode="auto">
            <a:xfrm>
              <a:off x="8429625" y="2571750"/>
              <a:ext cx="714375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组合 28"/>
          <p:cNvGrpSpPr/>
          <p:nvPr/>
        </p:nvGrpSpPr>
        <p:grpSpPr>
          <a:xfrm>
            <a:off x="142844" y="1285866"/>
            <a:ext cx="2651044" cy="2581280"/>
            <a:chOff x="142844" y="1285866"/>
            <a:chExt cx="2651044" cy="2581280"/>
          </a:xfrm>
        </p:grpSpPr>
        <p:pic>
          <p:nvPicPr>
            <p:cNvPr id="11" name="图片 10" descr="图片1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2844" y="1285866"/>
              <a:ext cx="2651044" cy="258128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00100" y="2000246"/>
              <a:ext cx="12144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 smtClean="0">
                  <a:latin typeface="隶书" pitchFamily="49" charset="-122"/>
                  <a:ea typeface="隶书" pitchFamily="49" charset="-122"/>
                </a:rPr>
                <a:t>悟</a:t>
              </a:r>
              <a:endParaRPr lang="zh-CN" altLang="en-US" sz="6000" b="1" dirty="0">
                <a:latin typeface="隶书" pitchFamily="49" charset="-122"/>
                <a:ea typeface="隶书" pitchFamily="49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996975" y="1456064"/>
            <a:ext cx="4429156" cy="1298411"/>
            <a:chOff x="1785918" y="2702428"/>
            <a:chExt cx="4429156" cy="1298411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1785918" y="3357563"/>
              <a:ext cx="4429156" cy="1588"/>
            </a:xfrm>
            <a:prstGeom prst="line">
              <a:avLst/>
            </a:prstGeom>
            <a:ln w="19050">
              <a:solidFill>
                <a:srgbClr val="57C1AD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52"/>
            <p:cNvGrpSpPr/>
            <p:nvPr/>
          </p:nvGrpSpPr>
          <p:grpSpPr>
            <a:xfrm>
              <a:off x="2214546" y="3239070"/>
              <a:ext cx="3571900" cy="216000"/>
              <a:chOff x="2000232" y="3714752"/>
              <a:chExt cx="3571900" cy="21600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000232" y="3714752"/>
                <a:ext cx="216000" cy="216000"/>
              </a:xfrm>
              <a:prstGeom prst="ellipse">
                <a:avLst/>
              </a:prstGeom>
              <a:solidFill>
                <a:srgbClr val="E86B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康少女文字W5(P)" pitchFamily="82" charset="-122"/>
                  <a:ea typeface="华康少女文字W5(P)" pitchFamily="82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237508" y="3714752"/>
                <a:ext cx="216000" cy="216000"/>
              </a:xfrm>
              <a:prstGeom prst="ellipse">
                <a:avLst/>
              </a:prstGeom>
              <a:solidFill>
                <a:srgbClr val="E86B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latin typeface="华康少女文字W5(P)" pitchFamily="82" charset="-122"/>
                  <a:ea typeface="华康少女文字W5(P)" pitchFamily="82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141554" y="3714752"/>
                <a:ext cx="216000" cy="216000"/>
              </a:xfrm>
              <a:prstGeom prst="ellipse">
                <a:avLst/>
              </a:prstGeom>
              <a:solidFill>
                <a:srgbClr val="E86B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康少女文字W5(P)" pitchFamily="82" charset="-122"/>
                  <a:ea typeface="华康少女文字W5(P)" pitchFamily="82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356132" y="3714752"/>
                <a:ext cx="216000" cy="216000"/>
              </a:xfrm>
              <a:prstGeom prst="ellipse">
                <a:avLst/>
              </a:prstGeom>
              <a:solidFill>
                <a:srgbClr val="E86B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康少女文字W5(P)" pitchFamily="82" charset="-122"/>
                  <a:ea typeface="华康少女文字W5(P)" pitchFamily="82" charset="-122"/>
                </a:endParaRPr>
              </a:p>
            </p:txBody>
          </p:sp>
        </p:grpSp>
        <p:sp>
          <p:nvSpPr>
            <p:cNvPr id="16" name="上弧形箭头 15"/>
            <p:cNvSpPr/>
            <p:nvPr/>
          </p:nvSpPr>
          <p:spPr>
            <a:xfrm>
              <a:off x="2273792" y="2714620"/>
              <a:ext cx="1285884" cy="500066"/>
            </a:xfrm>
            <a:prstGeom prst="curvedDownArrow">
              <a:avLst/>
            </a:prstGeom>
            <a:solidFill>
              <a:srgbClr val="475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华康少女文字W5(P)" pitchFamily="82" charset="-122"/>
                <a:ea typeface="华康少女文字W5(P)" pitchFamily="82" charset="-122"/>
              </a:endParaRPr>
            </a:p>
          </p:txBody>
        </p:sp>
        <p:sp>
          <p:nvSpPr>
            <p:cNvPr id="17" name="下弧形箭头 16"/>
            <p:cNvSpPr/>
            <p:nvPr/>
          </p:nvSpPr>
          <p:spPr>
            <a:xfrm>
              <a:off x="3402894" y="3500439"/>
              <a:ext cx="1285200" cy="500400"/>
            </a:xfrm>
            <a:prstGeom prst="curvedUpArrow">
              <a:avLst/>
            </a:prstGeom>
            <a:solidFill>
              <a:srgbClr val="475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华康少女文字W5(P)" pitchFamily="82" charset="-122"/>
                <a:ea typeface="华康少女文字W5(P)" pitchFamily="82" charset="-122"/>
              </a:endParaRPr>
            </a:p>
          </p:txBody>
        </p:sp>
        <p:sp>
          <p:nvSpPr>
            <p:cNvPr id="18" name="上弧形箭头 17"/>
            <p:cNvSpPr/>
            <p:nvPr/>
          </p:nvSpPr>
          <p:spPr>
            <a:xfrm>
              <a:off x="4514468" y="2702428"/>
              <a:ext cx="1285884" cy="500066"/>
            </a:xfrm>
            <a:prstGeom prst="curvedDownArrow">
              <a:avLst/>
            </a:prstGeom>
            <a:solidFill>
              <a:srgbClr val="475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华康少女文字W5(P)" pitchFamily="82" charset="-122"/>
                <a:ea typeface="华康少女文字W5(P)" pitchFamily="82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2857488" y="2471788"/>
            <a:ext cx="1357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475F81"/>
                </a:solidFill>
                <a:latin typeface="+mn-ea"/>
                <a:ea typeface="+mn-ea"/>
              </a:rPr>
              <a:t>学以致悟</a:t>
            </a:r>
            <a:r>
              <a:rPr lang="zh-CN" altLang="en-US" sz="2000" b="1" dirty="0" smtClean="0">
                <a:solidFill>
                  <a:srgbClr val="475F81"/>
                </a:solidFill>
                <a:latin typeface="+mn-ea"/>
                <a:ea typeface="+mn-ea"/>
              </a:rPr>
              <a:t>     </a:t>
            </a:r>
            <a:endParaRPr lang="en-US" altLang="zh-CN" sz="2000" b="1" dirty="0" smtClean="0">
              <a:solidFill>
                <a:srgbClr val="475F81"/>
              </a:solidFill>
              <a:latin typeface="+mn-ea"/>
              <a:ea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71868" y="857238"/>
            <a:ext cx="18573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475F81"/>
                </a:solidFill>
                <a:latin typeface="+mn-ea"/>
                <a:ea typeface="+mn-ea"/>
              </a:rPr>
              <a:t>悟以致用</a:t>
            </a:r>
            <a:endParaRPr lang="en-US" altLang="zh-CN" sz="2000" b="1" dirty="0">
              <a:solidFill>
                <a:srgbClr val="475F81"/>
              </a:solidFill>
              <a:latin typeface="+mn-ea"/>
              <a:ea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572000" y="2928940"/>
            <a:ext cx="1733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475F81"/>
                </a:solidFill>
                <a:latin typeface="+mn-ea"/>
                <a:ea typeface="+mn-ea"/>
              </a:rPr>
              <a:t>悟理悟法悟情</a:t>
            </a:r>
            <a:endParaRPr lang="en-US" altLang="zh-CN" sz="2000" b="1" dirty="0">
              <a:solidFill>
                <a:srgbClr val="475F81"/>
              </a:solidFill>
              <a:latin typeface="+mn-ea"/>
              <a:ea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68941" y="1400224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475F81"/>
                </a:solidFill>
                <a:latin typeface="+mn-ea"/>
                <a:ea typeface="+mn-ea"/>
              </a:rPr>
              <a:t>学道悟道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28794" y="3534327"/>
            <a:ext cx="642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+mn-ea"/>
                <a:ea typeface="+mn-ea"/>
              </a:rPr>
              <a:t>    我们官员一定要学在当下、悟在当下和行在当下。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    还要证在当下：一要证明我们官员的身体与心灵是同步与和谐的；二要证明我们官员自身的价值，实现自己确定的工作目标和人生目标。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28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 descr="1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2214563" y="1285875"/>
            <a:ext cx="74295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“不患无位而患德之不修”</a:t>
            </a:r>
            <a:endParaRPr lang="en-US" altLang="zh-CN" sz="24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“不患位之不尊，而患德之不崇”</a:t>
            </a:r>
            <a:endParaRPr lang="en-US" altLang="zh-CN" sz="24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帝国的崩溃、王朝的覆灭、执政党的下台，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无不与当政者不立德、不修德、不践德有关，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无不与其当权者作风不正、腐败盛行、丧失人心有关。</a:t>
            </a:r>
          </a:p>
        </p:txBody>
      </p:sp>
      <p:pic>
        <p:nvPicPr>
          <p:cNvPr id="4100" name="图片 7" descr="10646695_152152547000_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122238"/>
            <a:ext cx="169068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3"/>
          <a:srcRect l="18181" t="77489"/>
          <a:stretch>
            <a:fillRect/>
          </a:stretch>
        </p:blipFill>
        <p:spPr bwMode="auto">
          <a:xfrm>
            <a:off x="1665288" y="-571500"/>
            <a:ext cx="747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>
            <a:spLocks noChangeArrowheads="1"/>
          </p:cNvSpPr>
          <p:nvPr/>
        </p:nvSpPr>
        <p:spPr bwMode="auto">
          <a:xfrm>
            <a:off x="6143625" y="71438"/>
            <a:ext cx="277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sz="24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5.</a:t>
            </a:r>
            <a:r>
              <a:rPr lang="zh-CN" altLang="en-US" sz="24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学以致悟</a:t>
            </a:r>
            <a:endParaRPr lang="zh-CN" altLang="en-US" sz="2400" dirty="0">
              <a:solidFill>
                <a:schemeClr val="bg1"/>
              </a:solidFill>
              <a:latin typeface="黑体" pitchFamily="2" charset="-122"/>
              <a:ea typeface="黑体" pitchFamily="2" charset="-122"/>
              <a:sym typeface="Adobe 楷体 Std R"/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7715272" y="3000375"/>
            <a:ext cx="1400175" cy="2143125"/>
            <a:chOff x="7464445" y="2571750"/>
            <a:chExt cx="1679555" cy="2571750"/>
          </a:xfrm>
        </p:grpSpPr>
        <p:pic>
          <p:nvPicPr>
            <p:cNvPr id="7" name="图片 6" descr="6.png"/>
            <p:cNvPicPr>
              <a:picLocks noChangeAspect="1"/>
            </p:cNvPicPr>
            <p:nvPr/>
          </p:nvPicPr>
          <p:blipFill>
            <a:blip r:embed="rId4" cstate="print"/>
            <a:srcRect l="53906"/>
            <a:stretch>
              <a:fillRect/>
            </a:stretch>
          </p:blipFill>
          <p:spPr bwMode="auto">
            <a:xfrm>
              <a:off x="7464445" y="2866071"/>
              <a:ext cx="1679555" cy="2277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7" descr="3.png"/>
            <p:cNvPicPr>
              <a:picLocks noChangeAspect="1"/>
            </p:cNvPicPr>
            <p:nvPr/>
          </p:nvPicPr>
          <p:blipFill>
            <a:blip r:embed="rId5"/>
            <a:srcRect l="14063" t="46249" r="75000" b="35001"/>
            <a:stretch>
              <a:fillRect/>
            </a:stretch>
          </p:blipFill>
          <p:spPr bwMode="auto">
            <a:xfrm>
              <a:off x="7929586" y="2571750"/>
              <a:ext cx="571497" cy="61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图片 8" descr="4+.png"/>
            <p:cNvPicPr>
              <a:picLocks noChangeAspect="1"/>
            </p:cNvPicPr>
            <p:nvPr/>
          </p:nvPicPr>
          <p:blipFill>
            <a:blip r:embed="rId6"/>
            <a:srcRect l="58594" t="50000" r="30469" b="32500"/>
            <a:stretch>
              <a:fillRect/>
            </a:stretch>
          </p:blipFill>
          <p:spPr bwMode="auto">
            <a:xfrm>
              <a:off x="7858148" y="3357568"/>
              <a:ext cx="857224" cy="857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9" descr="5.png"/>
            <p:cNvPicPr>
              <a:picLocks noChangeAspect="1"/>
            </p:cNvPicPr>
            <p:nvPr/>
          </p:nvPicPr>
          <p:blipFill>
            <a:blip r:embed="rId7"/>
            <a:srcRect l="72656" t="47501" r="19531" b="43750"/>
            <a:stretch>
              <a:fillRect/>
            </a:stretch>
          </p:blipFill>
          <p:spPr bwMode="auto">
            <a:xfrm>
              <a:off x="8429625" y="2571750"/>
              <a:ext cx="714375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组合 18"/>
          <p:cNvGrpSpPr/>
          <p:nvPr/>
        </p:nvGrpSpPr>
        <p:grpSpPr>
          <a:xfrm>
            <a:off x="2071670" y="1500180"/>
            <a:ext cx="5643602" cy="2857520"/>
            <a:chOff x="2071670" y="1500180"/>
            <a:chExt cx="5643602" cy="2857520"/>
          </a:xfrm>
        </p:grpSpPr>
        <p:grpSp>
          <p:nvGrpSpPr>
            <p:cNvPr id="12" name="组合 11"/>
            <p:cNvGrpSpPr/>
            <p:nvPr/>
          </p:nvGrpSpPr>
          <p:grpSpPr>
            <a:xfrm>
              <a:off x="2071670" y="1500180"/>
              <a:ext cx="5643602" cy="2857520"/>
              <a:chOff x="2030277" y="2696468"/>
              <a:chExt cx="6062404" cy="1272292"/>
            </a:xfrm>
          </p:grpSpPr>
          <p:sp>
            <p:nvSpPr>
              <p:cNvPr id="13" name="流程图: 手动输入 12"/>
              <p:cNvSpPr/>
              <p:nvPr/>
            </p:nvSpPr>
            <p:spPr>
              <a:xfrm rot="10800000" flipH="1">
                <a:off x="2030277" y="2696468"/>
                <a:ext cx="6062404" cy="1123963"/>
              </a:xfrm>
              <a:prstGeom prst="flowChartManualInput">
                <a:avLst/>
              </a:prstGeom>
              <a:solidFill>
                <a:srgbClr val="475F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流程图: 手动输入 13"/>
              <p:cNvSpPr/>
              <p:nvPr/>
            </p:nvSpPr>
            <p:spPr>
              <a:xfrm rot="10800000" flipH="1">
                <a:off x="2122963" y="2863717"/>
                <a:ext cx="5865227" cy="1105043"/>
              </a:xfrm>
              <a:prstGeom prst="flowChartManualInput">
                <a:avLst/>
              </a:prstGeom>
              <a:solidFill>
                <a:srgbClr val="E86B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 descr="5cdd45301ff727b295c7605879e22b98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57421" y="1857370"/>
              <a:ext cx="5029200" cy="1993392"/>
            </a:xfrm>
            <a:prstGeom prst="rect">
              <a:avLst/>
            </a:prstGeom>
          </p:spPr>
        </p:pic>
      </p:grpSp>
      <p:pic>
        <p:nvPicPr>
          <p:cNvPr id="15" name="图片 14" descr="3683381545235763716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361" y="1643056"/>
            <a:ext cx="1736995" cy="2289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71472" y="792294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当官之法，惟有三事：曰清，曰慎，曰勤。</a:t>
            </a:r>
            <a:endParaRPr lang="en-US" altLang="zh-CN" sz="2000" b="1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知此三者，可以保禄位，可以远耻辱，可以得上之知，可以得下之援。</a:t>
            </a:r>
            <a:endParaRPr lang="zh-CN" altLang="en-US" sz="20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4612" y="3943171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清者</a:t>
            </a:r>
            <a:r>
              <a:rPr lang="zh-CN" altLang="en-US" sz="2400" b="1" dirty="0" smtClean="0"/>
              <a:t>大节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慎</a:t>
            </a:r>
            <a:r>
              <a:rPr lang="zh-CN" altLang="en-US" sz="2400" b="1" dirty="0"/>
              <a:t>者</a:t>
            </a:r>
            <a:r>
              <a:rPr lang="zh-CN" altLang="en-US" sz="2400" b="1" dirty="0" smtClean="0"/>
              <a:t>无误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勤</a:t>
            </a:r>
            <a:r>
              <a:rPr lang="zh-CN" altLang="en-US" sz="2400" b="1" dirty="0"/>
              <a:t>则能</a:t>
            </a:r>
            <a:r>
              <a:rPr lang="zh-CN" altLang="en-US" sz="2400" b="1" dirty="0" smtClean="0"/>
              <a:t>理</a:t>
            </a:r>
            <a:endParaRPr lang="zh-CN" altLang="en-US" sz="2400" b="1" dirty="0"/>
          </a:p>
        </p:txBody>
      </p:sp>
      <p:pic>
        <p:nvPicPr>
          <p:cNvPr id="18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3"/>
          <a:srcRect l="18181" t="77489"/>
          <a:stretch>
            <a:fillRect/>
          </a:stretch>
        </p:blipFill>
        <p:spPr bwMode="auto">
          <a:xfrm>
            <a:off x="1665288" y="-571500"/>
            <a:ext cx="747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>
            <a:spLocks noChangeArrowheads="1"/>
          </p:cNvSpPr>
          <p:nvPr/>
        </p:nvSpPr>
        <p:spPr bwMode="auto">
          <a:xfrm>
            <a:off x="5715009" y="71438"/>
            <a:ext cx="3200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7.</a:t>
            </a:r>
            <a:r>
              <a:rPr lang="zh-CN" altLang="en-US" sz="24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曾国藩的官德修养</a:t>
            </a:r>
            <a:endParaRPr lang="zh-CN" altLang="en-US" sz="2400" dirty="0">
              <a:solidFill>
                <a:schemeClr val="bg1"/>
              </a:solidFill>
              <a:latin typeface="黑体" pitchFamily="2" charset="-122"/>
              <a:ea typeface="黑体" pitchFamily="2" charset="-122"/>
              <a:sym typeface="Adobe 楷体 Std R"/>
            </a:endParaRPr>
          </a:p>
        </p:txBody>
      </p:sp>
      <p:pic>
        <p:nvPicPr>
          <p:cNvPr id="11" name="图片 10" descr="203000000090751318063835134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1000114"/>
            <a:ext cx="1695450" cy="36385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85720" y="1285866"/>
            <a:ext cx="712048" cy="3357568"/>
            <a:chOff x="285720" y="1285866"/>
            <a:chExt cx="712048" cy="3357568"/>
          </a:xfrm>
        </p:grpSpPr>
        <p:pic>
          <p:nvPicPr>
            <p:cNvPr id="12" name="图片 11" descr="128990286587187500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720" y="1285866"/>
              <a:ext cx="712048" cy="335756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64785" y="1643056"/>
              <a:ext cx="492443" cy="264320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 smtClean="0">
                  <a:latin typeface="华文行楷" pitchFamily="2" charset="-122"/>
                  <a:ea typeface="华文行楷" pitchFamily="2" charset="-122"/>
                </a:rPr>
                <a:t>立德立功立言三不朽</a:t>
              </a:r>
              <a:endParaRPr lang="zh-CN" altLang="en-US" sz="2000" dirty="0">
                <a:latin typeface="华文行楷" pitchFamily="2" charset="-122"/>
                <a:ea typeface="华文行楷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074134" y="1285866"/>
            <a:ext cx="712048" cy="3357568"/>
            <a:chOff x="3074134" y="1285866"/>
            <a:chExt cx="712048" cy="3357568"/>
          </a:xfrm>
        </p:grpSpPr>
        <p:pic>
          <p:nvPicPr>
            <p:cNvPr id="13" name="图片 12" descr="128990286587187500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4134" y="1285866"/>
              <a:ext cx="712048" cy="33575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214679" y="1643056"/>
              <a:ext cx="492443" cy="264320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 smtClean="0">
                  <a:latin typeface="华文行楷" pitchFamily="2" charset="-122"/>
                  <a:ea typeface="华文行楷" pitchFamily="2" charset="-122"/>
                </a:rPr>
                <a:t>为师为相为将一完人</a:t>
              </a:r>
              <a:endParaRPr lang="zh-CN" altLang="en-US" sz="2000" dirty="0">
                <a:latin typeface="华文行楷" pitchFamily="2" charset="-122"/>
                <a:ea typeface="华文行楷" pitchFamily="2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29058" y="1142990"/>
            <a:ext cx="721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zh-CN" altLang="en-US" sz="2000" dirty="0" smtClean="0">
                <a:latin typeface="+mn-ea"/>
                <a:ea typeface="+mn-ea"/>
              </a:rPr>
              <a:t>居官以坚忍为第一要义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buBlip>
                <a:blip r:embed="rId6"/>
              </a:buBlip>
            </a:pPr>
            <a:r>
              <a:rPr lang="zh-CN" altLang="en-US" sz="2000" dirty="0" smtClean="0">
                <a:latin typeface="+mn-ea"/>
                <a:ea typeface="+mn-ea"/>
              </a:rPr>
              <a:t>办大事的人胸怀要宽，肚量要大，能忍善忍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buBlip>
                <a:blip r:embed="rId6"/>
              </a:buBlip>
            </a:pPr>
            <a:r>
              <a:rPr lang="zh-CN" altLang="en-US" sz="2000" dirty="0" smtClean="0">
                <a:latin typeface="+mn-ea"/>
                <a:ea typeface="+mn-ea"/>
              </a:rPr>
              <a:t>德以满而损，福以骄而减”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buBlip>
                <a:blip r:embed="rId6"/>
              </a:buBlip>
            </a:pPr>
            <a:r>
              <a:rPr lang="zh-CN" altLang="en-US" sz="2000" dirty="0" smtClean="0">
                <a:latin typeface="+mn-ea"/>
                <a:ea typeface="+mn-ea"/>
              </a:rPr>
              <a:t>总以钱少产薄为妙”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buBlip>
                <a:blip r:embed="rId6"/>
              </a:buBlip>
            </a:pPr>
            <a:r>
              <a:rPr lang="zh-CN" altLang="en-US" sz="2000" dirty="0" smtClean="0">
                <a:latin typeface="+mn-ea"/>
                <a:ea typeface="+mn-ea"/>
              </a:rPr>
              <a:t>轻财足以聚人，律己足以服人，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量宽足以得人，身先足以率人。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4744" y="3133088"/>
            <a:ext cx="4500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       曾国藩重视修身、克己、养德，</a:t>
            </a:r>
            <a:endParaRPr lang="en-US" altLang="zh-CN" sz="2000" dirty="0" smtClean="0"/>
          </a:p>
          <a:p>
            <a:r>
              <a:rPr lang="zh-CN" altLang="en-US" sz="2000" dirty="0" smtClean="0"/>
              <a:t>每天必做十三件事：</a:t>
            </a:r>
            <a:endParaRPr lang="en-US" altLang="zh-CN" sz="2000" dirty="0" smtClean="0"/>
          </a:p>
          <a:p>
            <a:r>
              <a:rPr lang="zh-CN" altLang="en-US" sz="2000" dirty="0" smtClean="0"/>
              <a:t>        主敬、静坐、早起、读书不二、</a:t>
            </a:r>
            <a:endParaRPr lang="en-US" altLang="zh-CN" sz="2000" dirty="0" smtClean="0"/>
          </a:p>
          <a:p>
            <a:r>
              <a:rPr lang="zh-CN" altLang="en-US" sz="2000" dirty="0" smtClean="0"/>
              <a:t>读史、谨言、养气、保身、写日记、日知所亡、月无忘所能、作字、</a:t>
            </a:r>
            <a:endParaRPr lang="en-US" altLang="zh-CN" sz="2000" dirty="0" smtClean="0"/>
          </a:p>
          <a:p>
            <a:r>
              <a:rPr lang="zh-CN" altLang="en-US" sz="2000" dirty="0" smtClean="0"/>
              <a:t>夜不出门。</a:t>
            </a:r>
            <a:endParaRPr lang="zh-CN" altLang="en-US" sz="2000" dirty="0"/>
          </a:p>
        </p:txBody>
      </p:sp>
      <p:pic>
        <p:nvPicPr>
          <p:cNvPr id="19" name="图片 18" descr="官帽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9319" y="3389000"/>
            <a:ext cx="1546151" cy="1540204"/>
          </a:xfrm>
          <a:prstGeom prst="rect">
            <a:avLst/>
          </a:prstGeom>
        </p:spPr>
      </p:pic>
      <p:pic>
        <p:nvPicPr>
          <p:cNvPr id="20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3"/>
          <a:srcRect l="18181" t="77489"/>
          <a:stretch>
            <a:fillRect/>
          </a:stretch>
        </p:blipFill>
        <p:spPr bwMode="auto">
          <a:xfrm>
            <a:off x="1665288" y="-571500"/>
            <a:ext cx="747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>
            <a:spLocks noChangeArrowheads="1"/>
          </p:cNvSpPr>
          <p:nvPr/>
        </p:nvSpPr>
        <p:spPr bwMode="auto">
          <a:xfrm>
            <a:off x="5715009" y="71438"/>
            <a:ext cx="3200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8.</a:t>
            </a:r>
            <a:r>
              <a:rPr lang="zh-CN" altLang="en-US" sz="24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焦裕禄的官德修养</a:t>
            </a:r>
            <a:endParaRPr lang="zh-CN" altLang="en-US" sz="2400" dirty="0">
              <a:solidFill>
                <a:schemeClr val="bg1"/>
              </a:solidFill>
              <a:latin typeface="黑体" pitchFamily="2" charset="-122"/>
              <a:ea typeface="黑体" pitchFamily="2" charset="-122"/>
              <a:sym typeface="Adobe 楷体 Std R"/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7715272" y="3000375"/>
            <a:ext cx="1400175" cy="2143125"/>
            <a:chOff x="7464445" y="2571750"/>
            <a:chExt cx="1679555" cy="2571750"/>
          </a:xfrm>
        </p:grpSpPr>
        <p:pic>
          <p:nvPicPr>
            <p:cNvPr id="7" name="图片 6" descr="6.png"/>
            <p:cNvPicPr>
              <a:picLocks noChangeAspect="1"/>
            </p:cNvPicPr>
            <p:nvPr/>
          </p:nvPicPr>
          <p:blipFill>
            <a:blip r:embed="rId4" cstate="print"/>
            <a:srcRect l="53906"/>
            <a:stretch>
              <a:fillRect/>
            </a:stretch>
          </p:blipFill>
          <p:spPr bwMode="auto">
            <a:xfrm>
              <a:off x="7464445" y="2866071"/>
              <a:ext cx="1679555" cy="2277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7" descr="3.png"/>
            <p:cNvPicPr>
              <a:picLocks noChangeAspect="1"/>
            </p:cNvPicPr>
            <p:nvPr/>
          </p:nvPicPr>
          <p:blipFill>
            <a:blip r:embed="rId5"/>
            <a:srcRect l="14063" t="46249" r="75000" b="35001"/>
            <a:stretch>
              <a:fillRect/>
            </a:stretch>
          </p:blipFill>
          <p:spPr bwMode="auto">
            <a:xfrm>
              <a:off x="7929586" y="2571750"/>
              <a:ext cx="571497" cy="61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图片 8" descr="4+.png"/>
            <p:cNvPicPr>
              <a:picLocks noChangeAspect="1"/>
            </p:cNvPicPr>
            <p:nvPr/>
          </p:nvPicPr>
          <p:blipFill>
            <a:blip r:embed="rId6"/>
            <a:srcRect l="58594" t="50000" r="30469" b="32500"/>
            <a:stretch>
              <a:fillRect/>
            </a:stretch>
          </p:blipFill>
          <p:spPr bwMode="auto">
            <a:xfrm>
              <a:off x="7858148" y="3357568"/>
              <a:ext cx="857224" cy="857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9" descr="5.png"/>
            <p:cNvPicPr>
              <a:picLocks noChangeAspect="1"/>
            </p:cNvPicPr>
            <p:nvPr/>
          </p:nvPicPr>
          <p:blipFill>
            <a:blip r:embed="rId7"/>
            <a:srcRect l="72656" t="47501" r="19531" b="43750"/>
            <a:stretch>
              <a:fillRect/>
            </a:stretch>
          </p:blipFill>
          <p:spPr bwMode="auto">
            <a:xfrm>
              <a:off x="8429625" y="2571750"/>
              <a:ext cx="714375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图片 11" descr="ac6eddc451da81cbb161f9575066d016082431a0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786" y="2000246"/>
            <a:ext cx="3012498" cy="2917699"/>
          </a:xfrm>
          <a:prstGeom prst="rect">
            <a:avLst/>
          </a:prstGeom>
        </p:spPr>
      </p:pic>
      <p:pic>
        <p:nvPicPr>
          <p:cNvPr id="13" name="图片 12" descr="R131395685548837_change_p48_b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214296"/>
            <a:ext cx="3810000" cy="3505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4810" y="1643056"/>
            <a:ext cx="3214710" cy="255454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+mn-ea"/>
                <a:ea typeface="+mn-ea"/>
              </a:rPr>
              <a:t>    要重点学习弘扬焦裕禄的公仆情怀、求实作风、奋斗精神和道德情操。要见贤思齐，组织党员、干部把焦裕禄精神作为一面镜子来好好照一照自己，努力做焦裕禄式的好党员、好干部。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15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98" y="4643452"/>
            <a:ext cx="1785950" cy="33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2" descr="C:\Users\Soloman\Desktop\荷叶.png"/>
          <p:cNvPicPr>
            <a:picLocks noChangeAspect="1" noChangeArrowheads="1"/>
          </p:cNvPicPr>
          <p:nvPr/>
        </p:nvPicPr>
        <p:blipFill>
          <a:blip r:embed="rId2"/>
          <a:srcRect l="83331" t="36375" r="2292" b="40009"/>
          <a:stretch>
            <a:fillRect/>
          </a:stretch>
        </p:blipFill>
        <p:spPr bwMode="auto">
          <a:xfrm>
            <a:off x="8027988" y="4137025"/>
            <a:ext cx="11160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郑重声明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90"/>
            <a:ext cx="4697405" cy="216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643452"/>
            <a:ext cx="1785950" cy="33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1811339" y="1091803"/>
            <a:ext cx="1587" cy="234672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1464" y="-3572"/>
            <a:ext cx="1552575" cy="1189435"/>
            <a:chOff x="0" y="0"/>
            <a:chExt cx="978" cy="999"/>
          </a:xfrm>
        </p:grpSpPr>
        <p:sp>
          <p:nvSpPr>
            <p:cNvPr id="35864" name="Freeform 4"/>
            <p:cNvSpPr>
              <a:spLocks noChangeArrowheads="1"/>
            </p:cNvSpPr>
            <p:nvPr/>
          </p:nvSpPr>
          <p:spPr bwMode="auto">
            <a:xfrm>
              <a:off x="482" y="0"/>
              <a:ext cx="496" cy="999"/>
            </a:xfrm>
            <a:custGeom>
              <a:avLst/>
              <a:gdLst>
                <a:gd name="T0" fmla="*/ 84 w 496"/>
                <a:gd name="T1" fmla="*/ 0 h 999"/>
                <a:gd name="T2" fmla="*/ 496 w 496"/>
                <a:gd name="T3" fmla="*/ 854 h 999"/>
                <a:gd name="T4" fmla="*/ 496 w 496"/>
                <a:gd name="T5" fmla="*/ 999 h 999"/>
                <a:gd name="T6" fmla="*/ 0 w 496"/>
                <a:gd name="T7" fmla="*/ 188 h 999"/>
                <a:gd name="T8" fmla="*/ 84 w 496"/>
                <a:gd name="T9" fmla="*/ 0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999"/>
                <a:gd name="T17" fmla="*/ 496 w 496"/>
                <a:gd name="T18" fmla="*/ 999 h 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999">
                  <a:moveTo>
                    <a:pt x="84" y="0"/>
                  </a:moveTo>
                  <a:lnTo>
                    <a:pt x="496" y="854"/>
                  </a:lnTo>
                  <a:lnTo>
                    <a:pt x="496" y="999"/>
                  </a:lnTo>
                  <a:lnTo>
                    <a:pt x="0" y="18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35865" name="Freeform 5"/>
            <p:cNvSpPr>
              <a:spLocks noChangeArrowheads="1"/>
            </p:cNvSpPr>
            <p:nvPr/>
          </p:nvSpPr>
          <p:spPr bwMode="auto">
            <a:xfrm>
              <a:off x="0" y="3"/>
              <a:ext cx="564" cy="187"/>
            </a:xfrm>
            <a:custGeom>
              <a:avLst/>
              <a:gdLst>
                <a:gd name="T0" fmla="*/ 564 w 564"/>
                <a:gd name="T1" fmla="*/ 0 h 187"/>
                <a:gd name="T2" fmla="*/ 482 w 564"/>
                <a:gd name="T3" fmla="*/ 187 h 187"/>
                <a:gd name="T4" fmla="*/ 0 w 564"/>
                <a:gd name="T5" fmla="*/ 0 h 187"/>
                <a:gd name="T6" fmla="*/ 564 w 56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187"/>
                <a:gd name="T14" fmla="*/ 564 w 56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187">
                  <a:moveTo>
                    <a:pt x="564" y="0"/>
                  </a:moveTo>
                  <a:lnTo>
                    <a:pt x="482" y="187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sp>
        <p:nvSpPr>
          <p:cNvPr id="35844" name="Freeform 7"/>
          <p:cNvSpPr>
            <a:spLocks noChangeArrowheads="1"/>
          </p:cNvSpPr>
          <p:nvPr/>
        </p:nvSpPr>
        <p:spPr bwMode="auto">
          <a:xfrm>
            <a:off x="1871664" y="-7144"/>
            <a:ext cx="1895475" cy="1140619"/>
          </a:xfrm>
          <a:custGeom>
            <a:avLst/>
            <a:gdLst>
              <a:gd name="T0" fmla="*/ 2147483647 w 1194"/>
              <a:gd name="T1" fmla="*/ 0 h 957"/>
              <a:gd name="T2" fmla="*/ 0 w 1194"/>
              <a:gd name="T3" fmla="*/ 2147483647 h 957"/>
              <a:gd name="T4" fmla="*/ 0 w 1194"/>
              <a:gd name="T5" fmla="*/ 2147483647 h 957"/>
              <a:gd name="T6" fmla="*/ 2147483647 w 1194"/>
              <a:gd name="T7" fmla="*/ 0 h 957"/>
              <a:gd name="T8" fmla="*/ 2147483647 w 1194"/>
              <a:gd name="T9" fmla="*/ 0 h 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4"/>
              <a:gd name="T16" fmla="*/ 0 h 957"/>
              <a:gd name="T17" fmla="*/ 1194 w 1194"/>
              <a:gd name="T18" fmla="*/ 957 h 9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4" h="957">
                <a:moveTo>
                  <a:pt x="843" y="0"/>
                </a:moveTo>
                <a:lnTo>
                  <a:pt x="0" y="885"/>
                </a:lnTo>
                <a:lnTo>
                  <a:pt x="0" y="957"/>
                </a:lnTo>
                <a:lnTo>
                  <a:pt x="1194" y="0"/>
                </a:lnTo>
                <a:lnTo>
                  <a:pt x="843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5845" name="Freeform 8"/>
          <p:cNvSpPr>
            <a:spLocks noChangeArrowheads="1"/>
          </p:cNvSpPr>
          <p:nvPr/>
        </p:nvSpPr>
        <p:spPr bwMode="auto">
          <a:xfrm>
            <a:off x="1871663" y="-10716"/>
            <a:ext cx="2138362" cy="1185863"/>
          </a:xfrm>
          <a:custGeom>
            <a:avLst/>
            <a:gdLst>
              <a:gd name="T0" fmla="*/ 2147483647 w 1347"/>
              <a:gd name="T1" fmla="*/ 0 h 996"/>
              <a:gd name="T2" fmla="*/ 0 w 1347"/>
              <a:gd name="T3" fmla="*/ 2147483647 h 996"/>
              <a:gd name="T4" fmla="*/ 0 w 1347"/>
              <a:gd name="T5" fmla="*/ 2147483647 h 996"/>
              <a:gd name="T6" fmla="*/ 2147483647 w 1347"/>
              <a:gd name="T7" fmla="*/ 0 h 996"/>
              <a:gd name="T8" fmla="*/ 2147483647 w 1347"/>
              <a:gd name="T9" fmla="*/ 0 h 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7"/>
              <a:gd name="T16" fmla="*/ 0 h 996"/>
              <a:gd name="T17" fmla="*/ 1347 w 1347"/>
              <a:gd name="T18" fmla="*/ 996 h 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7" h="996">
                <a:moveTo>
                  <a:pt x="1347" y="0"/>
                </a:moveTo>
                <a:lnTo>
                  <a:pt x="0" y="996"/>
                </a:lnTo>
                <a:lnTo>
                  <a:pt x="0" y="957"/>
                </a:lnTo>
                <a:lnTo>
                  <a:pt x="1191" y="0"/>
                </a:lnTo>
                <a:lnTo>
                  <a:pt x="1347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5846" name="Freeform 9"/>
          <p:cNvSpPr>
            <a:spLocks noChangeArrowheads="1"/>
          </p:cNvSpPr>
          <p:nvPr/>
        </p:nvSpPr>
        <p:spPr bwMode="auto">
          <a:xfrm>
            <a:off x="1871664" y="-10716"/>
            <a:ext cx="2338387" cy="1220391"/>
          </a:xfrm>
          <a:custGeom>
            <a:avLst/>
            <a:gdLst>
              <a:gd name="T0" fmla="*/ 2147483647 w 1473"/>
              <a:gd name="T1" fmla="*/ 2147483647 h 1025"/>
              <a:gd name="T2" fmla="*/ 2147483647 w 1473"/>
              <a:gd name="T3" fmla="*/ 2147483647 h 1025"/>
              <a:gd name="T4" fmla="*/ 0 w 1473"/>
              <a:gd name="T5" fmla="*/ 2147483647 h 1025"/>
              <a:gd name="T6" fmla="*/ 2147483647 w 1473"/>
              <a:gd name="T7" fmla="*/ 0 h 1025"/>
              <a:gd name="T8" fmla="*/ 2147483647 w 1473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3"/>
              <a:gd name="T16" fmla="*/ 0 h 1025"/>
              <a:gd name="T17" fmla="*/ 1473 w 1473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3" h="1025">
                <a:moveTo>
                  <a:pt x="1473" y="6"/>
                </a:moveTo>
                <a:lnTo>
                  <a:pt x="2" y="1025"/>
                </a:lnTo>
                <a:lnTo>
                  <a:pt x="0" y="995"/>
                </a:lnTo>
                <a:lnTo>
                  <a:pt x="1344" y="0"/>
                </a:lnTo>
                <a:lnTo>
                  <a:pt x="1473" y="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5847" name="Freeform 10"/>
          <p:cNvSpPr>
            <a:spLocks noChangeArrowheads="1"/>
          </p:cNvSpPr>
          <p:nvPr/>
        </p:nvSpPr>
        <p:spPr bwMode="auto">
          <a:xfrm>
            <a:off x="1874839" y="3327798"/>
            <a:ext cx="3525837" cy="1826419"/>
          </a:xfrm>
          <a:custGeom>
            <a:avLst/>
            <a:gdLst>
              <a:gd name="T0" fmla="*/ 2147483647 w 2221"/>
              <a:gd name="T1" fmla="*/ 2147483647 h 1534"/>
              <a:gd name="T2" fmla="*/ 0 w 2221"/>
              <a:gd name="T3" fmla="*/ 0 h 1534"/>
              <a:gd name="T4" fmla="*/ 2147483647 w 2221"/>
              <a:gd name="T5" fmla="*/ 2147483647 h 1534"/>
              <a:gd name="T6" fmla="*/ 2147483647 w 2221"/>
              <a:gd name="T7" fmla="*/ 2147483647 h 1534"/>
              <a:gd name="T8" fmla="*/ 2147483647 w 2221"/>
              <a:gd name="T9" fmla="*/ 2147483647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1"/>
              <a:gd name="T16" fmla="*/ 0 h 1534"/>
              <a:gd name="T17" fmla="*/ 2221 w 2221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1" h="1534">
                <a:moveTo>
                  <a:pt x="2221" y="1533"/>
                </a:moveTo>
                <a:lnTo>
                  <a:pt x="0" y="0"/>
                </a:lnTo>
                <a:lnTo>
                  <a:pt x="1" y="25"/>
                </a:lnTo>
                <a:lnTo>
                  <a:pt x="2059" y="1534"/>
                </a:lnTo>
                <a:lnTo>
                  <a:pt x="2221" y="1533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5848" name="Freeform 11"/>
          <p:cNvSpPr>
            <a:spLocks noChangeArrowheads="1"/>
          </p:cNvSpPr>
          <p:nvPr/>
        </p:nvSpPr>
        <p:spPr bwMode="auto">
          <a:xfrm>
            <a:off x="1876425" y="3356372"/>
            <a:ext cx="3265488" cy="1794272"/>
          </a:xfrm>
          <a:custGeom>
            <a:avLst/>
            <a:gdLst>
              <a:gd name="T0" fmla="*/ 2147483647 w 2057"/>
              <a:gd name="T1" fmla="*/ 2147483647 h 1507"/>
              <a:gd name="T2" fmla="*/ 0 w 2057"/>
              <a:gd name="T3" fmla="*/ 0 h 1507"/>
              <a:gd name="T4" fmla="*/ 0 w 2057"/>
              <a:gd name="T5" fmla="*/ 2147483647 h 1507"/>
              <a:gd name="T6" fmla="*/ 2147483647 w 2057"/>
              <a:gd name="T7" fmla="*/ 2147483647 h 1507"/>
              <a:gd name="T8" fmla="*/ 2147483647 w 2057"/>
              <a:gd name="T9" fmla="*/ 2147483647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7"/>
              <a:gd name="T16" fmla="*/ 0 h 1507"/>
              <a:gd name="T17" fmla="*/ 2057 w 2057"/>
              <a:gd name="T18" fmla="*/ 1507 h 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7" h="1507">
                <a:moveTo>
                  <a:pt x="2057" y="1507"/>
                </a:moveTo>
                <a:lnTo>
                  <a:pt x="0" y="0"/>
                </a:lnTo>
                <a:lnTo>
                  <a:pt x="0" y="30"/>
                </a:lnTo>
                <a:lnTo>
                  <a:pt x="1857" y="1507"/>
                </a:lnTo>
                <a:lnTo>
                  <a:pt x="2057" y="150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5849" name="Freeform 12"/>
          <p:cNvSpPr>
            <a:spLocks noChangeArrowheads="1"/>
          </p:cNvSpPr>
          <p:nvPr/>
        </p:nvSpPr>
        <p:spPr bwMode="auto">
          <a:xfrm>
            <a:off x="1871663" y="3388519"/>
            <a:ext cx="2946400" cy="1758554"/>
          </a:xfrm>
          <a:custGeom>
            <a:avLst/>
            <a:gdLst>
              <a:gd name="T0" fmla="*/ 2147483647 w 1856"/>
              <a:gd name="T1" fmla="*/ 2147483647 h 1477"/>
              <a:gd name="T2" fmla="*/ 0 w 1856"/>
              <a:gd name="T3" fmla="*/ 2147483647 h 1477"/>
              <a:gd name="T4" fmla="*/ 0 w 1856"/>
              <a:gd name="T5" fmla="*/ 0 h 1477"/>
              <a:gd name="T6" fmla="*/ 2147483647 w 1856"/>
              <a:gd name="T7" fmla="*/ 2147483647 h 1477"/>
              <a:gd name="T8" fmla="*/ 2147483647 w 1856"/>
              <a:gd name="T9" fmla="*/ 2147483647 h 1477"/>
              <a:gd name="T10" fmla="*/ 2147483647 w 1856"/>
              <a:gd name="T11" fmla="*/ 2147483647 h 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6"/>
              <a:gd name="T19" fmla="*/ 0 h 1477"/>
              <a:gd name="T20" fmla="*/ 1856 w 1856"/>
              <a:gd name="T21" fmla="*/ 1477 h 14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6" h="1477">
                <a:moveTo>
                  <a:pt x="1344" y="1474"/>
                </a:moveTo>
                <a:lnTo>
                  <a:pt x="0" y="97"/>
                </a:lnTo>
                <a:lnTo>
                  <a:pt x="0" y="0"/>
                </a:lnTo>
                <a:lnTo>
                  <a:pt x="1856" y="1474"/>
                </a:lnTo>
                <a:lnTo>
                  <a:pt x="1848" y="1477"/>
                </a:lnTo>
                <a:lnTo>
                  <a:pt x="1344" y="1474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5850" name="Line 17"/>
          <p:cNvSpPr>
            <a:spLocks noChangeShapeType="1"/>
          </p:cNvSpPr>
          <p:nvPr/>
        </p:nvSpPr>
        <p:spPr bwMode="auto">
          <a:xfrm>
            <a:off x="1876425" y="1164432"/>
            <a:ext cx="0" cy="221813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51" name="Rectangle 40"/>
          <p:cNvSpPr>
            <a:spLocks noChangeArrowheads="1"/>
          </p:cNvSpPr>
          <p:nvPr/>
        </p:nvSpPr>
        <p:spPr bwMode="auto">
          <a:xfrm>
            <a:off x="1763714" y="1545431"/>
            <a:ext cx="4968875" cy="102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时事报告</a:t>
            </a:r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》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杂志社</a:t>
            </a:r>
            <a:endParaRPr lang="zh-CN" altLang="en-US" sz="4000" b="1">
              <a:solidFill>
                <a:schemeClr val="bg1"/>
              </a:solidFill>
              <a:latin typeface="微软雅黑" pitchFamily="34" charset="-122"/>
              <a:ea typeface="冬青黑体简体中文 W6" charset="-122"/>
              <a:sym typeface="微软雅黑" pitchFamily="34" charset="-122"/>
            </a:endParaRPr>
          </a:p>
        </p:txBody>
      </p:sp>
      <p:sp>
        <p:nvSpPr>
          <p:cNvPr id="35852" name="Rectangle 41"/>
          <p:cNvSpPr>
            <a:spLocks noChangeArrowheads="1"/>
          </p:cNvSpPr>
          <p:nvPr/>
        </p:nvSpPr>
        <p:spPr bwMode="auto">
          <a:xfrm>
            <a:off x="2051050" y="2247900"/>
            <a:ext cx="5473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1">
              <a:spcBef>
                <a:spcPct val="20000"/>
              </a:spcBef>
            </a:pPr>
            <a:r>
              <a:rPr lang="zh-CN" altLang="en-US" sz="28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形势与政策课专用</a:t>
            </a:r>
            <a:endParaRPr lang="zh-CN" altLang="en-US" sz="2800" b="1">
              <a:solidFill>
                <a:schemeClr val="bg1"/>
              </a:solidFill>
              <a:latin typeface="华文楷体" pitchFamily="2" charset="-122"/>
              <a:ea typeface="楷体-简" charset="-122"/>
              <a:sym typeface="华文楷体" pitchFamily="2" charset="-122"/>
            </a:endParaRPr>
          </a:p>
        </p:txBody>
      </p:sp>
      <p:sp>
        <p:nvSpPr>
          <p:cNvPr id="35853" name="Rectangle 6"/>
          <p:cNvSpPr>
            <a:spLocks noChangeArrowheads="1"/>
          </p:cNvSpPr>
          <p:nvPr/>
        </p:nvSpPr>
        <p:spPr bwMode="auto">
          <a:xfrm>
            <a:off x="65089" y="3343275"/>
            <a:ext cx="1762125" cy="161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5854" name="Text Box 8"/>
          <p:cNvSpPr>
            <a:spLocks noChangeArrowheads="1"/>
          </p:cNvSpPr>
          <p:nvPr/>
        </p:nvSpPr>
        <p:spPr bwMode="auto">
          <a:xfrm>
            <a:off x="107951" y="3288506"/>
            <a:ext cx="20875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300" b="1">
                <a:solidFill>
                  <a:srgbClr val="A6A6A6"/>
                </a:solidFill>
                <a:ea typeface="黑体" pitchFamily="2" charset="-122"/>
                <a:sym typeface="Arial" pitchFamily="34" charset="0"/>
              </a:rPr>
              <a:t>www.ssbgzzs.com</a:t>
            </a:r>
            <a:endParaRPr lang="zh-CN" altLang="en-US" sz="1300" b="1">
              <a:solidFill>
                <a:srgbClr val="A6A6A6"/>
              </a:solidFill>
              <a:ea typeface="黑体" pitchFamily="2" charset="-122"/>
              <a:sym typeface="Arial" pitchFamily="34" charset="0"/>
            </a:endParaRPr>
          </a:p>
        </p:txBody>
      </p:sp>
      <p:pic>
        <p:nvPicPr>
          <p:cNvPr id="35855" name="图片 2" descr="章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6" y="1812131"/>
            <a:ext cx="11525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Freeform 20"/>
          <p:cNvSpPr>
            <a:spLocks noChangeArrowheads="1"/>
          </p:cNvSpPr>
          <p:nvPr/>
        </p:nvSpPr>
        <p:spPr bwMode="auto">
          <a:xfrm>
            <a:off x="1811338" y="-7144"/>
            <a:ext cx="7332662" cy="5210175"/>
          </a:xfrm>
          <a:custGeom>
            <a:avLst/>
            <a:gdLst>
              <a:gd name="T0" fmla="*/ 2147483647 w 4579"/>
              <a:gd name="T1" fmla="*/ 0 h 4338"/>
              <a:gd name="T2" fmla="*/ 2147483647 w 4579"/>
              <a:gd name="T3" fmla="*/ 2147483647 h 4338"/>
              <a:gd name="T4" fmla="*/ 0 w 4579"/>
              <a:gd name="T5" fmla="*/ 2147483647 h 4338"/>
              <a:gd name="T6" fmla="*/ 2147483647 w 4579"/>
              <a:gd name="T7" fmla="*/ 2147483647 h 4338"/>
              <a:gd name="T8" fmla="*/ 2147483647 w 4579"/>
              <a:gd name="T9" fmla="*/ 2147483647 h 4338"/>
              <a:gd name="T10" fmla="*/ 2147483647 w 4579"/>
              <a:gd name="T11" fmla="*/ 0 h 4338"/>
              <a:gd name="T12" fmla="*/ 2147483647 w 4579"/>
              <a:gd name="T13" fmla="*/ 0 h 43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79"/>
              <a:gd name="T22" fmla="*/ 0 h 4338"/>
              <a:gd name="T23" fmla="*/ 4579 w 4579"/>
              <a:gd name="T24" fmla="*/ 4338 h 43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79" h="4338">
                <a:moveTo>
                  <a:pt x="1471" y="0"/>
                </a:moveTo>
                <a:lnTo>
                  <a:pt x="1" y="1020"/>
                </a:lnTo>
                <a:lnTo>
                  <a:pt x="0" y="2805"/>
                </a:lnTo>
                <a:lnTo>
                  <a:pt x="2221" y="4338"/>
                </a:lnTo>
                <a:lnTo>
                  <a:pt x="4579" y="4332"/>
                </a:lnTo>
                <a:lnTo>
                  <a:pt x="4573" y="0"/>
                </a:lnTo>
                <a:lnTo>
                  <a:pt x="147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5857" name="TextBox 3"/>
          <p:cNvSpPr>
            <a:spLocks noChangeArrowheads="1"/>
          </p:cNvSpPr>
          <p:nvPr/>
        </p:nvSpPr>
        <p:spPr bwMode="auto">
          <a:xfrm>
            <a:off x="2159001" y="1446610"/>
            <a:ext cx="67151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2400">
                <a:solidFill>
                  <a:srgbClr val="FFFFFF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　　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《时事报告》杂志是中央宣传部主管的时政月刊，是广大党员干部以及宣传、教育工作者认识、把握国内外形势政策、做好宣传教育工作的必备学习资料。</a:t>
            </a:r>
            <a:endParaRPr lang="en-US" sz="2400" b="1">
              <a:solidFill>
                <a:srgbClr val="000000"/>
              </a:solidFill>
              <a:latin typeface="黑体" pitchFamily="2" charset="-122"/>
              <a:ea typeface="黑体" pitchFamily="2" charset="-122"/>
              <a:sym typeface="黑体" pitchFamily="2" charset="-122"/>
            </a:endParaRPr>
          </a:p>
          <a:p>
            <a:pPr algn="just"/>
            <a:r>
              <a:rPr 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    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供各级领导干部讲形势、作报告和公开选拔、竞争上岗，大中专院校和中学思想政治课教师讲授形势与政策课和时事课，参加公务员考试以及关心国内外形势的读者使用。</a:t>
            </a:r>
            <a:endParaRPr lang="zh-CN" altLang="en-US"/>
          </a:p>
        </p:txBody>
      </p:sp>
      <p:pic>
        <p:nvPicPr>
          <p:cNvPr id="35858" name="图片 23" descr="实施报告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551" y="107157"/>
            <a:ext cx="7553325" cy="378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1811339" y="1091803"/>
            <a:ext cx="1587" cy="234672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1464" y="-3572"/>
            <a:ext cx="1552575" cy="1189435"/>
            <a:chOff x="0" y="0"/>
            <a:chExt cx="978" cy="999"/>
          </a:xfrm>
        </p:grpSpPr>
        <p:sp>
          <p:nvSpPr>
            <p:cNvPr id="36888" name="Freeform 4"/>
            <p:cNvSpPr>
              <a:spLocks noChangeArrowheads="1"/>
            </p:cNvSpPr>
            <p:nvPr/>
          </p:nvSpPr>
          <p:spPr bwMode="auto">
            <a:xfrm>
              <a:off x="482" y="0"/>
              <a:ext cx="496" cy="999"/>
            </a:xfrm>
            <a:custGeom>
              <a:avLst/>
              <a:gdLst>
                <a:gd name="T0" fmla="*/ 84 w 496"/>
                <a:gd name="T1" fmla="*/ 0 h 999"/>
                <a:gd name="T2" fmla="*/ 496 w 496"/>
                <a:gd name="T3" fmla="*/ 854 h 999"/>
                <a:gd name="T4" fmla="*/ 496 w 496"/>
                <a:gd name="T5" fmla="*/ 999 h 999"/>
                <a:gd name="T6" fmla="*/ 0 w 496"/>
                <a:gd name="T7" fmla="*/ 188 h 999"/>
                <a:gd name="T8" fmla="*/ 84 w 496"/>
                <a:gd name="T9" fmla="*/ 0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999"/>
                <a:gd name="T17" fmla="*/ 496 w 496"/>
                <a:gd name="T18" fmla="*/ 999 h 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999">
                  <a:moveTo>
                    <a:pt x="84" y="0"/>
                  </a:moveTo>
                  <a:lnTo>
                    <a:pt x="496" y="854"/>
                  </a:lnTo>
                  <a:lnTo>
                    <a:pt x="496" y="999"/>
                  </a:lnTo>
                  <a:lnTo>
                    <a:pt x="0" y="18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36889" name="Freeform 5"/>
            <p:cNvSpPr>
              <a:spLocks noChangeArrowheads="1"/>
            </p:cNvSpPr>
            <p:nvPr/>
          </p:nvSpPr>
          <p:spPr bwMode="auto">
            <a:xfrm>
              <a:off x="0" y="3"/>
              <a:ext cx="564" cy="187"/>
            </a:xfrm>
            <a:custGeom>
              <a:avLst/>
              <a:gdLst>
                <a:gd name="T0" fmla="*/ 564 w 564"/>
                <a:gd name="T1" fmla="*/ 0 h 187"/>
                <a:gd name="T2" fmla="*/ 482 w 564"/>
                <a:gd name="T3" fmla="*/ 187 h 187"/>
                <a:gd name="T4" fmla="*/ 0 w 564"/>
                <a:gd name="T5" fmla="*/ 0 h 187"/>
                <a:gd name="T6" fmla="*/ 564 w 56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187"/>
                <a:gd name="T14" fmla="*/ 564 w 56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187">
                  <a:moveTo>
                    <a:pt x="564" y="0"/>
                  </a:moveTo>
                  <a:lnTo>
                    <a:pt x="482" y="187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sp>
        <p:nvSpPr>
          <p:cNvPr id="36868" name="Freeform 7"/>
          <p:cNvSpPr>
            <a:spLocks noChangeArrowheads="1"/>
          </p:cNvSpPr>
          <p:nvPr/>
        </p:nvSpPr>
        <p:spPr bwMode="auto">
          <a:xfrm>
            <a:off x="1871664" y="-7144"/>
            <a:ext cx="1895475" cy="1140619"/>
          </a:xfrm>
          <a:custGeom>
            <a:avLst/>
            <a:gdLst>
              <a:gd name="T0" fmla="*/ 2147483647 w 1194"/>
              <a:gd name="T1" fmla="*/ 0 h 957"/>
              <a:gd name="T2" fmla="*/ 0 w 1194"/>
              <a:gd name="T3" fmla="*/ 2147483647 h 957"/>
              <a:gd name="T4" fmla="*/ 0 w 1194"/>
              <a:gd name="T5" fmla="*/ 2147483647 h 957"/>
              <a:gd name="T6" fmla="*/ 2147483647 w 1194"/>
              <a:gd name="T7" fmla="*/ 0 h 957"/>
              <a:gd name="T8" fmla="*/ 2147483647 w 1194"/>
              <a:gd name="T9" fmla="*/ 0 h 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4"/>
              <a:gd name="T16" fmla="*/ 0 h 957"/>
              <a:gd name="T17" fmla="*/ 1194 w 1194"/>
              <a:gd name="T18" fmla="*/ 957 h 9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4" h="957">
                <a:moveTo>
                  <a:pt x="843" y="0"/>
                </a:moveTo>
                <a:lnTo>
                  <a:pt x="0" y="885"/>
                </a:lnTo>
                <a:lnTo>
                  <a:pt x="0" y="957"/>
                </a:lnTo>
                <a:lnTo>
                  <a:pt x="1194" y="0"/>
                </a:lnTo>
                <a:lnTo>
                  <a:pt x="843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6869" name="Freeform 8"/>
          <p:cNvSpPr>
            <a:spLocks noChangeArrowheads="1"/>
          </p:cNvSpPr>
          <p:nvPr/>
        </p:nvSpPr>
        <p:spPr bwMode="auto">
          <a:xfrm>
            <a:off x="1871663" y="-10716"/>
            <a:ext cx="2138362" cy="1185863"/>
          </a:xfrm>
          <a:custGeom>
            <a:avLst/>
            <a:gdLst>
              <a:gd name="T0" fmla="*/ 2147483647 w 1347"/>
              <a:gd name="T1" fmla="*/ 0 h 996"/>
              <a:gd name="T2" fmla="*/ 0 w 1347"/>
              <a:gd name="T3" fmla="*/ 2147483647 h 996"/>
              <a:gd name="T4" fmla="*/ 0 w 1347"/>
              <a:gd name="T5" fmla="*/ 2147483647 h 996"/>
              <a:gd name="T6" fmla="*/ 2147483647 w 1347"/>
              <a:gd name="T7" fmla="*/ 0 h 996"/>
              <a:gd name="T8" fmla="*/ 2147483647 w 1347"/>
              <a:gd name="T9" fmla="*/ 0 h 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7"/>
              <a:gd name="T16" fmla="*/ 0 h 996"/>
              <a:gd name="T17" fmla="*/ 1347 w 1347"/>
              <a:gd name="T18" fmla="*/ 996 h 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7" h="996">
                <a:moveTo>
                  <a:pt x="1347" y="0"/>
                </a:moveTo>
                <a:lnTo>
                  <a:pt x="0" y="996"/>
                </a:lnTo>
                <a:lnTo>
                  <a:pt x="0" y="957"/>
                </a:lnTo>
                <a:lnTo>
                  <a:pt x="1191" y="0"/>
                </a:lnTo>
                <a:lnTo>
                  <a:pt x="1347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6870" name="Freeform 9"/>
          <p:cNvSpPr>
            <a:spLocks noChangeArrowheads="1"/>
          </p:cNvSpPr>
          <p:nvPr/>
        </p:nvSpPr>
        <p:spPr bwMode="auto">
          <a:xfrm>
            <a:off x="1871664" y="-10716"/>
            <a:ext cx="2338387" cy="1220391"/>
          </a:xfrm>
          <a:custGeom>
            <a:avLst/>
            <a:gdLst>
              <a:gd name="T0" fmla="*/ 2147483647 w 1473"/>
              <a:gd name="T1" fmla="*/ 2147483647 h 1025"/>
              <a:gd name="T2" fmla="*/ 2147483647 w 1473"/>
              <a:gd name="T3" fmla="*/ 2147483647 h 1025"/>
              <a:gd name="T4" fmla="*/ 0 w 1473"/>
              <a:gd name="T5" fmla="*/ 2147483647 h 1025"/>
              <a:gd name="T6" fmla="*/ 2147483647 w 1473"/>
              <a:gd name="T7" fmla="*/ 0 h 1025"/>
              <a:gd name="T8" fmla="*/ 2147483647 w 1473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3"/>
              <a:gd name="T16" fmla="*/ 0 h 1025"/>
              <a:gd name="T17" fmla="*/ 1473 w 1473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3" h="1025">
                <a:moveTo>
                  <a:pt x="1473" y="6"/>
                </a:moveTo>
                <a:lnTo>
                  <a:pt x="2" y="1025"/>
                </a:lnTo>
                <a:lnTo>
                  <a:pt x="0" y="995"/>
                </a:lnTo>
                <a:lnTo>
                  <a:pt x="1344" y="0"/>
                </a:lnTo>
                <a:lnTo>
                  <a:pt x="1473" y="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6871" name="Freeform 10"/>
          <p:cNvSpPr>
            <a:spLocks noChangeArrowheads="1"/>
          </p:cNvSpPr>
          <p:nvPr/>
        </p:nvSpPr>
        <p:spPr bwMode="auto">
          <a:xfrm>
            <a:off x="1874839" y="3327798"/>
            <a:ext cx="3525837" cy="1826419"/>
          </a:xfrm>
          <a:custGeom>
            <a:avLst/>
            <a:gdLst>
              <a:gd name="T0" fmla="*/ 2147483647 w 2221"/>
              <a:gd name="T1" fmla="*/ 2147483647 h 1534"/>
              <a:gd name="T2" fmla="*/ 0 w 2221"/>
              <a:gd name="T3" fmla="*/ 0 h 1534"/>
              <a:gd name="T4" fmla="*/ 2147483647 w 2221"/>
              <a:gd name="T5" fmla="*/ 2147483647 h 1534"/>
              <a:gd name="T6" fmla="*/ 2147483647 w 2221"/>
              <a:gd name="T7" fmla="*/ 2147483647 h 1534"/>
              <a:gd name="T8" fmla="*/ 2147483647 w 2221"/>
              <a:gd name="T9" fmla="*/ 2147483647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1"/>
              <a:gd name="T16" fmla="*/ 0 h 1534"/>
              <a:gd name="T17" fmla="*/ 2221 w 2221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1" h="1534">
                <a:moveTo>
                  <a:pt x="2221" y="1533"/>
                </a:moveTo>
                <a:lnTo>
                  <a:pt x="0" y="0"/>
                </a:lnTo>
                <a:lnTo>
                  <a:pt x="1" y="25"/>
                </a:lnTo>
                <a:lnTo>
                  <a:pt x="2059" y="1534"/>
                </a:lnTo>
                <a:lnTo>
                  <a:pt x="2221" y="1533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6872" name="Freeform 11"/>
          <p:cNvSpPr>
            <a:spLocks noChangeArrowheads="1"/>
          </p:cNvSpPr>
          <p:nvPr/>
        </p:nvSpPr>
        <p:spPr bwMode="auto">
          <a:xfrm>
            <a:off x="1876425" y="3356372"/>
            <a:ext cx="3265488" cy="1794272"/>
          </a:xfrm>
          <a:custGeom>
            <a:avLst/>
            <a:gdLst>
              <a:gd name="T0" fmla="*/ 2147483647 w 2057"/>
              <a:gd name="T1" fmla="*/ 2147483647 h 1507"/>
              <a:gd name="T2" fmla="*/ 0 w 2057"/>
              <a:gd name="T3" fmla="*/ 0 h 1507"/>
              <a:gd name="T4" fmla="*/ 0 w 2057"/>
              <a:gd name="T5" fmla="*/ 2147483647 h 1507"/>
              <a:gd name="T6" fmla="*/ 2147483647 w 2057"/>
              <a:gd name="T7" fmla="*/ 2147483647 h 1507"/>
              <a:gd name="T8" fmla="*/ 2147483647 w 2057"/>
              <a:gd name="T9" fmla="*/ 2147483647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7"/>
              <a:gd name="T16" fmla="*/ 0 h 1507"/>
              <a:gd name="T17" fmla="*/ 2057 w 2057"/>
              <a:gd name="T18" fmla="*/ 1507 h 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7" h="1507">
                <a:moveTo>
                  <a:pt x="2057" y="1507"/>
                </a:moveTo>
                <a:lnTo>
                  <a:pt x="0" y="0"/>
                </a:lnTo>
                <a:lnTo>
                  <a:pt x="0" y="30"/>
                </a:lnTo>
                <a:lnTo>
                  <a:pt x="1857" y="1507"/>
                </a:lnTo>
                <a:lnTo>
                  <a:pt x="2057" y="150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6873" name="Freeform 12"/>
          <p:cNvSpPr>
            <a:spLocks noChangeArrowheads="1"/>
          </p:cNvSpPr>
          <p:nvPr/>
        </p:nvSpPr>
        <p:spPr bwMode="auto">
          <a:xfrm>
            <a:off x="1871663" y="3388519"/>
            <a:ext cx="2946400" cy="1758554"/>
          </a:xfrm>
          <a:custGeom>
            <a:avLst/>
            <a:gdLst>
              <a:gd name="T0" fmla="*/ 2147483647 w 1856"/>
              <a:gd name="T1" fmla="*/ 2147483647 h 1477"/>
              <a:gd name="T2" fmla="*/ 0 w 1856"/>
              <a:gd name="T3" fmla="*/ 2147483647 h 1477"/>
              <a:gd name="T4" fmla="*/ 0 w 1856"/>
              <a:gd name="T5" fmla="*/ 0 h 1477"/>
              <a:gd name="T6" fmla="*/ 2147483647 w 1856"/>
              <a:gd name="T7" fmla="*/ 2147483647 h 1477"/>
              <a:gd name="T8" fmla="*/ 2147483647 w 1856"/>
              <a:gd name="T9" fmla="*/ 2147483647 h 1477"/>
              <a:gd name="T10" fmla="*/ 2147483647 w 1856"/>
              <a:gd name="T11" fmla="*/ 2147483647 h 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6"/>
              <a:gd name="T19" fmla="*/ 0 h 1477"/>
              <a:gd name="T20" fmla="*/ 1856 w 1856"/>
              <a:gd name="T21" fmla="*/ 1477 h 14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6" h="1477">
                <a:moveTo>
                  <a:pt x="1344" y="1474"/>
                </a:moveTo>
                <a:lnTo>
                  <a:pt x="0" y="97"/>
                </a:lnTo>
                <a:lnTo>
                  <a:pt x="0" y="0"/>
                </a:lnTo>
                <a:lnTo>
                  <a:pt x="1856" y="1474"/>
                </a:lnTo>
                <a:lnTo>
                  <a:pt x="1848" y="1477"/>
                </a:lnTo>
                <a:lnTo>
                  <a:pt x="1344" y="1474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6874" name="Line 17"/>
          <p:cNvSpPr>
            <a:spLocks noChangeShapeType="1"/>
          </p:cNvSpPr>
          <p:nvPr/>
        </p:nvSpPr>
        <p:spPr bwMode="auto">
          <a:xfrm>
            <a:off x="1876425" y="1164432"/>
            <a:ext cx="0" cy="221813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5" name="Rectangle 40"/>
          <p:cNvSpPr>
            <a:spLocks noChangeArrowheads="1"/>
          </p:cNvSpPr>
          <p:nvPr/>
        </p:nvSpPr>
        <p:spPr bwMode="auto">
          <a:xfrm>
            <a:off x="1763714" y="1545431"/>
            <a:ext cx="4968875" cy="102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时事报告</a:t>
            </a:r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》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杂志社</a:t>
            </a:r>
            <a:endParaRPr lang="zh-CN" altLang="en-US" sz="4000" b="1">
              <a:solidFill>
                <a:schemeClr val="bg1"/>
              </a:solidFill>
              <a:latin typeface="微软雅黑" pitchFamily="34" charset="-122"/>
              <a:ea typeface="冬青黑体简体中文 W6" charset="-122"/>
              <a:sym typeface="微软雅黑" pitchFamily="34" charset="-122"/>
            </a:endParaRPr>
          </a:p>
        </p:txBody>
      </p:sp>
      <p:sp>
        <p:nvSpPr>
          <p:cNvPr id="36876" name="Rectangle 41"/>
          <p:cNvSpPr>
            <a:spLocks noChangeArrowheads="1"/>
          </p:cNvSpPr>
          <p:nvPr/>
        </p:nvSpPr>
        <p:spPr bwMode="auto">
          <a:xfrm>
            <a:off x="2051050" y="2247900"/>
            <a:ext cx="5473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1">
              <a:spcBef>
                <a:spcPct val="20000"/>
              </a:spcBef>
            </a:pPr>
            <a:r>
              <a:rPr lang="zh-CN" altLang="en-US" sz="28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形势与政策课专用</a:t>
            </a:r>
            <a:endParaRPr lang="zh-CN" altLang="en-US" sz="2800" b="1">
              <a:solidFill>
                <a:schemeClr val="bg1"/>
              </a:solidFill>
              <a:latin typeface="华文楷体" pitchFamily="2" charset="-122"/>
              <a:ea typeface="楷体-简" charset="-122"/>
              <a:sym typeface="华文楷体" pitchFamily="2" charset="-122"/>
            </a:endParaRPr>
          </a:p>
        </p:txBody>
      </p:sp>
      <p:sp>
        <p:nvSpPr>
          <p:cNvPr id="36877" name="Rectangle 6"/>
          <p:cNvSpPr>
            <a:spLocks noChangeArrowheads="1"/>
          </p:cNvSpPr>
          <p:nvPr/>
        </p:nvSpPr>
        <p:spPr bwMode="auto">
          <a:xfrm>
            <a:off x="65089" y="3343275"/>
            <a:ext cx="1762125" cy="161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6878" name="Text Box 8"/>
          <p:cNvSpPr>
            <a:spLocks noChangeArrowheads="1"/>
          </p:cNvSpPr>
          <p:nvPr/>
        </p:nvSpPr>
        <p:spPr bwMode="auto">
          <a:xfrm>
            <a:off x="107951" y="3288506"/>
            <a:ext cx="20875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300" b="1">
                <a:solidFill>
                  <a:srgbClr val="A6A6A6"/>
                </a:solidFill>
                <a:ea typeface="黑体" pitchFamily="2" charset="-122"/>
                <a:sym typeface="Arial" pitchFamily="34" charset="0"/>
              </a:rPr>
              <a:t>www.ssbgzzs.com</a:t>
            </a:r>
            <a:endParaRPr lang="zh-CN" altLang="en-US" sz="1300" b="1">
              <a:solidFill>
                <a:srgbClr val="A6A6A6"/>
              </a:solidFill>
              <a:ea typeface="黑体" pitchFamily="2" charset="-122"/>
              <a:sym typeface="Arial" pitchFamily="34" charset="0"/>
            </a:endParaRPr>
          </a:p>
        </p:txBody>
      </p:sp>
      <p:pic>
        <p:nvPicPr>
          <p:cNvPr id="36879" name="图片 2" descr="章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6" y="1812131"/>
            <a:ext cx="11525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0" name="Freeform 20"/>
          <p:cNvSpPr>
            <a:spLocks noChangeArrowheads="1"/>
          </p:cNvSpPr>
          <p:nvPr/>
        </p:nvSpPr>
        <p:spPr bwMode="auto">
          <a:xfrm>
            <a:off x="1811338" y="-7144"/>
            <a:ext cx="7332662" cy="5210175"/>
          </a:xfrm>
          <a:custGeom>
            <a:avLst/>
            <a:gdLst>
              <a:gd name="T0" fmla="*/ 2147483647 w 4579"/>
              <a:gd name="T1" fmla="*/ 0 h 4338"/>
              <a:gd name="T2" fmla="*/ 2147483647 w 4579"/>
              <a:gd name="T3" fmla="*/ 2147483647 h 4338"/>
              <a:gd name="T4" fmla="*/ 0 w 4579"/>
              <a:gd name="T5" fmla="*/ 2147483647 h 4338"/>
              <a:gd name="T6" fmla="*/ 2147483647 w 4579"/>
              <a:gd name="T7" fmla="*/ 2147483647 h 4338"/>
              <a:gd name="T8" fmla="*/ 2147483647 w 4579"/>
              <a:gd name="T9" fmla="*/ 2147483647 h 4338"/>
              <a:gd name="T10" fmla="*/ 2147483647 w 4579"/>
              <a:gd name="T11" fmla="*/ 0 h 4338"/>
              <a:gd name="T12" fmla="*/ 2147483647 w 4579"/>
              <a:gd name="T13" fmla="*/ 0 h 43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79"/>
              <a:gd name="T22" fmla="*/ 0 h 4338"/>
              <a:gd name="T23" fmla="*/ 4579 w 4579"/>
              <a:gd name="T24" fmla="*/ 4338 h 43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79" h="4338">
                <a:moveTo>
                  <a:pt x="1471" y="0"/>
                </a:moveTo>
                <a:lnTo>
                  <a:pt x="1" y="1020"/>
                </a:lnTo>
                <a:lnTo>
                  <a:pt x="0" y="2805"/>
                </a:lnTo>
                <a:lnTo>
                  <a:pt x="2221" y="4338"/>
                </a:lnTo>
                <a:lnTo>
                  <a:pt x="4579" y="4332"/>
                </a:lnTo>
                <a:lnTo>
                  <a:pt x="4573" y="0"/>
                </a:lnTo>
                <a:lnTo>
                  <a:pt x="147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6881" name="TextBox 2"/>
          <p:cNvSpPr>
            <a:spLocks noChangeArrowheads="1"/>
          </p:cNvSpPr>
          <p:nvPr/>
        </p:nvSpPr>
        <p:spPr bwMode="auto">
          <a:xfrm>
            <a:off x="2214563" y="2250281"/>
            <a:ext cx="65008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2400">
                <a:solidFill>
                  <a:srgbClr val="FFFFFF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　　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为各级党委中心组成员提供最权威、最系统、最及时、最有用的专用学习材料，是筹备中心组学习的好助手，也是党员干部学习的好老师。</a:t>
            </a:r>
            <a:endParaRPr lang="zh-CN" altLang="en-US" sz="2400">
              <a:solidFill>
                <a:srgbClr val="000000"/>
              </a:solidFill>
              <a:latin typeface="黑体" pitchFamily="2" charset="-122"/>
              <a:ea typeface="黑体" pitchFamily="2" charset="-122"/>
              <a:sym typeface="黑体" pitchFamily="2" charset="-122"/>
            </a:endParaRPr>
          </a:p>
        </p:txBody>
      </p:sp>
      <p:pic>
        <p:nvPicPr>
          <p:cNvPr id="36882" name="图片 23" descr="党委中心组学习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6426" y="589360"/>
            <a:ext cx="7553325" cy="378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1811339" y="1091803"/>
            <a:ext cx="1587" cy="234672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1464" y="-3572"/>
            <a:ext cx="1552575" cy="1189435"/>
            <a:chOff x="0" y="0"/>
            <a:chExt cx="978" cy="999"/>
          </a:xfrm>
        </p:grpSpPr>
        <p:sp>
          <p:nvSpPr>
            <p:cNvPr id="37912" name="Freeform 4"/>
            <p:cNvSpPr>
              <a:spLocks noChangeArrowheads="1"/>
            </p:cNvSpPr>
            <p:nvPr/>
          </p:nvSpPr>
          <p:spPr bwMode="auto">
            <a:xfrm>
              <a:off x="482" y="0"/>
              <a:ext cx="496" cy="999"/>
            </a:xfrm>
            <a:custGeom>
              <a:avLst/>
              <a:gdLst>
                <a:gd name="T0" fmla="*/ 84 w 496"/>
                <a:gd name="T1" fmla="*/ 0 h 999"/>
                <a:gd name="T2" fmla="*/ 496 w 496"/>
                <a:gd name="T3" fmla="*/ 854 h 999"/>
                <a:gd name="T4" fmla="*/ 496 w 496"/>
                <a:gd name="T5" fmla="*/ 999 h 999"/>
                <a:gd name="T6" fmla="*/ 0 w 496"/>
                <a:gd name="T7" fmla="*/ 188 h 999"/>
                <a:gd name="T8" fmla="*/ 84 w 496"/>
                <a:gd name="T9" fmla="*/ 0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999"/>
                <a:gd name="T17" fmla="*/ 496 w 496"/>
                <a:gd name="T18" fmla="*/ 999 h 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999">
                  <a:moveTo>
                    <a:pt x="84" y="0"/>
                  </a:moveTo>
                  <a:lnTo>
                    <a:pt x="496" y="854"/>
                  </a:lnTo>
                  <a:lnTo>
                    <a:pt x="496" y="999"/>
                  </a:lnTo>
                  <a:lnTo>
                    <a:pt x="0" y="18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37913" name="Freeform 5"/>
            <p:cNvSpPr>
              <a:spLocks noChangeArrowheads="1"/>
            </p:cNvSpPr>
            <p:nvPr/>
          </p:nvSpPr>
          <p:spPr bwMode="auto">
            <a:xfrm>
              <a:off x="0" y="3"/>
              <a:ext cx="564" cy="187"/>
            </a:xfrm>
            <a:custGeom>
              <a:avLst/>
              <a:gdLst>
                <a:gd name="T0" fmla="*/ 564 w 564"/>
                <a:gd name="T1" fmla="*/ 0 h 187"/>
                <a:gd name="T2" fmla="*/ 482 w 564"/>
                <a:gd name="T3" fmla="*/ 187 h 187"/>
                <a:gd name="T4" fmla="*/ 0 w 564"/>
                <a:gd name="T5" fmla="*/ 0 h 187"/>
                <a:gd name="T6" fmla="*/ 564 w 56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187"/>
                <a:gd name="T14" fmla="*/ 564 w 56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187">
                  <a:moveTo>
                    <a:pt x="564" y="0"/>
                  </a:moveTo>
                  <a:lnTo>
                    <a:pt x="482" y="187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sp>
        <p:nvSpPr>
          <p:cNvPr id="37892" name="Freeform 7"/>
          <p:cNvSpPr>
            <a:spLocks noChangeArrowheads="1"/>
          </p:cNvSpPr>
          <p:nvPr/>
        </p:nvSpPr>
        <p:spPr bwMode="auto">
          <a:xfrm>
            <a:off x="1871664" y="-7144"/>
            <a:ext cx="1895475" cy="1140619"/>
          </a:xfrm>
          <a:custGeom>
            <a:avLst/>
            <a:gdLst>
              <a:gd name="T0" fmla="*/ 2147483647 w 1194"/>
              <a:gd name="T1" fmla="*/ 0 h 957"/>
              <a:gd name="T2" fmla="*/ 0 w 1194"/>
              <a:gd name="T3" fmla="*/ 2147483647 h 957"/>
              <a:gd name="T4" fmla="*/ 0 w 1194"/>
              <a:gd name="T5" fmla="*/ 2147483647 h 957"/>
              <a:gd name="T6" fmla="*/ 2147483647 w 1194"/>
              <a:gd name="T7" fmla="*/ 0 h 957"/>
              <a:gd name="T8" fmla="*/ 2147483647 w 1194"/>
              <a:gd name="T9" fmla="*/ 0 h 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4"/>
              <a:gd name="T16" fmla="*/ 0 h 957"/>
              <a:gd name="T17" fmla="*/ 1194 w 1194"/>
              <a:gd name="T18" fmla="*/ 957 h 9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4" h="957">
                <a:moveTo>
                  <a:pt x="843" y="0"/>
                </a:moveTo>
                <a:lnTo>
                  <a:pt x="0" y="885"/>
                </a:lnTo>
                <a:lnTo>
                  <a:pt x="0" y="957"/>
                </a:lnTo>
                <a:lnTo>
                  <a:pt x="1194" y="0"/>
                </a:lnTo>
                <a:lnTo>
                  <a:pt x="843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7893" name="Freeform 8"/>
          <p:cNvSpPr>
            <a:spLocks noChangeArrowheads="1"/>
          </p:cNvSpPr>
          <p:nvPr/>
        </p:nvSpPr>
        <p:spPr bwMode="auto">
          <a:xfrm>
            <a:off x="1871663" y="-10716"/>
            <a:ext cx="2138362" cy="1185863"/>
          </a:xfrm>
          <a:custGeom>
            <a:avLst/>
            <a:gdLst>
              <a:gd name="T0" fmla="*/ 2147483647 w 1347"/>
              <a:gd name="T1" fmla="*/ 0 h 996"/>
              <a:gd name="T2" fmla="*/ 0 w 1347"/>
              <a:gd name="T3" fmla="*/ 2147483647 h 996"/>
              <a:gd name="T4" fmla="*/ 0 w 1347"/>
              <a:gd name="T5" fmla="*/ 2147483647 h 996"/>
              <a:gd name="T6" fmla="*/ 2147483647 w 1347"/>
              <a:gd name="T7" fmla="*/ 0 h 996"/>
              <a:gd name="T8" fmla="*/ 2147483647 w 1347"/>
              <a:gd name="T9" fmla="*/ 0 h 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7"/>
              <a:gd name="T16" fmla="*/ 0 h 996"/>
              <a:gd name="T17" fmla="*/ 1347 w 1347"/>
              <a:gd name="T18" fmla="*/ 996 h 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7" h="996">
                <a:moveTo>
                  <a:pt x="1347" y="0"/>
                </a:moveTo>
                <a:lnTo>
                  <a:pt x="0" y="996"/>
                </a:lnTo>
                <a:lnTo>
                  <a:pt x="0" y="957"/>
                </a:lnTo>
                <a:lnTo>
                  <a:pt x="1191" y="0"/>
                </a:lnTo>
                <a:lnTo>
                  <a:pt x="1347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7894" name="Freeform 9"/>
          <p:cNvSpPr>
            <a:spLocks noChangeArrowheads="1"/>
          </p:cNvSpPr>
          <p:nvPr/>
        </p:nvSpPr>
        <p:spPr bwMode="auto">
          <a:xfrm>
            <a:off x="1871664" y="-10716"/>
            <a:ext cx="2338387" cy="1220391"/>
          </a:xfrm>
          <a:custGeom>
            <a:avLst/>
            <a:gdLst>
              <a:gd name="T0" fmla="*/ 2147483647 w 1473"/>
              <a:gd name="T1" fmla="*/ 2147483647 h 1025"/>
              <a:gd name="T2" fmla="*/ 2147483647 w 1473"/>
              <a:gd name="T3" fmla="*/ 2147483647 h 1025"/>
              <a:gd name="T4" fmla="*/ 0 w 1473"/>
              <a:gd name="T5" fmla="*/ 2147483647 h 1025"/>
              <a:gd name="T6" fmla="*/ 2147483647 w 1473"/>
              <a:gd name="T7" fmla="*/ 0 h 1025"/>
              <a:gd name="T8" fmla="*/ 2147483647 w 1473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3"/>
              <a:gd name="T16" fmla="*/ 0 h 1025"/>
              <a:gd name="T17" fmla="*/ 1473 w 1473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3" h="1025">
                <a:moveTo>
                  <a:pt x="1473" y="6"/>
                </a:moveTo>
                <a:lnTo>
                  <a:pt x="2" y="1025"/>
                </a:lnTo>
                <a:lnTo>
                  <a:pt x="0" y="995"/>
                </a:lnTo>
                <a:lnTo>
                  <a:pt x="1344" y="0"/>
                </a:lnTo>
                <a:lnTo>
                  <a:pt x="1473" y="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7895" name="Freeform 10"/>
          <p:cNvSpPr>
            <a:spLocks noChangeArrowheads="1"/>
          </p:cNvSpPr>
          <p:nvPr/>
        </p:nvSpPr>
        <p:spPr bwMode="auto">
          <a:xfrm>
            <a:off x="1874839" y="3327798"/>
            <a:ext cx="3525837" cy="1826419"/>
          </a:xfrm>
          <a:custGeom>
            <a:avLst/>
            <a:gdLst>
              <a:gd name="T0" fmla="*/ 2147483647 w 2221"/>
              <a:gd name="T1" fmla="*/ 2147483647 h 1534"/>
              <a:gd name="T2" fmla="*/ 0 w 2221"/>
              <a:gd name="T3" fmla="*/ 0 h 1534"/>
              <a:gd name="T4" fmla="*/ 2147483647 w 2221"/>
              <a:gd name="T5" fmla="*/ 2147483647 h 1534"/>
              <a:gd name="T6" fmla="*/ 2147483647 w 2221"/>
              <a:gd name="T7" fmla="*/ 2147483647 h 1534"/>
              <a:gd name="T8" fmla="*/ 2147483647 w 2221"/>
              <a:gd name="T9" fmla="*/ 2147483647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1"/>
              <a:gd name="T16" fmla="*/ 0 h 1534"/>
              <a:gd name="T17" fmla="*/ 2221 w 2221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1" h="1534">
                <a:moveTo>
                  <a:pt x="2221" y="1533"/>
                </a:moveTo>
                <a:lnTo>
                  <a:pt x="0" y="0"/>
                </a:lnTo>
                <a:lnTo>
                  <a:pt x="1" y="25"/>
                </a:lnTo>
                <a:lnTo>
                  <a:pt x="2059" y="1534"/>
                </a:lnTo>
                <a:lnTo>
                  <a:pt x="2221" y="1533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7896" name="Freeform 11"/>
          <p:cNvSpPr>
            <a:spLocks noChangeArrowheads="1"/>
          </p:cNvSpPr>
          <p:nvPr/>
        </p:nvSpPr>
        <p:spPr bwMode="auto">
          <a:xfrm>
            <a:off x="1876425" y="3356372"/>
            <a:ext cx="3265488" cy="1794272"/>
          </a:xfrm>
          <a:custGeom>
            <a:avLst/>
            <a:gdLst>
              <a:gd name="T0" fmla="*/ 2147483647 w 2057"/>
              <a:gd name="T1" fmla="*/ 2147483647 h 1507"/>
              <a:gd name="T2" fmla="*/ 0 w 2057"/>
              <a:gd name="T3" fmla="*/ 0 h 1507"/>
              <a:gd name="T4" fmla="*/ 0 w 2057"/>
              <a:gd name="T5" fmla="*/ 2147483647 h 1507"/>
              <a:gd name="T6" fmla="*/ 2147483647 w 2057"/>
              <a:gd name="T7" fmla="*/ 2147483647 h 1507"/>
              <a:gd name="T8" fmla="*/ 2147483647 w 2057"/>
              <a:gd name="T9" fmla="*/ 2147483647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7"/>
              <a:gd name="T16" fmla="*/ 0 h 1507"/>
              <a:gd name="T17" fmla="*/ 2057 w 2057"/>
              <a:gd name="T18" fmla="*/ 1507 h 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7" h="1507">
                <a:moveTo>
                  <a:pt x="2057" y="1507"/>
                </a:moveTo>
                <a:lnTo>
                  <a:pt x="0" y="0"/>
                </a:lnTo>
                <a:lnTo>
                  <a:pt x="0" y="30"/>
                </a:lnTo>
                <a:lnTo>
                  <a:pt x="1857" y="1507"/>
                </a:lnTo>
                <a:lnTo>
                  <a:pt x="2057" y="150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7897" name="Freeform 12"/>
          <p:cNvSpPr>
            <a:spLocks noChangeArrowheads="1"/>
          </p:cNvSpPr>
          <p:nvPr/>
        </p:nvSpPr>
        <p:spPr bwMode="auto">
          <a:xfrm>
            <a:off x="1871663" y="3388519"/>
            <a:ext cx="2946400" cy="1758554"/>
          </a:xfrm>
          <a:custGeom>
            <a:avLst/>
            <a:gdLst>
              <a:gd name="T0" fmla="*/ 2147483647 w 1856"/>
              <a:gd name="T1" fmla="*/ 2147483647 h 1477"/>
              <a:gd name="T2" fmla="*/ 0 w 1856"/>
              <a:gd name="T3" fmla="*/ 2147483647 h 1477"/>
              <a:gd name="T4" fmla="*/ 0 w 1856"/>
              <a:gd name="T5" fmla="*/ 0 h 1477"/>
              <a:gd name="T6" fmla="*/ 2147483647 w 1856"/>
              <a:gd name="T7" fmla="*/ 2147483647 h 1477"/>
              <a:gd name="T8" fmla="*/ 2147483647 w 1856"/>
              <a:gd name="T9" fmla="*/ 2147483647 h 1477"/>
              <a:gd name="T10" fmla="*/ 2147483647 w 1856"/>
              <a:gd name="T11" fmla="*/ 2147483647 h 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6"/>
              <a:gd name="T19" fmla="*/ 0 h 1477"/>
              <a:gd name="T20" fmla="*/ 1856 w 1856"/>
              <a:gd name="T21" fmla="*/ 1477 h 14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6" h="1477">
                <a:moveTo>
                  <a:pt x="1344" y="1474"/>
                </a:moveTo>
                <a:lnTo>
                  <a:pt x="0" y="97"/>
                </a:lnTo>
                <a:lnTo>
                  <a:pt x="0" y="0"/>
                </a:lnTo>
                <a:lnTo>
                  <a:pt x="1856" y="1474"/>
                </a:lnTo>
                <a:lnTo>
                  <a:pt x="1848" y="1477"/>
                </a:lnTo>
                <a:lnTo>
                  <a:pt x="1344" y="1474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7898" name="Line 17"/>
          <p:cNvSpPr>
            <a:spLocks noChangeShapeType="1"/>
          </p:cNvSpPr>
          <p:nvPr/>
        </p:nvSpPr>
        <p:spPr bwMode="auto">
          <a:xfrm>
            <a:off x="1876425" y="1164432"/>
            <a:ext cx="0" cy="221813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9" name="Rectangle 40"/>
          <p:cNvSpPr>
            <a:spLocks noChangeArrowheads="1"/>
          </p:cNvSpPr>
          <p:nvPr/>
        </p:nvSpPr>
        <p:spPr bwMode="auto">
          <a:xfrm>
            <a:off x="1763714" y="1545431"/>
            <a:ext cx="4968875" cy="102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时事报告</a:t>
            </a:r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》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杂志社</a:t>
            </a:r>
            <a:endParaRPr lang="zh-CN" altLang="en-US" sz="4000" b="1">
              <a:solidFill>
                <a:schemeClr val="bg1"/>
              </a:solidFill>
              <a:latin typeface="微软雅黑" pitchFamily="34" charset="-122"/>
              <a:ea typeface="冬青黑体简体中文 W6" charset="-122"/>
              <a:sym typeface="微软雅黑" pitchFamily="34" charset="-122"/>
            </a:endParaRPr>
          </a:p>
        </p:txBody>
      </p:sp>
      <p:sp>
        <p:nvSpPr>
          <p:cNvPr id="37900" name="Rectangle 41"/>
          <p:cNvSpPr>
            <a:spLocks noChangeArrowheads="1"/>
          </p:cNvSpPr>
          <p:nvPr/>
        </p:nvSpPr>
        <p:spPr bwMode="auto">
          <a:xfrm>
            <a:off x="2051050" y="2247900"/>
            <a:ext cx="5473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1">
              <a:spcBef>
                <a:spcPct val="20000"/>
              </a:spcBef>
            </a:pPr>
            <a:r>
              <a:rPr lang="zh-CN" altLang="en-US" sz="28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形势与政策课专用</a:t>
            </a:r>
            <a:endParaRPr lang="zh-CN" altLang="en-US" sz="2800" b="1">
              <a:solidFill>
                <a:schemeClr val="bg1"/>
              </a:solidFill>
              <a:latin typeface="华文楷体" pitchFamily="2" charset="-122"/>
              <a:ea typeface="楷体-简" charset="-122"/>
              <a:sym typeface="华文楷体" pitchFamily="2" charset="-122"/>
            </a:endParaRPr>
          </a:p>
        </p:txBody>
      </p:sp>
      <p:sp>
        <p:nvSpPr>
          <p:cNvPr id="37901" name="Rectangle 6"/>
          <p:cNvSpPr>
            <a:spLocks noChangeArrowheads="1"/>
          </p:cNvSpPr>
          <p:nvPr/>
        </p:nvSpPr>
        <p:spPr bwMode="auto">
          <a:xfrm>
            <a:off x="65089" y="3343275"/>
            <a:ext cx="1762125" cy="161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7902" name="Text Box 8"/>
          <p:cNvSpPr>
            <a:spLocks noChangeArrowheads="1"/>
          </p:cNvSpPr>
          <p:nvPr/>
        </p:nvSpPr>
        <p:spPr bwMode="auto">
          <a:xfrm>
            <a:off x="107951" y="3288506"/>
            <a:ext cx="20875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300" b="1">
                <a:solidFill>
                  <a:srgbClr val="A6A6A6"/>
                </a:solidFill>
                <a:ea typeface="黑体" pitchFamily="2" charset="-122"/>
                <a:sym typeface="Arial" pitchFamily="34" charset="0"/>
              </a:rPr>
              <a:t>www.ssbgzzs.com</a:t>
            </a:r>
            <a:endParaRPr lang="zh-CN" altLang="en-US" sz="1300" b="1">
              <a:solidFill>
                <a:srgbClr val="A6A6A6"/>
              </a:solidFill>
              <a:ea typeface="黑体" pitchFamily="2" charset="-122"/>
              <a:sym typeface="Arial" pitchFamily="34" charset="0"/>
            </a:endParaRPr>
          </a:p>
        </p:txBody>
      </p:sp>
      <p:pic>
        <p:nvPicPr>
          <p:cNvPr id="37903" name="图片 2" descr="章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6" y="1812131"/>
            <a:ext cx="11525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4" name="Freeform 20"/>
          <p:cNvSpPr>
            <a:spLocks noChangeArrowheads="1"/>
          </p:cNvSpPr>
          <p:nvPr/>
        </p:nvSpPr>
        <p:spPr bwMode="auto">
          <a:xfrm>
            <a:off x="1811338" y="-7144"/>
            <a:ext cx="7332662" cy="5210175"/>
          </a:xfrm>
          <a:custGeom>
            <a:avLst/>
            <a:gdLst>
              <a:gd name="T0" fmla="*/ 2147483647 w 4579"/>
              <a:gd name="T1" fmla="*/ 0 h 4338"/>
              <a:gd name="T2" fmla="*/ 2147483647 w 4579"/>
              <a:gd name="T3" fmla="*/ 2147483647 h 4338"/>
              <a:gd name="T4" fmla="*/ 0 w 4579"/>
              <a:gd name="T5" fmla="*/ 2147483647 h 4338"/>
              <a:gd name="T6" fmla="*/ 2147483647 w 4579"/>
              <a:gd name="T7" fmla="*/ 2147483647 h 4338"/>
              <a:gd name="T8" fmla="*/ 2147483647 w 4579"/>
              <a:gd name="T9" fmla="*/ 2147483647 h 4338"/>
              <a:gd name="T10" fmla="*/ 2147483647 w 4579"/>
              <a:gd name="T11" fmla="*/ 0 h 4338"/>
              <a:gd name="T12" fmla="*/ 2147483647 w 4579"/>
              <a:gd name="T13" fmla="*/ 0 h 43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79"/>
              <a:gd name="T22" fmla="*/ 0 h 4338"/>
              <a:gd name="T23" fmla="*/ 4579 w 4579"/>
              <a:gd name="T24" fmla="*/ 4338 h 43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79" h="4338">
                <a:moveTo>
                  <a:pt x="1471" y="0"/>
                </a:moveTo>
                <a:lnTo>
                  <a:pt x="1" y="1020"/>
                </a:lnTo>
                <a:lnTo>
                  <a:pt x="0" y="2805"/>
                </a:lnTo>
                <a:lnTo>
                  <a:pt x="2221" y="4338"/>
                </a:lnTo>
                <a:lnTo>
                  <a:pt x="4579" y="4332"/>
                </a:lnTo>
                <a:lnTo>
                  <a:pt x="4573" y="0"/>
                </a:lnTo>
                <a:lnTo>
                  <a:pt x="147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7905" name="TextBox 3"/>
          <p:cNvSpPr>
            <a:spLocks noChangeArrowheads="1"/>
          </p:cNvSpPr>
          <p:nvPr/>
        </p:nvSpPr>
        <p:spPr bwMode="auto">
          <a:xfrm>
            <a:off x="2143126" y="2243137"/>
            <a:ext cx="67865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2400">
                <a:solidFill>
                  <a:srgbClr val="FFFFFF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时事报告大学生版</a:t>
            </a:r>
            <a:r>
              <a:rPr lang="en-US" altLang="zh-CN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》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是受教育部社科司和思政司委托，中宣部</a:t>
            </a:r>
            <a:r>
              <a:rPr lang="en-US" altLang="zh-CN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时事报告</a:t>
            </a:r>
            <a:r>
              <a:rPr lang="en-US" altLang="zh-CN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》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杂志社编辑出版，专供高校形势与政策课使用的权威教材。</a:t>
            </a:r>
            <a:endParaRPr lang="en-US" sz="2400" b="1">
              <a:solidFill>
                <a:srgbClr val="000000"/>
              </a:solidFill>
              <a:latin typeface="黑体" pitchFamily="2" charset="-122"/>
              <a:ea typeface="黑体" pitchFamily="2" charset="-122"/>
              <a:sym typeface="黑体" pitchFamily="2" charset="-122"/>
            </a:endParaRPr>
          </a:p>
          <a:p>
            <a:pPr algn="just"/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　　每学年两期，分别于每学期开学前出版。</a:t>
            </a:r>
            <a:endParaRPr lang="zh-CN" altLang="en-US"/>
          </a:p>
        </p:txBody>
      </p:sp>
      <p:pic>
        <p:nvPicPr>
          <p:cNvPr id="37906" name="图片 23" descr="大学生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9151" y="375047"/>
            <a:ext cx="7554913" cy="378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1811339" y="1091803"/>
            <a:ext cx="1587" cy="234672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1464" y="-3572"/>
            <a:ext cx="1552575" cy="1189435"/>
            <a:chOff x="0" y="0"/>
            <a:chExt cx="978" cy="999"/>
          </a:xfrm>
        </p:grpSpPr>
        <p:sp>
          <p:nvSpPr>
            <p:cNvPr id="38936" name="Freeform 4"/>
            <p:cNvSpPr>
              <a:spLocks noChangeArrowheads="1"/>
            </p:cNvSpPr>
            <p:nvPr/>
          </p:nvSpPr>
          <p:spPr bwMode="auto">
            <a:xfrm>
              <a:off x="482" y="0"/>
              <a:ext cx="496" cy="999"/>
            </a:xfrm>
            <a:custGeom>
              <a:avLst/>
              <a:gdLst>
                <a:gd name="T0" fmla="*/ 84 w 496"/>
                <a:gd name="T1" fmla="*/ 0 h 999"/>
                <a:gd name="T2" fmla="*/ 496 w 496"/>
                <a:gd name="T3" fmla="*/ 854 h 999"/>
                <a:gd name="T4" fmla="*/ 496 w 496"/>
                <a:gd name="T5" fmla="*/ 999 h 999"/>
                <a:gd name="T6" fmla="*/ 0 w 496"/>
                <a:gd name="T7" fmla="*/ 188 h 999"/>
                <a:gd name="T8" fmla="*/ 84 w 496"/>
                <a:gd name="T9" fmla="*/ 0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999"/>
                <a:gd name="T17" fmla="*/ 496 w 496"/>
                <a:gd name="T18" fmla="*/ 999 h 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999">
                  <a:moveTo>
                    <a:pt x="84" y="0"/>
                  </a:moveTo>
                  <a:lnTo>
                    <a:pt x="496" y="854"/>
                  </a:lnTo>
                  <a:lnTo>
                    <a:pt x="496" y="999"/>
                  </a:lnTo>
                  <a:lnTo>
                    <a:pt x="0" y="18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38937" name="Freeform 5"/>
            <p:cNvSpPr>
              <a:spLocks noChangeArrowheads="1"/>
            </p:cNvSpPr>
            <p:nvPr/>
          </p:nvSpPr>
          <p:spPr bwMode="auto">
            <a:xfrm>
              <a:off x="0" y="3"/>
              <a:ext cx="564" cy="187"/>
            </a:xfrm>
            <a:custGeom>
              <a:avLst/>
              <a:gdLst>
                <a:gd name="T0" fmla="*/ 564 w 564"/>
                <a:gd name="T1" fmla="*/ 0 h 187"/>
                <a:gd name="T2" fmla="*/ 482 w 564"/>
                <a:gd name="T3" fmla="*/ 187 h 187"/>
                <a:gd name="T4" fmla="*/ 0 w 564"/>
                <a:gd name="T5" fmla="*/ 0 h 187"/>
                <a:gd name="T6" fmla="*/ 564 w 56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187"/>
                <a:gd name="T14" fmla="*/ 564 w 56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187">
                  <a:moveTo>
                    <a:pt x="564" y="0"/>
                  </a:moveTo>
                  <a:lnTo>
                    <a:pt x="482" y="187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sp>
        <p:nvSpPr>
          <p:cNvPr id="38916" name="Freeform 7"/>
          <p:cNvSpPr>
            <a:spLocks noChangeArrowheads="1"/>
          </p:cNvSpPr>
          <p:nvPr/>
        </p:nvSpPr>
        <p:spPr bwMode="auto">
          <a:xfrm>
            <a:off x="1871664" y="-7144"/>
            <a:ext cx="1895475" cy="1140619"/>
          </a:xfrm>
          <a:custGeom>
            <a:avLst/>
            <a:gdLst>
              <a:gd name="T0" fmla="*/ 2147483647 w 1194"/>
              <a:gd name="T1" fmla="*/ 0 h 957"/>
              <a:gd name="T2" fmla="*/ 0 w 1194"/>
              <a:gd name="T3" fmla="*/ 2147483647 h 957"/>
              <a:gd name="T4" fmla="*/ 0 w 1194"/>
              <a:gd name="T5" fmla="*/ 2147483647 h 957"/>
              <a:gd name="T6" fmla="*/ 2147483647 w 1194"/>
              <a:gd name="T7" fmla="*/ 0 h 957"/>
              <a:gd name="T8" fmla="*/ 2147483647 w 1194"/>
              <a:gd name="T9" fmla="*/ 0 h 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4"/>
              <a:gd name="T16" fmla="*/ 0 h 957"/>
              <a:gd name="T17" fmla="*/ 1194 w 1194"/>
              <a:gd name="T18" fmla="*/ 957 h 9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4" h="957">
                <a:moveTo>
                  <a:pt x="843" y="0"/>
                </a:moveTo>
                <a:lnTo>
                  <a:pt x="0" y="885"/>
                </a:lnTo>
                <a:lnTo>
                  <a:pt x="0" y="957"/>
                </a:lnTo>
                <a:lnTo>
                  <a:pt x="1194" y="0"/>
                </a:lnTo>
                <a:lnTo>
                  <a:pt x="843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8917" name="Freeform 8"/>
          <p:cNvSpPr>
            <a:spLocks noChangeArrowheads="1"/>
          </p:cNvSpPr>
          <p:nvPr/>
        </p:nvSpPr>
        <p:spPr bwMode="auto">
          <a:xfrm>
            <a:off x="1871663" y="-10716"/>
            <a:ext cx="2138362" cy="1185863"/>
          </a:xfrm>
          <a:custGeom>
            <a:avLst/>
            <a:gdLst>
              <a:gd name="T0" fmla="*/ 2147483647 w 1347"/>
              <a:gd name="T1" fmla="*/ 0 h 996"/>
              <a:gd name="T2" fmla="*/ 0 w 1347"/>
              <a:gd name="T3" fmla="*/ 2147483647 h 996"/>
              <a:gd name="T4" fmla="*/ 0 w 1347"/>
              <a:gd name="T5" fmla="*/ 2147483647 h 996"/>
              <a:gd name="T6" fmla="*/ 2147483647 w 1347"/>
              <a:gd name="T7" fmla="*/ 0 h 996"/>
              <a:gd name="T8" fmla="*/ 2147483647 w 1347"/>
              <a:gd name="T9" fmla="*/ 0 h 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7"/>
              <a:gd name="T16" fmla="*/ 0 h 996"/>
              <a:gd name="T17" fmla="*/ 1347 w 1347"/>
              <a:gd name="T18" fmla="*/ 996 h 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7" h="996">
                <a:moveTo>
                  <a:pt x="1347" y="0"/>
                </a:moveTo>
                <a:lnTo>
                  <a:pt x="0" y="996"/>
                </a:lnTo>
                <a:lnTo>
                  <a:pt x="0" y="957"/>
                </a:lnTo>
                <a:lnTo>
                  <a:pt x="1191" y="0"/>
                </a:lnTo>
                <a:lnTo>
                  <a:pt x="1347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8918" name="Freeform 9"/>
          <p:cNvSpPr>
            <a:spLocks noChangeArrowheads="1"/>
          </p:cNvSpPr>
          <p:nvPr/>
        </p:nvSpPr>
        <p:spPr bwMode="auto">
          <a:xfrm>
            <a:off x="1871664" y="-10716"/>
            <a:ext cx="2338387" cy="1220391"/>
          </a:xfrm>
          <a:custGeom>
            <a:avLst/>
            <a:gdLst>
              <a:gd name="T0" fmla="*/ 2147483647 w 1473"/>
              <a:gd name="T1" fmla="*/ 2147483647 h 1025"/>
              <a:gd name="T2" fmla="*/ 2147483647 w 1473"/>
              <a:gd name="T3" fmla="*/ 2147483647 h 1025"/>
              <a:gd name="T4" fmla="*/ 0 w 1473"/>
              <a:gd name="T5" fmla="*/ 2147483647 h 1025"/>
              <a:gd name="T6" fmla="*/ 2147483647 w 1473"/>
              <a:gd name="T7" fmla="*/ 0 h 1025"/>
              <a:gd name="T8" fmla="*/ 2147483647 w 1473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3"/>
              <a:gd name="T16" fmla="*/ 0 h 1025"/>
              <a:gd name="T17" fmla="*/ 1473 w 1473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3" h="1025">
                <a:moveTo>
                  <a:pt x="1473" y="6"/>
                </a:moveTo>
                <a:lnTo>
                  <a:pt x="2" y="1025"/>
                </a:lnTo>
                <a:lnTo>
                  <a:pt x="0" y="995"/>
                </a:lnTo>
                <a:lnTo>
                  <a:pt x="1344" y="0"/>
                </a:lnTo>
                <a:lnTo>
                  <a:pt x="1473" y="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8919" name="Freeform 10"/>
          <p:cNvSpPr>
            <a:spLocks noChangeArrowheads="1"/>
          </p:cNvSpPr>
          <p:nvPr/>
        </p:nvSpPr>
        <p:spPr bwMode="auto">
          <a:xfrm>
            <a:off x="1874839" y="3327798"/>
            <a:ext cx="3525837" cy="1826419"/>
          </a:xfrm>
          <a:custGeom>
            <a:avLst/>
            <a:gdLst>
              <a:gd name="T0" fmla="*/ 2147483647 w 2221"/>
              <a:gd name="T1" fmla="*/ 2147483647 h 1534"/>
              <a:gd name="T2" fmla="*/ 0 w 2221"/>
              <a:gd name="T3" fmla="*/ 0 h 1534"/>
              <a:gd name="T4" fmla="*/ 2147483647 w 2221"/>
              <a:gd name="T5" fmla="*/ 2147483647 h 1534"/>
              <a:gd name="T6" fmla="*/ 2147483647 w 2221"/>
              <a:gd name="T7" fmla="*/ 2147483647 h 1534"/>
              <a:gd name="T8" fmla="*/ 2147483647 w 2221"/>
              <a:gd name="T9" fmla="*/ 2147483647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1"/>
              <a:gd name="T16" fmla="*/ 0 h 1534"/>
              <a:gd name="T17" fmla="*/ 2221 w 2221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1" h="1534">
                <a:moveTo>
                  <a:pt x="2221" y="1533"/>
                </a:moveTo>
                <a:lnTo>
                  <a:pt x="0" y="0"/>
                </a:lnTo>
                <a:lnTo>
                  <a:pt x="1" y="25"/>
                </a:lnTo>
                <a:lnTo>
                  <a:pt x="2059" y="1534"/>
                </a:lnTo>
                <a:lnTo>
                  <a:pt x="2221" y="1533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8920" name="Freeform 11"/>
          <p:cNvSpPr>
            <a:spLocks noChangeArrowheads="1"/>
          </p:cNvSpPr>
          <p:nvPr/>
        </p:nvSpPr>
        <p:spPr bwMode="auto">
          <a:xfrm>
            <a:off x="1876425" y="3356372"/>
            <a:ext cx="3265488" cy="1794272"/>
          </a:xfrm>
          <a:custGeom>
            <a:avLst/>
            <a:gdLst>
              <a:gd name="T0" fmla="*/ 2147483647 w 2057"/>
              <a:gd name="T1" fmla="*/ 2147483647 h 1507"/>
              <a:gd name="T2" fmla="*/ 0 w 2057"/>
              <a:gd name="T3" fmla="*/ 0 h 1507"/>
              <a:gd name="T4" fmla="*/ 0 w 2057"/>
              <a:gd name="T5" fmla="*/ 2147483647 h 1507"/>
              <a:gd name="T6" fmla="*/ 2147483647 w 2057"/>
              <a:gd name="T7" fmla="*/ 2147483647 h 1507"/>
              <a:gd name="T8" fmla="*/ 2147483647 w 2057"/>
              <a:gd name="T9" fmla="*/ 2147483647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7"/>
              <a:gd name="T16" fmla="*/ 0 h 1507"/>
              <a:gd name="T17" fmla="*/ 2057 w 2057"/>
              <a:gd name="T18" fmla="*/ 1507 h 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7" h="1507">
                <a:moveTo>
                  <a:pt x="2057" y="1507"/>
                </a:moveTo>
                <a:lnTo>
                  <a:pt x="0" y="0"/>
                </a:lnTo>
                <a:lnTo>
                  <a:pt x="0" y="30"/>
                </a:lnTo>
                <a:lnTo>
                  <a:pt x="1857" y="1507"/>
                </a:lnTo>
                <a:lnTo>
                  <a:pt x="2057" y="150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8921" name="Freeform 12"/>
          <p:cNvSpPr>
            <a:spLocks noChangeArrowheads="1"/>
          </p:cNvSpPr>
          <p:nvPr/>
        </p:nvSpPr>
        <p:spPr bwMode="auto">
          <a:xfrm>
            <a:off x="1871663" y="3388519"/>
            <a:ext cx="2946400" cy="1758554"/>
          </a:xfrm>
          <a:custGeom>
            <a:avLst/>
            <a:gdLst>
              <a:gd name="T0" fmla="*/ 2147483647 w 1856"/>
              <a:gd name="T1" fmla="*/ 2147483647 h 1477"/>
              <a:gd name="T2" fmla="*/ 0 w 1856"/>
              <a:gd name="T3" fmla="*/ 2147483647 h 1477"/>
              <a:gd name="T4" fmla="*/ 0 w 1856"/>
              <a:gd name="T5" fmla="*/ 0 h 1477"/>
              <a:gd name="T6" fmla="*/ 2147483647 w 1856"/>
              <a:gd name="T7" fmla="*/ 2147483647 h 1477"/>
              <a:gd name="T8" fmla="*/ 2147483647 w 1856"/>
              <a:gd name="T9" fmla="*/ 2147483647 h 1477"/>
              <a:gd name="T10" fmla="*/ 2147483647 w 1856"/>
              <a:gd name="T11" fmla="*/ 2147483647 h 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6"/>
              <a:gd name="T19" fmla="*/ 0 h 1477"/>
              <a:gd name="T20" fmla="*/ 1856 w 1856"/>
              <a:gd name="T21" fmla="*/ 1477 h 14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6" h="1477">
                <a:moveTo>
                  <a:pt x="1344" y="1474"/>
                </a:moveTo>
                <a:lnTo>
                  <a:pt x="0" y="97"/>
                </a:lnTo>
                <a:lnTo>
                  <a:pt x="0" y="0"/>
                </a:lnTo>
                <a:lnTo>
                  <a:pt x="1856" y="1474"/>
                </a:lnTo>
                <a:lnTo>
                  <a:pt x="1848" y="1477"/>
                </a:lnTo>
                <a:lnTo>
                  <a:pt x="1344" y="1474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8922" name="Line 17"/>
          <p:cNvSpPr>
            <a:spLocks noChangeShapeType="1"/>
          </p:cNvSpPr>
          <p:nvPr/>
        </p:nvSpPr>
        <p:spPr bwMode="auto">
          <a:xfrm>
            <a:off x="1876425" y="1164432"/>
            <a:ext cx="0" cy="221813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23" name="Rectangle 40"/>
          <p:cNvSpPr>
            <a:spLocks noChangeArrowheads="1"/>
          </p:cNvSpPr>
          <p:nvPr/>
        </p:nvSpPr>
        <p:spPr bwMode="auto">
          <a:xfrm>
            <a:off x="1763714" y="1545431"/>
            <a:ext cx="4968875" cy="102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时事报告</a:t>
            </a:r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》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杂志社</a:t>
            </a:r>
            <a:endParaRPr lang="zh-CN" altLang="en-US" sz="4000" b="1">
              <a:solidFill>
                <a:schemeClr val="bg1"/>
              </a:solidFill>
              <a:latin typeface="微软雅黑" pitchFamily="34" charset="-122"/>
              <a:ea typeface="冬青黑体简体中文 W6" charset="-122"/>
              <a:sym typeface="微软雅黑" pitchFamily="34" charset="-122"/>
            </a:endParaRPr>
          </a:p>
        </p:txBody>
      </p:sp>
      <p:sp>
        <p:nvSpPr>
          <p:cNvPr id="38924" name="Rectangle 41"/>
          <p:cNvSpPr>
            <a:spLocks noChangeArrowheads="1"/>
          </p:cNvSpPr>
          <p:nvPr/>
        </p:nvSpPr>
        <p:spPr bwMode="auto">
          <a:xfrm>
            <a:off x="2051050" y="2247900"/>
            <a:ext cx="5473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1">
              <a:spcBef>
                <a:spcPct val="20000"/>
              </a:spcBef>
            </a:pPr>
            <a:r>
              <a:rPr lang="zh-CN" altLang="en-US" sz="28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形势与政策课专用</a:t>
            </a:r>
            <a:endParaRPr lang="zh-CN" altLang="en-US" sz="2800" b="1">
              <a:solidFill>
                <a:schemeClr val="bg1"/>
              </a:solidFill>
              <a:latin typeface="华文楷体" pitchFamily="2" charset="-122"/>
              <a:ea typeface="楷体-简" charset="-122"/>
              <a:sym typeface="华文楷体" pitchFamily="2" charset="-122"/>
            </a:endParaRPr>
          </a:p>
        </p:txBody>
      </p:sp>
      <p:sp>
        <p:nvSpPr>
          <p:cNvPr id="38925" name="Rectangle 6"/>
          <p:cNvSpPr>
            <a:spLocks noChangeArrowheads="1"/>
          </p:cNvSpPr>
          <p:nvPr/>
        </p:nvSpPr>
        <p:spPr bwMode="auto">
          <a:xfrm>
            <a:off x="65089" y="3343275"/>
            <a:ext cx="1762125" cy="161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8926" name="Text Box 8"/>
          <p:cNvSpPr>
            <a:spLocks noChangeArrowheads="1"/>
          </p:cNvSpPr>
          <p:nvPr/>
        </p:nvSpPr>
        <p:spPr bwMode="auto">
          <a:xfrm>
            <a:off x="107951" y="3288506"/>
            <a:ext cx="20875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300" b="1">
                <a:solidFill>
                  <a:srgbClr val="A6A6A6"/>
                </a:solidFill>
                <a:ea typeface="黑体" pitchFamily="2" charset="-122"/>
                <a:sym typeface="Arial" pitchFamily="34" charset="0"/>
              </a:rPr>
              <a:t>www.ssbgzzs.com</a:t>
            </a:r>
            <a:endParaRPr lang="zh-CN" altLang="en-US" sz="1300" b="1">
              <a:solidFill>
                <a:srgbClr val="A6A6A6"/>
              </a:solidFill>
              <a:ea typeface="黑体" pitchFamily="2" charset="-122"/>
              <a:sym typeface="Arial" pitchFamily="34" charset="0"/>
            </a:endParaRPr>
          </a:p>
        </p:txBody>
      </p:sp>
      <p:pic>
        <p:nvPicPr>
          <p:cNvPr id="38927" name="图片 2" descr="章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6" y="1812131"/>
            <a:ext cx="11525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8" name="Freeform 20"/>
          <p:cNvSpPr>
            <a:spLocks noChangeArrowheads="1"/>
          </p:cNvSpPr>
          <p:nvPr/>
        </p:nvSpPr>
        <p:spPr bwMode="auto">
          <a:xfrm>
            <a:off x="1811338" y="-7144"/>
            <a:ext cx="7332662" cy="5210175"/>
          </a:xfrm>
          <a:custGeom>
            <a:avLst/>
            <a:gdLst>
              <a:gd name="T0" fmla="*/ 2147483647 w 4579"/>
              <a:gd name="T1" fmla="*/ 0 h 4338"/>
              <a:gd name="T2" fmla="*/ 2147483647 w 4579"/>
              <a:gd name="T3" fmla="*/ 2147483647 h 4338"/>
              <a:gd name="T4" fmla="*/ 0 w 4579"/>
              <a:gd name="T5" fmla="*/ 2147483647 h 4338"/>
              <a:gd name="T6" fmla="*/ 2147483647 w 4579"/>
              <a:gd name="T7" fmla="*/ 2147483647 h 4338"/>
              <a:gd name="T8" fmla="*/ 2147483647 w 4579"/>
              <a:gd name="T9" fmla="*/ 2147483647 h 4338"/>
              <a:gd name="T10" fmla="*/ 2147483647 w 4579"/>
              <a:gd name="T11" fmla="*/ 0 h 4338"/>
              <a:gd name="T12" fmla="*/ 2147483647 w 4579"/>
              <a:gd name="T13" fmla="*/ 0 h 43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79"/>
              <a:gd name="T22" fmla="*/ 0 h 4338"/>
              <a:gd name="T23" fmla="*/ 4579 w 4579"/>
              <a:gd name="T24" fmla="*/ 4338 h 43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79" h="4338">
                <a:moveTo>
                  <a:pt x="1471" y="0"/>
                </a:moveTo>
                <a:lnTo>
                  <a:pt x="1" y="1020"/>
                </a:lnTo>
                <a:lnTo>
                  <a:pt x="0" y="2805"/>
                </a:lnTo>
                <a:lnTo>
                  <a:pt x="2221" y="4338"/>
                </a:lnTo>
                <a:lnTo>
                  <a:pt x="4579" y="4332"/>
                </a:lnTo>
                <a:lnTo>
                  <a:pt x="4573" y="0"/>
                </a:lnTo>
                <a:lnTo>
                  <a:pt x="147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8929" name="TextBox 3"/>
          <p:cNvSpPr>
            <a:spLocks noChangeArrowheads="1"/>
          </p:cNvSpPr>
          <p:nvPr/>
        </p:nvSpPr>
        <p:spPr bwMode="auto">
          <a:xfrm>
            <a:off x="2286001" y="1875235"/>
            <a:ext cx="67151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2400">
                <a:solidFill>
                  <a:srgbClr val="FFFFFF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　　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教育部职业与成人教育司委托，中宣部</a:t>
            </a:r>
            <a:r>
              <a:rPr lang="en-US" altLang="zh-CN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时事报告</a:t>
            </a:r>
            <a:r>
              <a:rPr lang="en-US" altLang="zh-CN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》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杂志社编辑出版的全国中职院校形势与政策教育唯一指定教材。</a:t>
            </a:r>
          </a:p>
          <a:p>
            <a:pPr algn="just"/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　　紧密结合中职院校德育课特点，解读政策、分析形势，传达就业信息，介绍行业发展与动态，帮助学生开拓眼界、提升素质。被誉为</a:t>
            </a:r>
            <a:r>
              <a:rPr lang="zh-CN" altLang="en-US" sz="2400" b="1">
                <a:solidFill>
                  <a:srgbClr val="000000"/>
                </a:solidFill>
                <a:ea typeface="黑体" pitchFamily="2" charset="-122"/>
                <a:sym typeface="黑体" pitchFamily="2" charset="-122"/>
              </a:rPr>
              <a:t>“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填补空白的权威教材</a:t>
            </a:r>
            <a:r>
              <a:rPr lang="zh-CN" altLang="en-US" sz="2400" b="1">
                <a:solidFill>
                  <a:srgbClr val="000000"/>
                </a:solidFill>
                <a:ea typeface="黑体" pitchFamily="2" charset="-122"/>
                <a:sym typeface="黑体" pitchFamily="2" charset="-122"/>
              </a:rPr>
              <a:t>”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。 </a:t>
            </a:r>
            <a:endParaRPr lang="zh-CN" altLang="en-US"/>
          </a:p>
        </p:txBody>
      </p:sp>
      <p:pic>
        <p:nvPicPr>
          <p:cNvPr id="38930" name="图片 23" descr="职教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026" y="375047"/>
            <a:ext cx="7554913" cy="378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2"/>
          <p:cNvSpPr>
            <a:spLocks noChangeShapeType="1"/>
          </p:cNvSpPr>
          <p:nvPr/>
        </p:nvSpPr>
        <p:spPr bwMode="auto">
          <a:xfrm>
            <a:off x="1811339" y="1091803"/>
            <a:ext cx="1587" cy="234672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1464" y="-3572"/>
            <a:ext cx="1552575" cy="1189435"/>
            <a:chOff x="0" y="0"/>
            <a:chExt cx="978" cy="999"/>
          </a:xfrm>
        </p:grpSpPr>
        <p:sp>
          <p:nvSpPr>
            <p:cNvPr id="39960" name="Freeform 4"/>
            <p:cNvSpPr>
              <a:spLocks noChangeArrowheads="1"/>
            </p:cNvSpPr>
            <p:nvPr/>
          </p:nvSpPr>
          <p:spPr bwMode="auto">
            <a:xfrm>
              <a:off x="482" y="0"/>
              <a:ext cx="496" cy="999"/>
            </a:xfrm>
            <a:custGeom>
              <a:avLst/>
              <a:gdLst>
                <a:gd name="T0" fmla="*/ 84 w 496"/>
                <a:gd name="T1" fmla="*/ 0 h 999"/>
                <a:gd name="T2" fmla="*/ 496 w 496"/>
                <a:gd name="T3" fmla="*/ 854 h 999"/>
                <a:gd name="T4" fmla="*/ 496 w 496"/>
                <a:gd name="T5" fmla="*/ 999 h 999"/>
                <a:gd name="T6" fmla="*/ 0 w 496"/>
                <a:gd name="T7" fmla="*/ 188 h 999"/>
                <a:gd name="T8" fmla="*/ 84 w 496"/>
                <a:gd name="T9" fmla="*/ 0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999"/>
                <a:gd name="T17" fmla="*/ 496 w 496"/>
                <a:gd name="T18" fmla="*/ 999 h 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999">
                  <a:moveTo>
                    <a:pt x="84" y="0"/>
                  </a:moveTo>
                  <a:lnTo>
                    <a:pt x="496" y="854"/>
                  </a:lnTo>
                  <a:lnTo>
                    <a:pt x="496" y="999"/>
                  </a:lnTo>
                  <a:lnTo>
                    <a:pt x="0" y="18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39961" name="Freeform 5"/>
            <p:cNvSpPr>
              <a:spLocks noChangeArrowheads="1"/>
            </p:cNvSpPr>
            <p:nvPr/>
          </p:nvSpPr>
          <p:spPr bwMode="auto">
            <a:xfrm>
              <a:off x="0" y="3"/>
              <a:ext cx="564" cy="187"/>
            </a:xfrm>
            <a:custGeom>
              <a:avLst/>
              <a:gdLst>
                <a:gd name="T0" fmla="*/ 564 w 564"/>
                <a:gd name="T1" fmla="*/ 0 h 187"/>
                <a:gd name="T2" fmla="*/ 482 w 564"/>
                <a:gd name="T3" fmla="*/ 187 h 187"/>
                <a:gd name="T4" fmla="*/ 0 w 564"/>
                <a:gd name="T5" fmla="*/ 0 h 187"/>
                <a:gd name="T6" fmla="*/ 564 w 56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187"/>
                <a:gd name="T14" fmla="*/ 564 w 56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187">
                  <a:moveTo>
                    <a:pt x="564" y="0"/>
                  </a:moveTo>
                  <a:lnTo>
                    <a:pt x="482" y="187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sp>
        <p:nvSpPr>
          <p:cNvPr id="39940" name="Freeform 7"/>
          <p:cNvSpPr>
            <a:spLocks noChangeArrowheads="1"/>
          </p:cNvSpPr>
          <p:nvPr/>
        </p:nvSpPr>
        <p:spPr bwMode="auto">
          <a:xfrm>
            <a:off x="1871664" y="-7144"/>
            <a:ext cx="1895475" cy="1140619"/>
          </a:xfrm>
          <a:custGeom>
            <a:avLst/>
            <a:gdLst>
              <a:gd name="T0" fmla="*/ 2147483647 w 1194"/>
              <a:gd name="T1" fmla="*/ 0 h 957"/>
              <a:gd name="T2" fmla="*/ 0 w 1194"/>
              <a:gd name="T3" fmla="*/ 2147483647 h 957"/>
              <a:gd name="T4" fmla="*/ 0 w 1194"/>
              <a:gd name="T5" fmla="*/ 2147483647 h 957"/>
              <a:gd name="T6" fmla="*/ 2147483647 w 1194"/>
              <a:gd name="T7" fmla="*/ 0 h 957"/>
              <a:gd name="T8" fmla="*/ 2147483647 w 1194"/>
              <a:gd name="T9" fmla="*/ 0 h 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4"/>
              <a:gd name="T16" fmla="*/ 0 h 957"/>
              <a:gd name="T17" fmla="*/ 1194 w 1194"/>
              <a:gd name="T18" fmla="*/ 957 h 9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4" h="957">
                <a:moveTo>
                  <a:pt x="843" y="0"/>
                </a:moveTo>
                <a:lnTo>
                  <a:pt x="0" y="885"/>
                </a:lnTo>
                <a:lnTo>
                  <a:pt x="0" y="957"/>
                </a:lnTo>
                <a:lnTo>
                  <a:pt x="1194" y="0"/>
                </a:lnTo>
                <a:lnTo>
                  <a:pt x="843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9941" name="Freeform 8"/>
          <p:cNvSpPr>
            <a:spLocks noChangeArrowheads="1"/>
          </p:cNvSpPr>
          <p:nvPr/>
        </p:nvSpPr>
        <p:spPr bwMode="auto">
          <a:xfrm>
            <a:off x="1871663" y="-10716"/>
            <a:ext cx="2138362" cy="1185863"/>
          </a:xfrm>
          <a:custGeom>
            <a:avLst/>
            <a:gdLst>
              <a:gd name="T0" fmla="*/ 2147483647 w 1347"/>
              <a:gd name="T1" fmla="*/ 0 h 996"/>
              <a:gd name="T2" fmla="*/ 0 w 1347"/>
              <a:gd name="T3" fmla="*/ 2147483647 h 996"/>
              <a:gd name="T4" fmla="*/ 0 w 1347"/>
              <a:gd name="T5" fmla="*/ 2147483647 h 996"/>
              <a:gd name="T6" fmla="*/ 2147483647 w 1347"/>
              <a:gd name="T7" fmla="*/ 0 h 996"/>
              <a:gd name="T8" fmla="*/ 2147483647 w 1347"/>
              <a:gd name="T9" fmla="*/ 0 h 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7"/>
              <a:gd name="T16" fmla="*/ 0 h 996"/>
              <a:gd name="T17" fmla="*/ 1347 w 1347"/>
              <a:gd name="T18" fmla="*/ 996 h 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7" h="996">
                <a:moveTo>
                  <a:pt x="1347" y="0"/>
                </a:moveTo>
                <a:lnTo>
                  <a:pt x="0" y="996"/>
                </a:lnTo>
                <a:lnTo>
                  <a:pt x="0" y="957"/>
                </a:lnTo>
                <a:lnTo>
                  <a:pt x="1191" y="0"/>
                </a:lnTo>
                <a:lnTo>
                  <a:pt x="1347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9942" name="Freeform 9"/>
          <p:cNvSpPr>
            <a:spLocks noChangeArrowheads="1"/>
          </p:cNvSpPr>
          <p:nvPr/>
        </p:nvSpPr>
        <p:spPr bwMode="auto">
          <a:xfrm>
            <a:off x="1871664" y="-10716"/>
            <a:ext cx="2338387" cy="1220391"/>
          </a:xfrm>
          <a:custGeom>
            <a:avLst/>
            <a:gdLst>
              <a:gd name="T0" fmla="*/ 2147483647 w 1473"/>
              <a:gd name="T1" fmla="*/ 2147483647 h 1025"/>
              <a:gd name="T2" fmla="*/ 2147483647 w 1473"/>
              <a:gd name="T3" fmla="*/ 2147483647 h 1025"/>
              <a:gd name="T4" fmla="*/ 0 w 1473"/>
              <a:gd name="T5" fmla="*/ 2147483647 h 1025"/>
              <a:gd name="T6" fmla="*/ 2147483647 w 1473"/>
              <a:gd name="T7" fmla="*/ 0 h 1025"/>
              <a:gd name="T8" fmla="*/ 2147483647 w 1473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3"/>
              <a:gd name="T16" fmla="*/ 0 h 1025"/>
              <a:gd name="T17" fmla="*/ 1473 w 1473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3" h="1025">
                <a:moveTo>
                  <a:pt x="1473" y="6"/>
                </a:moveTo>
                <a:lnTo>
                  <a:pt x="2" y="1025"/>
                </a:lnTo>
                <a:lnTo>
                  <a:pt x="0" y="995"/>
                </a:lnTo>
                <a:lnTo>
                  <a:pt x="1344" y="0"/>
                </a:lnTo>
                <a:lnTo>
                  <a:pt x="1473" y="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9943" name="Freeform 10"/>
          <p:cNvSpPr>
            <a:spLocks noChangeArrowheads="1"/>
          </p:cNvSpPr>
          <p:nvPr/>
        </p:nvSpPr>
        <p:spPr bwMode="auto">
          <a:xfrm>
            <a:off x="1874839" y="3327798"/>
            <a:ext cx="3525837" cy="1826419"/>
          </a:xfrm>
          <a:custGeom>
            <a:avLst/>
            <a:gdLst>
              <a:gd name="T0" fmla="*/ 2147483647 w 2221"/>
              <a:gd name="T1" fmla="*/ 2147483647 h 1534"/>
              <a:gd name="T2" fmla="*/ 0 w 2221"/>
              <a:gd name="T3" fmla="*/ 0 h 1534"/>
              <a:gd name="T4" fmla="*/ 2147483647 w 2221"/>
              <a:gd name="T5" fmla="*/ 2147483647 h 1534"/>
              <a:gd name="T6" fmla="*/ 2147483647 w 2221"/>
              <a:gd name="T7" fmla="*/ 2147483647 h 1534"/>
              <a:gd name="T8" fmla="*/ 2147483647 w 2221"/>
              <a:gd name="T9" fmla="*/ 2147483647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1"/>
              <a:gd name="T16" fmla="*/ 0 h 1534"/>
              <a:gd name="T17" fmla="*/ 2221 w 2221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1" h="1534">
                <a:moveTo>
                  <a:pt x="2221" y="1533"/>
                </a:moveTo>
                <a:lnTo>
                  <a:pt x="0" y="0"/>
                </a:lnTo>
                <a:lnTo>
                  <a:pt x="1" y="25"/>
                </a:lnTo>
                <a:lnTo>
                  <a:pt x="2059" y="1534"/>
                </a:lnTo>
                <a:lnTo>
                  <a:pt x="2221" y="1533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9944" name="Freeform 11"/>
          <p:cNvSpPr>
            <a:spLocks noChangeArrowheads="1"/>
          </p:cNvSpPr>
          <p:nvPr/>
        </p:nvSpPr>
        <p:spPr bwMode="auto">
          <a:xfrm>
            <a:off x="1876425" y="3356372"/>
            <a:ext cx="3265488" cy="1794272"/>
          </a:xfrm>
          <a:custGeom>
            <a:avLst/>
            <a:gdLst>
              <a:gd name="T0" fmla="*/ 2147483647 w 2057"/>
              <a:gd name="T1" fmla="*/ 2147483647 h 1507"/>
              <a:gd name="T2" fmla="*/ 0 w 2057"/>
              <a:gd name="T3" fmla="*/ 0 h 1507"/>
              <a:gd name="T4" fmla="*/ 0 w 2057"/>
              <a:gd name="T5" fmla="*/ 2147483647 h 1507"/>
              <a:gd name="T6" fmla="*/ 2147483647 w 2057"/>
              <a:gd name="T7" fmla="*/ 2147483647 h 1507"/>
              <a:gd name="T8" fmla="*/ 2147483647 w 2057"/>
              <a:gd name="T9" fmla="*/ 2147483647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7"/>
              <a:gd name="T16" fmla="*/ 0 h 1507"/>
              <a:gd name="T17" fmla="*/ 2057 w 2057"/>
              <a:gd name="T18" fmla="*/ 1507 h 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7" h="1507">
                <a:moveTo>
                  <a:pt x="2057" y="1507"/>
                </a:moveTo>
                <a:lnTo>
                  <a:pt x="0" y="0"/>
                </a:lnTo>
                <a:lnTo>
                  <a:pt x="0" y="30"/>
                </a:lnTo>
                <a:lnTo>
                  <a:pt x="1857" y="1507"/>
                </a:lnTo>
                <a:lnTo>
                  <a:pt x="2057" y="150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9945" name="Freeform 12"/>
          <p:cNvSpPr>
            <a:spLocks noChangeArrowheads="1"/>
          </p:cNvSpPr>
          <p:nvPr/>
        </p:nvSpPr>
        <p:spPr bwMode="auto">
          <a:xfrm>
            <a:off x="1871663" y="3388519"/>
            <a:ext cx="2946400" cy="1758554"/>
          </a:xfrm>
          <a:custGeom>
            <a:avLst/>
            <a:gdLst>
              <a:gd name="T0" fmla="*/ 2147483647 w 1856"/>
              <a:gd name="T1" fmla="*/ 2147483647 h 1477"/>
              <a:gd name="T2" fmla="*/ 0 w 1856"/>
              <a:gd name="T3" fmla="*/ 2147483647 h 1477"/>
              <a:gd name="T4" fmla="*/ 0 w 1856"/>
              <a:gd name="T5" fmla="*/ 0 h 1477"/>
              <a:gd name="T6" fmla="*/ 2147483647 w 1856"/>
              <a:gd name="T7" fmla="*/ 2147483647 h 1477"/>
              <a:gd name="T8" fmla="*/ 2147483647 w 1856"/>
              <a:gd name="T9" fmla="*/ 2147483647 h 1477"/>
              <a:gd name="T10" fmla="*/ 2147483647 w 1856"/>
              <a:gd name="T11" fmla="*/ 2147483647 h 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6"/>
              <a:gd name="T19" fmla="*/ 0 h 1477"/>
              <a:gd name="T20" fmla="*/ 1856 w 1856"/>
              <a:gd name="T21" fmla="*/ 1477 h 14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6" h="1477">
                <a:moveTo>
                  <a:pt x="1344" y="1474"/>
                </a:moveTo>
                <a:lnTo>
                  <a:pt x="0" y="97"/>
                </a:lnTo>
                <a:lnTo>
                  <a:pt x="0" y="0"/>
                </a:lnTo>
                <a:lnTo>
                  <a:pt x="1856" y="1474"/>
                </a:lnTo>
                <a:lnTo>
                  <a:pt x="1848" y="1477"/>
                </a:lnTo>
                <a:lnTo>
                  <a:pt x="1344" y="1474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9946" name="Line 17"/>
          <p:cNvSpPr>
            <a:spLocks noChangeShapeType="1"/>
          </p:cNvSpPr>
          <p:nvPr/>
        </p:nvSpPr>
        <p:spPr bwMode="auto">
          <a:xfrm>
            <a:off x="1876425" y="1164432"/>
            <a:ext cx="0" cy="221813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47" name="Rectangle 40"/>
          <p:cNvSpPr>
            <a:spLocks noChangeArrowheads="1"/>
          </p:cNvSpPr>
          <p:nvPr/>
        </p:nvSpPr>
        <p:spPr bwMode="auto">
          <a:xfrm>
            <a:off x="1763714" y="1545431"/>
            <a:ext cx="4968875" cy="102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时事报告</a:t>
            </a:r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》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杂志社</a:t>
            </a:r>
            <a:endParaRPr lang="zh-CN" altLang="en-US" sz="4000" b="1">
              <a:solidFill>
                <a:schemeClr val="bg1"/>
              </a:solidFill>
              <a:latin typeface="微软雅黑" pitchFamily="34" charset="-122"/>
              <a:ea typeface="冬青黑体简体中文 W6" charset="-122"/>
              <a:sym typeface="微软雅黑" pitchFamily="34" charset="-122"/>
            </a:endParaRPr>
          </a:p>
        </p:txBody>
      </p:sp>
      <p:sp>
        <p:nvSpPr>
          <p:cNvPr id="39948" name="Rectangle 41"/>
          <p:cNvSpPr>
            <a:spLocks noChangeArrowheads="1"/>
          </p:cNvSpPr>
          <p:nvPr/>
        </p:nvSpPr>
        <p:spPr bwMode="auto">
          <a:xfrm>
            <a:off x="2051050" y="2247900"/>
            <a:ext cx="5473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1">
              <a:spcBef>
                <a:spcPct val="20000"/>
              </a:spcBef>
            </a:pPr>
            <a:r>
              <a:rPr lang="zh-CN" altLang="en-US" sz="28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形势与政策课专用</a:t>
            </a:r>
            <a:endParaRPr lang="zh-CN" altLang="en-US" sz="2800" b="1">
              <a:solidFill>
                <a:schemeClr val="bg1"/>
              </a:solidFill>
              <a:latin typeface="华文楷体" pitchFamily="2" charset="-122"/>
              <a:ea typeface="楷体-简" charset="-122"/>
              <a:sym typeface="华文楷体" pitchFamily="2" charset="-122"/>
            </a:endParaRPr>
          </a:p>
        </p:txBody>
      </p:sp>
      <p:sp>
        <p:nvSpPr>
          <p:cNvPr id="39949" name="Rectangle 6"/>
          <p:cNvSpPr>
            <a:spLocks noChangeArrowheads="1"/>
          </p:cNvSpPr>
          <p:nvPr/>
        </p:nvSpPr>
        <p:spPr bwMode="auto">
          <a:xfrm>
            <a:off x="65089" y="3343275"/>
            <a:ext cx="1762125" cy="161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9950" name="Text Box 8"/>
          <p:cNvSpPr>
            <a:spLocks noChangeArrowheads="1"/>
          </p:cNvSpPr>
          <p:nvPr/>
        </p:nvSpPr>
        <p:spPr bwMode="auto">
          <a:xfrm>
            <a:off x="107951" y="3288506"/>
            <a:ext cx="20875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300" b="1">
                <a:solidFill>
                  <a:srgbClr val="A6A6A6"/>
                </a:solidFill>
                <a:ea typeface="黑体" pitchFamily="2" charset="-122"/>
                <a:sym typeface="Arial" pitchFamily="34" charset="0"/>
              </a:rPr>
              <a:t>www.ssbgzzs.com</a:t>
            </a:r>
            <a:endParaRPr lang="zh-CN" altLang="en-US" sz="1300" b="1">
              <a:solidFill>
                <a:srgbClr val="A6A6A6"/>
              </a:solidFill>
              <a:ea typeface="黑体" pitchFamily="2" charset="-122"/>
              <a:sym typeface="Arial" pitchFamily="34" charset="0"/>
            </a:endParaRPr>
          </a:p>
        </p:txBody>
      </p:sp>
      <p:pic>
        <p:nvPicPr>
          <p:cNvPr id="39951" name="图片 2" descr="章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6" y="1812131"/>
            <a:ext cx="11525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2" name="Freeform 20"/>
          <p:cNvSpPr>
            <a:spLocks noChangeArrowheads="1"/>
          </p:cNvSpPr>
          <p:nvPr/>
        </p:nvSpPr>
        <p:spPr bwMode="auto">
          <a:xfrm>
            <a:off x="1811338" y="-7144"/>
            <a:ext cx="7332662" cy="5210175"/>
          </a:xfrm>
          <a:custGeom>
            <a:avLst/>
            <a:gdLst>
              <a:gd name="T0" fmla="*/ 2147483647 w 4579"/>
              <a:gd name="T1" fmla="*/ 0 h 4338"/>
              <a:gd name="T2" fmla="*/ 2147483647 w 4579"/>
              <a:gd name="T3" fmla="*/ 2147483647 h 4338"/>
              <a:gd name="T4" fmla="*/ 0 w 4579"/>
              <a:gd name="T5" fmla="*/ 2147483647 h 4338"/>
              <a:gd name="T6" fmla="*/ 2147483647 w 4579"/>
              <a:gd name="T7" fmla="*/ 2147483647 h 4338"/>
              <a:gd name="T8" fmla="*/ 2147483647 w 4579"/>
              <a:gd name="T9" fmla="*/ 2147483647 h 4338"/>
              <a:gd name="T10" fmla="*/ 2147483647 w 4579"/>
              <a:gd name="T11" fmla="*/ 0 h 4338"/>
              <a:gd name="T12" fmla="*/ 2147483647 w 4579"/>
              <a:gd name="T13" fmla="*/ 0 h 43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79"/>
              <a:gd name="T22" fmla="*/ 0 h 4338"/>
              <a:gd name="T23" fmla="*/ 4579 w 4579"/>
              <a:gd name="T24" fmla="*/ 4338 h 43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79" h="4338">
                <a:moveTo>
                  <a:pt x="1471" y="0"/>
                </a:moveTo>
                <a:lnTo>
                  <a:pt x="1" y="1020"/>
                </a:lnTo>
                <a:lnTo>
                  <a:pt x="0" y="2805"/>
                </a:lnTo>
                <a:lnTo>
                  <a:pt x="2221" y="4338"/>
                </a:lnTo>
                <a:lnTo>
                  <a:pt x="4579" y="4332"/>
                </a:lnTo>
                <a:lnTo>
                  <a:pt x="4573" y="0"/>
                </a:lnTo>
                <a:lnTo>
                  <a:pt x="147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9953" name="TextBox 3"/>
          <p:cNvSpPr>
            <a:spLocks noChangeArrowheads="1"/>
          </p:cNvSpPr>
          <p:nvPr/>
        </p:nvSpPr>
        <p:spPr bwMode="auto">
          <a:xfrm>
            <a:off x="2428876" y="2019300"/>
            <a:ext cx="64293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2400">
                <a:solidFill>
                  <a:srgbClr val="FFFFFF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时事</a:t>
            </a:r>
            <a:r>
              <a:rPr lang="en-US" altLang="zh-CN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》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高中版是教育部基础教育司委托，中宣部</a:t>
            </a:r>
            <a:r>
              <a:rPr lang="en-US" altLang="zh-CN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时事报告</a:t>
            </a:r>
            <a:r>
              <a:rPr lang="en-US" altLang="zh-CN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》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杂志社编辑出版的中学时事教育教学的专用教材。</a:t>
            </a:r>
          </a:p>
          <a:p>
            <a:pPr algn="just"/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　　紧密配合高中思想政治课教学，针对经济社会发展中的热点难点问题，为高中生答疑解惑，提供系统的高考时事复习资料。</a:t>
            </a:r>
            <a:endParaRPr lang="zh-CN" altLang="en-US"/>
          </a:p>
        </p:txBody>
      </p:sp>
      <p:pic>
        <p:nvPicPr>
          <p:cNvPr id="39954" name="图片 23" descr="高中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026" y="428625"/>
            <a:ext cx="7554913" cy="378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1811339" y="1091803"/>
            <a:ext cx="1587" cy="234672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1464" y="-3572"/>
            <a:ext cx="1552575" cy="1189435"/>
            <a:chOff x="0" y="0"/>
            <a:chExt cx="978" cy="999"/>
          </a:xfrm>
        </p:grpSpPr>
        <p:sp>
          <p:nvSpPr>
            <p:cNvPr id="40984" name="Freeform 4"/>
            <p:cNvSpPr>
              <a:spLocks noChangeArrowheads="1"/>
            </p:cNvSpPr>
            <p:nvPr/>
          </p:nvSpPr>
          <p:spPr bwMode="auto">
            <a:xfrm>
              <a:off x="482" y="0"/>
              <a:ext cx="496" cy="999"/>
            </a:xfrm>
            <a:custGeom>
              <a:avLst/>
              <a:gdLst>
                <a:gd name="T0" fmla="*/ 84 w 496"/>
                <a:gd name="T1" fmla="*/ 0 h 999"/>
                <a:gd name="T2" fmla="*/ 496 w 496"/>
                <a:gd name="T3" fmla="*/ 854 h 999"/>
                <a:gd name="T4" fmla="*/ 496 w 496"/>
                <a:gd name="T5" fmla="*/ 999 h 999"/>
                <a:gd name="T6" fmla="*/ 0 w 496"/>
                <a:gd name="T7" fmla="*/ 188 h 999"/>
                <a:gd name="T8" fmla="*/ 84 w 496"/>
                <a:gd name="T9" fmla="*/ 0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999"/>
                <a:gd name="T17" fmla="*/ 496 w 496"/>
                <a:gd name="T18" fmla="*/ 999 h 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999">
                  <a:moveTo>
                    <a:pt x="84" y="0"/>
                  </a:moveTo>
                  <a:lnTo>
                    <a:pt x="496" y="854"/>
                  </a:lnTo>
                  <a:lnTo>
                    <a:pt x="496" y="999"/>
                  </a:lnTo>
                  <a:lnTo>
                    <a:pt x="0" y="18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40985" name="Freeform 5"/>
            <p:cNvSpPr>
              <a:spLocks noChangeArrowheads="1"/>
            </p:cNvSpPr>
            <p:nvPr/>
          </p:nvSpPr>
          <p:spPr bwMode="auto">
            <a:xfrm>
              <a:off x="0" y="3"/>
              <a:ext cx="564" cy="187"/>
            </a:xfrm>
            <a:custGeom>
              <a:avLst/>
              <a:gdLst>
                <a:gd name="T0" fmla="*/ 564 w 564"/>
                <a:gd name="T1" fmla="*/ 0 h 187"/>
                <a:gd name="T2" fmla="*/ 482 w 564"/>
                <a:gd name="T3" fmla="*/ 187 h 187"/>
                <a:gd name="T4" fmla="*/ 0 w 564"/>
                <a:gd name="T5" fmla="*/ 0 h 187"/>
                <a:gd name="T6" fmla="*/ 564 w 56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187"/>
                <a:gd name="T14" fmla="*/ 564 w 56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187">
                  <a:moveTo>
                    <a:pt x="564" y="0"/>
                  </a:moveTo>
                  <a:lnTo>
                    <a:pt x="482" y="187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sp>
        <p:nvSpPr>
          <p:cNvPr id="40964" name="Freeform 7"/>
          <p:cNvSpPr>
            <a:spLocks noChangeArrowheads="1"/>
          </p:cNvSpPr>
          <p:nvPr/>
        </p:nvSpPr>
        <p:spPr bwMode="auto">
          <a:xfrm>
            <a:off x="1871664" y="-7144"/>
            <a:ext cx="1895475" cy="1140619"/>
          </a:xfrm>
          <a:custGeom>
            <a:avLst/>
            <a:gdLst>
              <a:gd name="T0" fmla="*/ 2147483647 w 1194"/>
              <a:gd name="T1" fmla="*/ 0 h 957"/>
              <a:gd name="T2" fmla="*/ 0 w 1194"/>
              <a:gd name="T3" fmla="*/ 2147483647 h 957"/>
              <a:gd name="T4" fmla="*/ 0 w 1194"/>
              <a:gd name="T5" fmla="*/ 2147483647 h 957"/>
              <a:gd name="T6" fmla="*/ 2147483647 w 1194"/>
              <a:gd name="T7" fmla="*/ 0 h 957"/>
              <a:gd name="T8" fmla="*/ 2147483647 w 1194"/>
              <a:gd name="T9" fmla="*/ 0 h 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4"/>
              <a:gd name="T16" fmla="*/ 0 h 957"/>
              <a:gd name="T17" fmla="*/ 1194 w 1194"/>
              <a:gd name="T18" fmla="*/ 957 h 9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4" h="957">
                <a:moveTo>
                  <a:pt x="843" y="0"/>
                </a:moveTo>
                <a:lnTo>
                  <a:pt x="0" y="885"/>
                </a:lnTo>
                <a:lnTo>
                  <a:pt x="0" y="957"/>
                </a:lnTo>
                <a:lnTo>
                  <a:pt x="1194" y="0"/>
                </a:lnTo>
                <a:lnTo>
                  <a:pt x="843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0965" name="Freeform 8"/>
          <p:cNvSpPr>
            <a:spLocks noChangeArrowheads="1"/>
          </p:cNvSpPr>
          <p:nvPr/>
        </p:nvSpPr>
        <p:spPr bwMode="auto">
          <a:xfrm>
            <a:off x="1871663" y="-10716"/>
            <a:ext cx="2138362" cy="1185863"/>
          </a:xfrm>
          <a:custGeom>
            <a:avLst/>
            <a:gdLst>
              <a:gd name="T0" fmla="*/ 2147483647 w 1347"/>
              <a:gd name="T1" fmla="*/ 0 h 996"/>
              <a:gd name="T2" fmla="*/ 0 w 1347"/>
              <a:gd name="T3" fmla="*/ 2147483647 h 996"/>
              <a:gd name="T4" fmla="*/ 0 w 1347"/>
              <a:gd name="T5" fmla="*/ 2147483647 h 996"/>
              <a:gd name="T6" fmla="*/ 2147483647 w 1347"/>
              <a:gd name="T7" fmla="*/ 0 h 996"/>
              <a:gd name="T8" fmla="*/ 2147483647 w 1347"/>
              <a:gd name="T9" fmla="*/ 0 h 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7"/>
              <a:gd name="T16" fmla="*/ 0 h 996"/>
              <a:gd name="T17" fmla="*/ 1347 w 1347"/>
              <a:gd name="T18" fmla="*/ 996 h 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7" h="996">
                <a:moveTo>
                  <a:pt x="1347" y="0"/>
                </a:moveTo>
                <a:lnTo>
                  <a:pt x="0" y="996"/>
                </a:lnTo>
                <a:lnTo>
                  <a:pt x="0" y="957"/>
                </a:lnTo>
                <a:lnTo>
                  <a:pt x="1191" y="0"/>
                </a:lnTo>
                <a:lnTo>
                  <a:pt x="1347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0966" name="Freeform 9"/>
          <p:cNvSpPr>
            <a:spLocks noChangeArrowheads="1"/>
          </p:cNvSpPr>
          <p:nvPr/>
        </p:nvSpPr>
        <p:spPr bwMode="auto">
          <a:xfrm>
            <a:off x="1871664" y="-10716"/>
            <a:ext cx="2338387" cy="1220391"/>
          </a:xfrm>
          <a:custGeom>
            <a:avLst/>
            <a:gdLst>
              <a:gd name="T0" fmla="*/ 2147483647 w 1473"/>
              <a:gd name="T1" fmla="*/ 2147483647 h 1025"/>
              <a:gd name="T2" fmla="*/ 2147483647 w 1473"/>
              <a:gd name="T3" fmla="*/ 2147483647 h 1025"/>
              <a:gd name="T4" fmla="*/ 0 w 1473"/>
              <a:gd name="T5" fmla="*/ 2147483647 h 1025"/>
              <a:gd name="T6" fmla="*/ 2147483647 w 1473"/>
              <a:gd name="T7" fmla="*/ 0 h 1025"/>
              <a:gd name="T8" fmla="*/ 2147483647 w 1473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3"/>
              <a:gd name="T16" fmla="*/ 0 h 1025"/>
              <a:gd name="T17" fmla="*/ 1473 w 1473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3" h="1025">
                <a:moveTo>
                  <a:pt x="1473" y="6"/>
                </a:moveTo>
                <a:lnTo>
                  <a:pt x="2" y="1025"/>
                </a:lnTo>
                <a:lnTo>
                  <a:pt x="0" y="995"/>
                </a:lnTo>
                <a:lnTo>
                  <a:pt x="1344" y="0"/>
                </a:lnTo>
                <a:lnTo>
                  <a:pt x="1473" y="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0967" name="Freeform 10"/>
          <p:cNvSpPr>
            <a:spLocks noChangeArrowheads="1"/>
          </p:cNvSpPr>
          <p:nvPr/>
        </p:nvSpPr>
        <p:spPr bwMode="auto">
          <a:xfrm>
            <a:off x="1874839" y="3327798"/>
            <a:ext cx="3525837" cy="1826419"/>
          </a:xfrm>
          <a:custGeom>
            <a:avLst/>
            <a:gdLst>
              <a:gd name="T0" fmla="*/ 2147483647 w 2221"/>
              <a:gd name="T1" fmla="*/ 2147483647 h 1534"/>
              <a:gd name="T2" fmla="*/ 0 w 2221"/>
              <a:gd name="T3" fmla="*/ 0 h 1534"/>
              <a:gd name="T4" fmla="*/ 2147483647 w 2221"/>
              <a:gd name="T5" fmla="*/ 2147483647 h 1534"/>
              <a:gd name="T6" fmla="*/ 2147483647 w 2221"/>
              <a:gd name="T7" fmla="*/ 2147483647 h 1534"/>
              <a:gd name="T8" fmla="*/ 2147483647 w 2221"/>
              <a:gd name="T9" fmla="*/ 2147483647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1"/>
              <a:gd name="T16" fmla="*/ 0 h 1534"/>
              <a:gd name="T17" fmla="*/ 2221 w 2221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1" h="1534">
                <a:moveTo>
                  <a:pt x="2221" y="1533"/>
                </a:moveTo>
                <a:lnTo>
                  <a:pt x="0" y="0"/>
                </a:lnTo>
                <a:lnTo>
                  <a:pt x="1" y="25"/>
                </a:lnTo>
                <a:lnTo>
                  <a:pt x="2059" y="1534"/>
                </a:lnTo>
                <a:lnTo>
                  <a:pt x="2221" y="1533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0968" name="Freeform 11"/>
          <p:cNvSpPr>
            <a:spLocks noChangeArrowheads="1"/>
          </p:cNvSpPr>
          <p:nvPr/>
        </p:nvSpPr>
        <p:spPr bwMode="auto">
          <a:xfrm>
            <a:off x="1876425" y="3356372"/>
            <a:ext cx="3265488" cy="1794272"/>
          </a:xfrm>
          <a:custGeom>
            <a:avLst/>
            <a:gdLst>
              <a:gd name="T0" fmla="*/ 2147483647 w 2057"/>
              <a:gd name="T1" fmla="*/ 2147483647 h 1507"/>
              <a:gd name="T2" fmla="*/ 0 w 2057"/>
              <a:gd name="T3" fmla="*/ 0 h 1507"/>
              <a:gd name="T4" fmla="*/ 0 w 2057"/>
              <a:gd name="T5" fmla="*/ 2147483647 h 1507"/>
              <a:gd name="T6" fmla="*/ 2147483647 w 2057"/>
              <a:gd name="T7" fmla="*/ 2147483647 h 1507"/>
              <a:gd name="T8" fmla="*/ 2147483647 w 2057"/>
              <a:gd name="T9" fmla="*/ 2147483647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7"/>
              <a:gd name="T16" fmla="*/ 0 h 1507"/>
              <a:gd name="T17" fmla="*/ 2057 w 2057"/>
              <a:gd name="T18" fmla="*/ 1507 h 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7" h="1507">
                <a:moveTo>
                  <a:pt x="2057" y="1507"/>
                </a:moveTo>
                <a:lnTo>
                  <a:pt x="0" y="0"/>
                </a:lnTo>
                <a:lnTo>
                  <a:pt x="0" y="30"/>
                </a:lnTo>
                <a:lnTo>
                  <a:pt x="1857" y="1507"/>
                </a:lnTo>
                <a:lnTo>
                  <a:pt x="2057" y="150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0969" name="Freeform 12"/>
          <p:cNvSpPr>
            <a:spLocks noChangeArrowheads="1"/>
          </p:cNvSpPr>
          <p:nvPr/>
        </p:nvSpPr>
        <p:spPr bwMode="auto">
          <a:xfrm>
            <a:off x="1871663" y="3388519"/>
            <a:ext cx="2946400" cy="1758554"/>
          </a:xfrm>
          <a:custGeom>
            <a:avLst/>
            <a:gdLst>
              <a:gd name="T0" fmla="*/ 2147483647 w 1856"/>
              <a:gd name="T1" fmla="*/ 2147483647 h 1477"/>
              <a:gd name="T2" fmla="*/ 0 w 1856"/>
              <a:gd name="T3" fmla="*/ 2147483647 h 1477"/>
              <a:gd name="T4" fmla="*/ 0 w 1856"/>
              <a:gd name="T5" fmla="*/ 0 h 1477"/>
              <a:gd name="T6" fmla="*/ 2147483647 w 1856"/>
              <a:gd name="T7" fmla="*/ 2147483647 h 1477"/>
              <a:gd name="T8" fmla="*/ 2147483647 w 1856"/>
              <a:gd name="T9" fmla="*/ 2147483647 h 1477"/>
              <a:gd name="T10" fmla="*/ 2147483647 w 1856"/>
              <a:gd name="T11" fmla="*/ 2147483647 h 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6"/>
              <a:gd name="T19" fmla="*/ 0 h 1477"/>
              <a:gd name="T20" fmla="*/ 1856 w 1856"/>
              <a:gd name="T21" fmla="*/ 1477 h 14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6" h="1477">
                <a:moveTo>
                  <a:pt x="1344" y="1474"/>
                </a:moveTo>
                <a:lnTo>
                  <a:pt x="0" y="97"/>
                </a:lnTo>
                <a:lnTo>
                  <a:pt x="0" y="0"/>
                </a:lnTo>
                <a:lnTo>
                  <a:pt x="1856" y="1474"/>
                </a:lnTo>
                <a:lnTo>
                  <a:pt x="1848" y="1477"/>
                </a:lnTo>
                <a:lnTo>
                  <a:pt x="1344" y="1474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0970" name="Line 17"/>
          <p:cNvSpPr>
            <a:spLocks noChangeShapeType="1"/>
          </p:cNvSpPr>
          <p:nvPr/>
        </p:nvSpPr>
        <p:spPr bwMode="auto">
          <a:xfrm>
            <a:off x="1876425" y="1164432"/>
            <a:ext cx="0" cy="221813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1" name="Rectangle 40"/>
          <p:cNvSpPr>
            <a:spLocks noChangeArrowheads="1"/>
          </p:cNvSpPr>
          <p:nvPr/>
        </p:nvSpPr>
        <p:spPr bwMode="auto">
          <a:xfrm>
            <a:off x="1763714" y="1545431"/>
            <a:ext cx="4968875" cy="102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时事报告</a:t>
            </a:r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》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杂志社</a:t>
            </a:r>
            <a:endParaRPr lang="zh-CN" altLang="en-US" sz="4000" b="1">
              <a:solidFill>
                <a:schemeClr val="bg1"/>
              </a:solidFill>
              <a:latin typeface="微软雅黑" pitchFamily="34" charset="-122"/>
              <a:ea typeface="冬青黑体简体中文 W6" charset="-122"/>
              <a:sym typeface="微软雅黑" pitchFamily="34" charset="-122"/>
            </a:endParaRPr>
          </a:p>
        </p:txBody>
      </p:sp>
      <p:sp>
        <p:nvSpPr>
          <p:cNvPr id="40972" name="Rectangle 41"/>
          <p:cNvSpPr>
            <a:spLocks noChangeArrowheads="1"/>
          </p:cNvSpPr>
          <p:nvPr/>
        </p:nvSpPr>
        <p:spPr bwMode="auto">
          <a:xfrm>
            <a:off x="2051050" y="2247900"/>
            <a:ext cx="5473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1">
              <a:spcBef>
                <a:spcPct val="20000"/>
              </a:spcBef>
            </a:pPr>
            <a:r>
              <a:rPr lang="zh-CN" altLang="en-US" sz="28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形势与政策课专用</a:t>
            </a:r>
            <a:endParaRPr lang="zh-CN" altLang="en-US" sz="2800" b="1">
              <a:solidFill>
                <a:schemeClr val="bg1"/>
              </a:solidFill>
              <a:latin typeface="华文楷体" pitchFamily="2" charset="-122"/>
              <a:ea typeface="楷体-简" charset="-122"/>
              <a:sym typeface="华文楷体" pitchFamily="2" charset="-122"/>
            </a:endParaRPr>
          </a:p>
        </p:txBody>
      </p:sp>
      <p:sp>
        <p:nvSpPr>
          <p:cNvPr id="40973" name="Rectangle 6"/>
          <p:cNvSpPr>
            <a:spLocks noChangeArrowheads="1"/>
          </p:cNvSpPr>
          <p:nvPr/>
        </p:nvSpPr>
        <p:spPr bwMode="auto">
          <a:xfrm>
            <a:off x="65089" y="3343275"/>
            <a:ext cx="1762125" cy="161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0974" name="Text Box 8"/>
          <p:cNvSpPr>
            <a:spLocks noChangeArrowheads="1"/>
          </p:cNvSpPr>
          <p:nvPr/>
        </p:nvSpPr>
        <p:spPr bwMode="auto">
          <a:xfrm>
            <a:off x="107951" y="3288506"/>
            <a:ext cx="20875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300" b="1">
                <a:solidFill>
                  <a:srgbClr val="A6A6A6"/>
                </a:solidFill>
                <a:ea typeface="黑体" pitchFamily="2" charset="-122"/>
                <a:sym typeface="Arial" pitchFamily="34" charset="0"/>
              </a:rPr>
              <a:t>www.ssbgzzs.com</a:t>
            </a:r>
            <a:endParaRPr lang="zh-CN" altLang="en-US" sz="1300" b="1">
              <a:solidFill>
                <a:srgbClr val="A6A6A6"/>
              </a:solidFill>
              <a:ea typeface="黑体" pitchFamily="2" charset="-122"/>
              <a:sym typeface="Arial" pitchFamily="34" charset="0"/>
            </a:endParaRPr>
          </a:p>
        </p:txBody>
      </p:sp>
      <p:pic>
        <p:nvPicPr>
          <p:cNvPr id="40975" name="图片 2" descr="章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6" y="1812131"/>
            <a:ext cx="11525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6" name="Freeform 20"/>
          <p:cNvSpPr>
            <a:spLocks noChangeArrowheads="1"/>
          </p:cNvSpPr>
          <p:nvPr/>
        </p:nvSpPr>
        <p:spPr bwMode="auto">
          <a:xfrm>
            <a:off x="1811338" y="-7144"/>
            <a:ext cx="7332662" cy="5210175"/>
          </a:xfrm>
          <a:custGeom>
            <a:avLst/>
            <a:gdLst>
              <a:gd name="T0" fmla="*/ 2147483647 w 4579"/>
              <a:gd name="T1" fmla="*/ 0 h 4338"/>
              <a:gd name="T2" fmla="*/ 2147483647 w 4579"/>
              <a:gd name="T3" fmla="*/ 2147483647 h 4338"/>
              <a:gd name="T4" fmla="*/ 0 w 4579"/>
              <a:gd name="T5" fmla="*/ 2147483647 h 4338"/>
              <a:gd name="T6" fmla="*/ 2147483647 w 4579"/>
              <a:gd name="T7" fmla="*/ 2147483647 h 4338"/>
              <a:gd name="T8" fmla="*/ 2147483647 w 4579"/>
              <a:gd name="T9" fmla="*/ 2147483647 h 4338"/>
              <a:gd name="T10" fmla="*/ 2147483647 w 4579"/>
              <a:gd name="T11" fmla="*/ 0 h 4338"/>
              <a:gd name="T12" fmla="*/ 2147483647 w 4579"/>
              <a:gd name="T13" fmla="*/ 0 h 43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79"/>
              <a:gd name="T22" fmla="*/ 0 h 4338"/>
              <a:gd name="T23" fmla="*/ 4579 w 4579"/>
              <a:gd name="T24" fmla="*/ 4338 h 43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79" h="4338">
                <a:moveTo>
                  <a:pt x="1471" y="0"/>
                </a:moveTo>
                <a:lnTo>
                  <a:pt x="1" y="1020"/>
                </a:lnTo>
                <a:lnTo>
                  <a:pt x="0" y="2805"/>
                </a:lnTo>
                <a:lnTo>
                  <a:pt x="2221" y="4338"/>
                </a:lnTo>
                <a:lnTo>
                  <a:pt x="4579" y="4332"/>
                </a:lnTo>
                <a:lnTo>
                  <a:pt x="4573" y="0"/>
                </a:lnTo>
                <a:lnTo>
                  <a:pt x="147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0977" name="TextBox 3"/>
          <p:cNvSpPr>
            <a:spLocks noChangeArrowheads="1"/>
          </p:cNvSpPr>
          <p:nvPr/>
        </p:nvSpPr>
        <p:spPr bwMode="auto">
          <a:xfrm>
            <a:off x="2482850" y="1902619"/>
            <a:ext cx="63119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2400">
                <a:solidFill>
                  <a:srgbClr val="FFFFFF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　　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教育部基础教育司委托，中宣部</a:t>
            </a:r>
            <a:r>
              <a:rPr lang="en-US" altLang="zh-CN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时事报告</a:t>
            </a:r>
            <a:r>
              <a:rPr lang="en-US" altLang="zh-CN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》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杂志社编辑出版的中学时事教育教学的专用教材。</a:t>
            </a:r>
          </a:p>
          <a:p>
            <a:pPr algn="just"/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　　根据教育部</a:t>
            </a:r>
            <a:r>
              <a:rPr lang="en-US" altLang="zh-CN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思想品德</a:t>
            </a:r>
            <a:r>
              <a:rPr lang="en-US" altLang="zh-CN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》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课新课标要求，深入浅出地宣传解读党和政府方针政策的新思路、新举措、新亮点；被政治教师誉为</a:t>
            </a:r>
            <a:r>
              <a:rPr lang="zh-CN" altLang="en-US" sz="2400" b="1">
                <a:solidFill>
                  <a:srgbClr val="000000"/>
                </a:solidFill>
                <a:ea typeface="黑体" pitchFamily="2" charset="-122"/>
                <a:sym typeface="黑体" pitchFamily="2" charset="-122"/>
              </a:rPr>
              <a:t>“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动态教材</a:t>
            </a:r>
            <a:r>
              <a:rPr lang="zh-CN" altLang="en-US" sz="2400" b="1">
                <a:solidFill>
                  <a:srgbClr val="000000"/>
                </a:solidFill>
                <a:ea typeface="黑体" pitchFamily="2" charset="-122"/>
                <a:sym typeface="黑体" pitchFamily="2" charset="-122"/>
              </a:rPr>
              <a:t>”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。</a:t>
            </a:r>
            <a:endParaRPr lang="zh-CN" altLang="en-US"/>
          </a:p>
        </p:txBody>
      </p:sp>
      <p:pic>
        <p:nvPicPr>
          <p:cNvPr id="40978" name="图片 23" descr="初中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026" y="428625"/>
            <a:ext cx="7554913" cy="378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571750" y="3406775"/>
            <a:ext cx="25003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不忘历史才能开辟未来，善于继承才能善于创新。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 l="70861" t="67791" r="19986" b="13028"/>
          <a:stretch/>
        </p:blipFill>
        <p:spPr>
          <a:xfrm rot="5400000">
            <a:off x="2217259" y="1765309"/>
            <a:ext cx="499617" cy="1923847"/>
          </a:xfrm>
          <a:prstGeom prst="rect">
            <a:avLst/>
          </a:prstGeom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357813" y="3406775"/>
            <a:ext cx="364334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重视历史、研究历史、借鉴历史，历史是人类最好的老师。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 l="70442" t="960" r="20405" b="45219"/>
          <a:stretch/>
        </p:blipFill>
        <p:spPr>
          <a:xfrm rot="5400000">
            <a:off x="5017023" y="1889974"/>
            <a:ext cx="499617" cy="1818292"/>
          </a:xfrm>
          <a:prstGeom prst="rect">
            <a:avLst/>
          </a:prstGeom>
        </p:spPr>
      </p:pic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428625" y="3406775"/>
            <a:ext cx="13287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用权讲官德 交往有原则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25" y="3730625"/>
            <a:ext cx="1268413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组合 20"/>
          <p:cNvGrpSpPr/>
          <p:nvPr/>
        </p:nvGrpSpPr>
        <p:grpSpPr>
          <a:xfrm>
            <a:off x="3428992" y="2334548"/>
            <a:ext cx="1000133" cy="913403"/>
            <a:chOff x="3428992" y="2334548"/>
            <a:chExt cx="1000133" cy="913403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428992" y="2334548"/>
              <a:ext cx="992291" cy="913403"/>
            </a:xfrm>
            <a:prstGeom prst="rect">
              <a:avLst/>
            </a:prstGeom>
          </p:spPr>
        </p:pic>
        <p:sp>
          <p:nvSpPr>
            <p:cNvPr id="5133" name="TextBox 29"/>
            <p:cNvSpPr txBox="1">
              <a:spLocks noChangeArrowheads="1"/>
            </p:cNvSpPr>
            <p:nvPr/>
          </p:nvSpPr>
          <p:spPr bwMode="auto">
            <a:xfrm>
              <a:off x="3429000" y="2478088"/>
              <a:ext cx="10001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latin typeface="黑体" pitchFamily="2" charset="-122"/>
                  <a:ea typeface="黑体" pitchFamily="2" charset="-122"/>
                </a:rPr>
                <a:t>2014</a:t>
              </a:r>
              <a:r>
                <a:rPr lang="zh-CN" altLang="en-US" dirty="0">
                  <a:latin typeface="黑体" pitchFamily="2" charset="-122"/>
                  <a:ea typeface="黑体" pitchFamily="2" charset="-122"/>
                </a:rPr>
                <a:t>年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072188" y="2349839"/>
            <a:ext cx="1038931" cy="913403"/>
            <a:chOff x="6072188" y="2349839"/>
            <a:chExt cx="1038931" cy="913403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6118828" y="2349839"/>
              <a:ext cx="992291" cy="913403"/>
            </a:xfrm>
            <a:prstGeom prst="rect">
              <a:avLst/>
            </a:prstGeom>
          </p:spPr>
        </p:pic>
        <p:sp>
          <p:nvSpPr>
            <p:cNvPr id="5134" name="TextBox 32"/>
            <p:cNvSpPr txBox="1">
              <a:spLocks noChangeArrowheads="1"/>
            </p:cNvSpPr>
            <p:nvPr/>
          </p:nvSpPr>
          <p:spPr bwMode="auto">
            <a:xfrm>
              <a:off x="6072188" y="2478088"/>
              <a:ext cx="10001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latin typeface="黑体" pitchFamily="2" charset="-122"/>
                  <a:ea typeface="黑体" pitchFamily="2" charset="-122"/>
                </a:rPr>
                <a:t>2015</a:t>
              </a:r>
              <a:r>
                <a:rPr lang="zh-CN" altLang="en-US" dirty="0">
                  <a:latin typeface="黑体" pitchFamily="2" charset="-122"/>
                  <a:ea typeface="黑体" pitchFamily="2" charset="-122"/>
                </a:rPr>
                <a:t>年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32" y="2285998"/>
            <a:ext cx="1637428" cy="913403"/>
            <a:chOff x="-32" y="2285998"/>
            <a:chExt cx="1637428" cy="91340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 l="70861" t="29708" r="21920" b="56736"/>
            <a:stretch/>
          </p:blipFill>
          <p:spPr>
            <a:xfrm rot="5400000">
              <a:off x="151563" y="2402028"/>
              <a:ext cx="394040" cy="69723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645105" y="2285998"/>
              <a:ext cx="992291" cy="913403"/>
            </a:xfrm>
            <a:prstGeom prst="rect">
              <a:avLst/>
            </a:prstGeom>
          </p:spPr>
        </p:pic>
        <p:sp>
          <p:nvSpPr>
            <p:cNvPr id="5135" name="TextBox 35"/>
            <p:cNvSpPr txBox="1">
              <a:spLocks noChangeArrowheads="1"/>
            </p:cNvSpPr>
            <p:nvPr/>
          </p:nvSpPr>
          <p:spPr bwMode="auto">
            <a:xfrm>
              <a:off x="571500" y="2406650"/>
              <a:ext cx="10001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latin typeface="黑体" pitchFamily="2" charset="-122"/>
                  <a:ea typeface="黑体" pitchFamily="2" charset="-122"/>
                </a:rPr>
                <a:t>2004</a:t>
              </a:r>
              <a:r>
                <a:rPr lang="zh-CN" altLang="en-US" dirty="0">
                  <a:latin typeface="黑体" pitchFamily="2" charset="-122"/>
                  <a:ea typeface="黑体" pitchFamily="2" charset="-122"/>
                </a:rPr>
                <a:t>年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501900" y="373063"/>
            <a:ext cx="3284538" cy="1627187"/>
            <a:chOff x="2501900" y="373063"/>
            <a:chExt cx="3284538" cy="1627187"/>
          </a:xfrm>
        </p:grpSpPr>
        <p:pic>
          <p:nvPicPr>
            <p:cNvPr id="5131" name="图片 33"/>
            <p:cNvPicPr>
              <a:picLocks noChangeAspect="1"/>
            </p:cNvPicPr>
            <p:nvPr/>
          </p:nvPicPr>
          <p:blipFill>
            <a:blip r:embed="rId9"/>
            <a:srcRect r="34000" b="63556"/>
            <a:stretch>
              <a:fillRect/>
            </a:stretch>
          </p:blipFill>
          <p:spPr bwMode="auto">
            <a:xfrm>
              <a:off x="2501900" y="373063"/>
              <a:ext cx="3284538" cy="162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6" name="TextBox 38"/>
            <p:cNvSpPr txBox="1">
              <a:spLocks noChangeArrowheads="1"/>
            </p:cNvSpPr>
            <p:nvPr/>
          </p:nvSpPr>
          <p:spPr bwMode="auto">
            <a:xfrm>
              <a:off x="2786063" y="714375"/>
              <a:ext cx="2786062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dirty="0"/>
                <a:t>权为民所用</a:t>
              </a:r>
              <a:endParaRPr lang="en-US" altLang="zh-CN" sz="2000" dirty="0"/>
            </a:p>
            <a:p>
              <a:r>
                <a:rPr lang="zh-CN" altLang="en-US" sz="2000" dirty="0"/>
                <a:t>归根到底要讲</a:t>
              </a:r>
              <a:r>
                <a:rPr lang="zh-CN" altLang="en-US" sz="2000" b="1" dirty="0">
                  <a:solidFill>
                    <a:srgbClr val="FF0000"/>
                  </a:solidFill>
                </a:rPr>
                <a:t>官德</a:t>
              </a:r>
            </a:p>
          </p:txBody>
        </p:sp>
      </p:grpSp>
      <p:pic>
        <p:nvPicPr>
          <p:cNvPr id="5137" name="图片 40" descr="73g58PICK8I_1024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0" y="428625"/>
            <a:ext cx="148748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/>
          <p:cNvSpPr>
            <a:spLocks noChangeShapeType="1"/>
          </p:cNvSpPr>
          <p:nvPr/>
        </p:nvSpPr>
        <p:spPr bwMode="auto">
          <a:xfrm>
            <a:off x="1811339" y="1091803"/>
            <a:ext cx="1587" cy="234672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1464" y="-3572"/>
            <a:ext cx="1552575" cy="1189435"/>
            <a:chOff x="0" y="0"/>
            <a:chExt cx="978" cy="999"/>
          </a:xfrm>
        </p:grpSpPr>
        <p:sp>
          <p:nvSpPr>
            <p:cNvPr id="42008" name="Freeform 4"/>
            <p:cNvSpPr>
              <a:spLocks noChangeArrowheads="1"/>
            </p:cNvSpPr>
            <p:nvPr/>
          </p:nvSpPr>
          <p:spPr bwMode="auto">
            <a:xfrm>
              <a:off x="482" y="0"/>
              <a:ext cx="496" cy="999"/>
            </a:xfrm>
            <a:custGeom>
              <a:avLst/>
              <a:gdLst>
                <a:gd name="T0" fmla="*/ 84 w 496"/>
                <a:gd name="T1" fmla="*/ 0 h 999"/>
                <a:gd name="T2" fmla="*/ 496 w 496"/>
                <a:gd name="T3" fmla="*/ 854 h 999"/>
                <a:gd name="T4" fmla="*/ 496 w 496"/>
                <a:gd name="T5" fmla="*/ 999 h 999"/>
                <a:gd name="T6" fmla="*/ 0 w 496"/>
                <a:gd name="T7" fmla="*/ 188 h 999"/>
                <a:gd name="T8" fmla="*/ 84 w 496"/>
                <a:gd name="T9" fmla="*/ 0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999"/>
                <a:gd name="T17" fmla="*/ 496 w 496"/>
                <a:gd name="T18" fmla="*/ 999 h 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999">
                  <a:moveTo>
                    <a:pt x="84" y="0"/>
                  </a:moveTo>
                  <a:lnTo>
                    <a:pt x="496" y="854"/>
                  </a:lnTo>
                  <a:lnTo>
                    <a:pt x="496" y="999"/>
                  </a:lnTo>
                  <a:lnTo>
                    <a:pt x="0" y="18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42009" name="Freeform 5"/>
            <p:cNvSpPr>
              <a:spLocks noChangeArrowheads="1"/>
            </p:cNvSpPr>
            <p:nvPr/>
          </p:nvSpPr>
          <p:spPr bwMode="auto">
            <a:xfrm>
              <a:off x="0" y="3"/>
              <a:ext cx="564" cy="187"/>
            </a:xfrm>
            <a:custGeom>
              <a:avLst/>
              <a:gdLst>
                <a:gd name="T0" fmla="*/ 564 w 564"/>
                <a:gd name="T1" fmla="*/ 0 h 187"/>
                <a:gd name="T2" fmla="*/ 482 w 564"/>
                <a:gd name="T3" fmla="*/ 187 h 187"/>
                <a:gd name="T4" fmla="*/ 0 w 564"/>
                <a:gd name="T5" fmla="*/ 0 h 187"/>
                <a:gd name="T6" fmla="*/ 564 w 56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187"/>
                <a:gd name="T14" fmla="*/ 564 w 56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187">
                  <a:moveTo>
                    <a:pt x="564" y="0"/>
                  </a:moveTo>
                  <a:lnTo>
                    <a:pt x="482" y="187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sp>
        <p:nvSpPr>
          <p:cNvPr id="41988" name="Freeform 7"/>
          <p:cNvSpPr>
            <a:spLocks noChangeArrowheads="1"/>
          </p:cNvSpPr>
          <p:nvPr/>
        </p:nvSpPr>
        <p:spPr bwMode="auto">
          <a:xfrm>
            <a:off x="1871664" y="-7144"/>
            <a:ext cx="1895475" cy="1140619"/>
          </a:xfrm>
          <a:custGeom>
            <a:avLst/>
            <a:gdLst>
              <a:gd name="T0" fmla="*/ 2147483647 w 1194"/>
              <a:gd name="T1" fmla="*/ 0 h 957"/>
              <a:gd name="T2" fmla="*/ 0 w 1194"/>
              <a:gd name="T3" fmla="*/ 2147483647 h 957"/>
              <a:gd name="T4" fmla="*/ 0 w 1194"/>
              <a:gd name="T5" fmla="*/ 2147483647 h 957"/>
              <a:gd name="T6" fmla="*/ 2147483647 w 1194"/>
              <a:gd name="T7" fmla="*/ 0 h 957"/>
              <a:gd name="T8" fmla="*/ 2147483647 w 1194"/>
              <a:gd name="T9" fmla="*/ 0 h 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4"/>
              <a:gd name="T16" fmla="*/ 0 h 957"/>
              <a:gd name="T17" fmla="*/ 1194 w 1194"/>
              <a:gd name="T18" fmla="*/ 957 h 9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4" h="957">
                <a:moveTo>
                  <a:pt x="843" y="0"/>
                </a:moveTo>
                <a:lnTo>
                  <a:pt x="0" y="885"/>
                </a:lnTo>
                <a:lnTo>
                  <a:pt x="0" y="957"/>
                </a:lnTo>
                <a:lnTo>
                  <a:pt x="1194" y="0"/>
                </a:lnTo>
                <a:lnTo>
                  <a:pt x="843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1989" name="Freeform 8"/>
          <p:cNvSpPr>
            <a:spLocks noChangeArrowheads="1"/>
          </p:cNvSpPr>
          <p:nvPr/>
        </p:nvSpPr>
        <p:spPr bwMode="auto">
          <a:xfrm>
            <a:off x="1871663" y="-10716"/>
            <a:ext cx="2138362" cy="1185863"/>
          </a:xfrm>
          <a:custGeom>
            <a:avLst/>
            <a:gdLst>
              <a:gd name="T0" fmla="*/ 2147483647 w 1347"/>
              <a:gd name="T1" fmla="*/ 0 h 996"/>
              <a:gd name="T2" fmla="*/ 0 w 1347"/>
              <a:gd name="T3" fmla="*/ 2147483647 h 996"/>
              <a:gd name="T4" fmla="*/ 0 w 1347"/>
              <a:gd name="T5" fmla="*/ 2147483647 h 996"/>
              <a:gd name="T6" fmla="*/ 2147483647 w 1347"/>
              <a:gd name="T7" fmla="*/ 0 h 996"/>
              <a:gd name="T8" fmla="*/ 2147483647 w 1347"/>
              <a:gd name="T9" fmla="*/ 0 h 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7"/>
              <a:gd name="T16" fmla="*/ 0 h 996"/>
              <a:gd name="T17" fmla="*/ 1347 w 1347"/>
              <a:gd name="T18" fmla="*/ 996 h 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7" h="996">
                <a:moveTo>
                  <a:pt x="1347" y="0"/>
                </a:moveTo>
                <a:lnTo>
                  <a:pt x="0" y="996"/>
                </a:lnTo>
                <a:lnTo>
                  <a:pt x="0" y="957"/>
                </a:lnTo>
                <a:lnTo>
                  <a:pt x="1191" y="0"/>
                </a:lnTo>
                <a:lnTo>
                  <a:pt x="1347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1990" name="Freeform 9"/>
          <p:cNvSpPr>
            <a:spLocks noChangeArrowheads="1"/>
          </p:cNvSpPr>
          <p:nvPr/>
        </p:nvSpPr>
        <p:spPr bwMode="auto">
          <a:xfrm>
            <a:off x="1871664" y="-10716"/>
            <a:ext cx="2338387" cy="1220391"/>
          </a:xfrm>
          <a:custGeom>
            <a:avLst/>
            <a:gdLst>
              <a:gd name="T0" fmla="*/ 2147483647 w 1473"/>
              <a:gd name="T1" fmla="*/ 2147483647 h 1025"/>
              <a:gd name="T2" fmla="*/ 2147483647 w 1473"/>
              <a:gd name="T3" fmla="*/ 2147483647 h 1025"/>
              <a:gd name="T4" fmla="*/ 0 w 1473"/>
              <a:gd name="T5" fmla="*/ 2147483647 h 1025"/>
              <a:gd name="T6" fmla="*/ 2147483647 w 1473"/>
              <a:gd name="T7" fmla="*/ 0 h 1025"/>
              <a:gd name="T8" fmla="*/ 2147483647 w 1473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3"/>
              <a:gd name="T16" fmla="*/ 0 h 1025"/>
              <a:gd name="T17" fmla="*/ 1473 w 1473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3" h="1025">
                <a:moveTo>
                  <a:pt x="1473" y="6"/>
                </a:moveTo>
                <a:lnTo>
                  <a:pt x="2" y="1025"/>
                </a:lnTo>
                <a:lnTo>
                  <a:pt x="0" y="995"/>
                </a:lnTo>
                <a:lnTo>
                  <a:pt x="1344" y="0"/>
                </a:lnTo>
                <a:lnTo>
                  <a:pt x="1473" y="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1991" name="Freeform 10"/>
          <p:cNvSpPr>
            <a:spLocks noChangeArrowheads="1"/>
          </p:cNvSpPr>
          <p:nvPr/>
        </p:nvSpPr>
        <p:spPr bwMode="auto">
          <a:xfrm>
            <a:off x="1874839" y="3327798"/>
            <a:ext cx="3525837" cy="1826419"/>
          </a:xfrm>
          <a:custGeom>
            <a:avLst/>
            <a:gdLst>
              <a:gd name="T0" fmla="*/ 2147483647 w 2221"/>
              <a:gd name="T1" fmla="*/ 2147483647 h 1534"/>
              <a:gd name="T2" fmla="*/ 0 w 2221"/>
              <a:gd name="T3" fmla="*/ 0 h 1534"/>
              <a:gd name="T4" fmla="*/ 2147483647 w 2221"/>
              <a:gd name="T5" fmla="*/ 2147483647 h 1534"/>
              <a:gd name="T6" fmla="*/ 2147483647 w 2221"/>
              <a:gd name="T7" fmla="*/ 2147483647 h 1534"/>
              <a:gd name="T8" fmla="*/ 2147483647 w 2221"/>
              <a:gd name="T9" fmla="*/ 2147483647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1"/>
              <a:gd name="T16" fmla="*/ 0 h 1534"/>
              <a:gd name="T17" fmla="*/ 2221 w 2221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1" h="1534">
                <a:moveTo>
                  <a:pt x="2221" y="1533"/>
                </a:moveTo>
                <a:lnTo>
                  <a:pt x="0" y="0"/>
                </a:lnTo>
                <a:lnTo>
                  <a:pt x="1" y="25"/>
                </a:lnTo>
                <a:lnTo>
                  <a:pt x="2059" y="1534"/>
                </a:lnTo>
                <a:lnTo>
                  <a:pt x="2221" y="1533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1992" name="Freeform 11"/>
          <p:cNvSpPr>
            <a:spLocks noChangeArrowheads="1"/>
          </p:cNvSpPr>
          <p:nvPr/>
        </p:nvSpPr>
        <p:spPr bwMode="auto">
          <a:xfrm>
            <a:off x="1876425" y="3356372"/>
            <a:ext cx="3265488" cy="1794272"/>
          </a:xfrm>
          <a:custGeom>
            <a:avLst/>
            <a:gdLst>
              <a:gd name="T0" fmla="*/ 2147483647 w 2057"/>
              <a:gd name="T1" fmla="*/ 2147483647 h 1507"/>
              <a:gd name="T2" fmla="*/ 0 w 2057"/>
              <a:gd name="T3" fmla="*/ 0 h 1507"/>
              <a:gd name="T4" fmla="*/ 0 w 2057"/>
              <a:gd name="T5" fmla="*/ 2147483647 h 1507"/>
              <a:gd name="T6" fmla="*/ 2147483647 w 2057"/>
              <a:gd name="T7" fmla="*/ 2147483647 h 1507"/>
              <a:gd name="T8" fmla="*/ 2147483647 w 2057"/>
              <a:gd name="T9" fmla="*/ 2147483647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7"/>
              <a:gd name="T16" fmla="*/ 0 h 1507"/>
              <a:gd name="T17" fmla="*/ 2057 w 2057"/>
              <a:gd name="T18" fmla="*/ 1507 h 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7" h="1507">
                <a:moveTo>
                  <a:pt x="2057" y="1507"/>
                </a:moveTo>
                <a:lnTo>
                  <a:pt x="0" y="0"/>
                </a:lnTo>
                <a:lnTo>
                  <a:pt x="0" y="30"/>
                </a:lnTo>
                <a:lnTo>
                  <a:pt x="1857" y="1507"/>
                </a:lnTo>
                <a:lnTo>
                  <a:pt x="2057" y="150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1993" name="Freeform 12"/>
          <p:cNvSpPr>
            <a:spLocks noChangeArrowheads="1"/>
          </p:cNvSpPr>
          <p:nvPr/>
        </p:nvSpPr>
        <p:spPr bwMode="auto">
          <a:xfrm>
            <a:off x="1871663" y="3388519"/>
            <a:ext cx="2946400" cy="1758554"/>
          </a:xfrm>
          <a:custGeom>
            <a:avLst/>
            <a:gdLst>
              <a:gd name="T0" fmla="*/ 2147483647 w 1856"/>
              <a:gd name="T1" fmla="*/ 2147483647 h 1477"/>
              <a:gd name="T2" fmla="*/ 0 w 1856"/>
              <a:gd name="T3" fmla="*/ 2147483647 h 1477"/>
              <a:gd name="T4" fmla="*/ 0 w 1856"/>
              <a:gd name="T5" fmla="*/ 0 h 1477"/>
              <a:gd name="T6" fmla="*/ 2147483647 w 1856"/>
              <a:gd name="T7" fmla="*/ 2147483647 h 1477"/>
              <a:gd name="T8" fmla="*/ 2147483647 w 1856"/>
              <a:gd name="T9" fmla="*/ 2147483647 h 1477"/>
              <a:gd name="T10" fmla="*/ 2147483647 w 1856"/>
              <a:gd name="T11" fmla="*/ 2147483647 h 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6"/>
              <a:gd name="T19" fmla="*/ 0 h 1477"/>
              <a:gd name="T20" fmla="*/ 1856 w 1856"/>
              <a:gd name="T21" fmla="*/ 1477 h 14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6" h="1477">
                <a:moveTo>
                  <a:pt x="1344" y="1474"/>
                </a:moveTo>
                <a:lnTo>
                  <a:pt x="0" y="97"/>
                </a:lnTo>
                <a:lnTo>
                  <a:pt x="0" y="0"/>
                </a:lnTo>
                <a:lnTo>
                  <a:pt x="1856" y="1474"/>
                </a:lnTo>
                <a:lnTo>
                  <a:pt x="1848" y="1477"/>
                </a:lnTo>
                <a:lnTo>
                  <a:pt x="1344" y="1474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1994" name="Line 17"/>
          <p:cNvSpPr>
            <a:spLocks noChangeShapeType="1"/>
          </p:cNvSpPr>
          <p:nvPr/>
        </p:nvSpPr>
        <p:spPr bwMode="auto">
          <a:xfrm>
            <a:off x="1876425" y="1164432"/>
            <a:ext cx="0" cy="221813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95" name="Rectangle 40"/>
          <p:cNvSpPr>
            <a:spLocks noChangeArrowheads="1"/>
          </p:cNvSpPr>
          <p:nvPr/>
        </p:nvSpPr>
        <p:spPr bwMode="auto">
          <a:xfrm>
            <a:off x="1763714" y="1545431"/>
            <a:ext cx="4968875" cy="102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时事报告</a:t>
            </a:r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》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杂志社</a:t>
            </a:r>
            <a:endParaRPr lang="zh-CN" altLang="en-US" sz="4000" b="1">
              <a:solidFill>
                <a:schemeClr val="bg1"/>
              </a:solidFill>
              <a:latin typeface="微软雅黑" pitchFamily="34" charset="-122"/>
              <a:ea typeface="冬青黑体简体中文 W6" charset="-122"/>
              <a:sym typeface="微软雅黑" pitchFamily="34" charset="-122"/>
            </a:endParaRPr>
          </a:p>
        </p:txBody>
      </p:sp>
      <p:sp>
        <p:nvSpPr>
          <p:cNvPr id="41996" name="Rectangle 41"/>
          <p:cNvSpPr>
            <a:spLocks noChangeArrowheads="1"/>
          </p:cNvSpPr>
          <p:nvPr/>
        </p:nvSpPr>
        <p:spPr bwMode="auto">
          <a:xfrm>
            <a:off x="2051050" y="2247900"/>
            <a:ext cx="5473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1">
              <a:spcBef>
                <a:spcPct val="20000"/>
              </a:spcBef>
            </a:pPr>
            <a:r>
              <a:rPr lang="zh-CN" altLang="en-US" sz="28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形势与政策课专用</a:t>
            </a:r>
            <a:endParaRPr lang="zh-CN" altLang="en-US" sz="2800" b="1">
              <a:solidFill>
                <a:schemeClr val="bg1"/>
              </a:solidFill>
              <a:latin typeface="华文楷体" pitchFamily="2" charset="-122"/>
              <a:ea typeface="楷体-简" charset="-122"/>
              <a:sym typeface="华文楷体" pitchFamily="2" charset="-122"/>
            </a:endParaRPr>
          </a:p>
        </p:txBody>
      </p:sp>
      <p:sp>
        <p:nvSpPr>
          <p:cNvPr id="41997" name="Rectangle 6"/>
          <p:cNvSpPr>
            <a:spLocks noChangeArrowheads="1"/>
          </p:cNvSpPr>
          <p:nvPr/>
        </p:nvSpPr>
        <p:spPr bwMode="auto">
          <a:xfrm>
            <a:off x="65089" y="3343275"/>
            <a:ext cx="1762125" cy="161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1998" name="Text Box 8"/>
          <p:cNvSpPr>
            <a:spLocks noChangeArrowheads="1"/>
          </p:cNvSpPr>
          <p:nvPr/>
        </p:nvSpPr>
        <p:spPr bwMode="auto">
          <a:xfrm>
            <a:off x="107951" y="3288506"/>
            <a:ext cx="20875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300" b="1">
                <a:solidFill>
                  <a:srgbClr val="A6A6A6"/>
                </a:solidFill>
                <a:ea typeface="黑体" pitchFamily="2" charset="-122"/>
                <a:sym typeface="Arial" pitchFamily="34" charset="0"/>
              </a:rPr>
              <a:t>www.ssbgzzs.com</a:t>
            </a:r>
            <a:endParaRPr lang="zh-CN" altLang="en-US" sz="1300" b="1">
              <a:solidFill>
                <a:srgbClr val="A6A6A6"/>
              </a:solidFill>
              <a:ea typeface="黑体" pitchFamily="2" charset="-122"/>
              <a:sym typeface="Arial" pitchFamily="34" charset="0"/>
            </a:endParaRPr>
          </a:p>
        </p:txBody>
      </p:sp>
      <p:pic>
        <p:nvPicPr>
          <p:cNvPr id="41999" name="图片 2" descr="章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6" y="1812131"/>
            <a:ext cx="11525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0" name="Freeform 20"/>
          <p:cNvSpPr>
            <a:spLocks noChangeArrowheads="1"/>
          </p:cNvSpPr>
          <p:nvPr/>
        </p:nvSpPr>
        <p:spPr bwMode="auto">
          <a:xfrm>
            <a:off x="1811338" y="-7144"/>
            <a:ext cx="7332662" cy="5210175"/>
          </a:xfrm>
          <a:custGeom>
            <a:avLst/>
            <a:gdLst>
              <a:gd name="T0" fmla="*/ 2147483647 w 4579"/>
              <a:gd name="T1" fmla="*/ 0 h 4338"/>
              <a:gd name="T2" fmla="*/ 2147483647 w 4579"/>
              <a:gd name="T3" fmla="*/ 2147483647 h 4338"/>
              <a:gd name="T4" fmla="*/ 0 w 4579"/>
              <a:gd name="T5" fmla="*/ 2147483647 h 4338"/>
              <a:gd name="T6" fmla="*/ 2147483647 w 4579"/>
              <a:gd name="T7" fmla="*/ 2147483647 h 4338"/>
              <a:gd name="T8" fmla="*/ 2147483647 w 4579"/>
              <a:gd name="T9" fmla="*/ 2147483647 h 4338"/>
              <a:gd name="T10" fmla="*/ 2147483647 w 4579"/>
              <a:gd name="T11" fmla="*/ 0 h 4338"/>
              <a:gd name="T12" fmla="*/ 2147483647 w 4579"/>
              <a:gd name="T13" fmla="*/ 0 h 43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79"/>
              <a:gd name="T22" fmla="*/ 0 h 4338"/>
              <a:gd name="T23" fmla="*/ 4579 w 4579"/>
              <a:gd name="T24" fmla="*/ 4338 h 43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79" h="4338">
                <a:moveTo>
                  <a:pt x="1471" y="0"/>
                </a:moveTo>
                <a:lnTo>
                  <a:pt x="1" y="1020"/>
                </a:lnTo>
                <a:lnTo>
                  <a:pt x="0" y="2805"/>
                </a:lnTo>
                <a:lnTo>
                  <a:pt x="2221" y="4338"/>
                </a:lnTo>
                <a:lnTo>
                  <a:pt x="4579" y="4332"/>
                </a:lnTo>
                <a:lnTo>
                  <a:pt x="4573" y="0"/>
                </a:lnTo>
                <a:lnTo>
                  <a:pt x="147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2001" name="TextBox 3"/>
          <p:cNvSpPr>
            <a:spLocks noChangeArrowheads="1"/>
          </p:cNvSpPr>
          <p:nvPr/>
        </p:nvSpPr>
        <p:spPr bwMode="auto">
          <a:xfrm>
            <a:off x="2571751" y="2143125"/>
            <a:ext cx="65008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2400">
                <a:solidFill>
                  <a:srgbClr val="FFFFFF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　　</a:t>
            </a:r>
            <a:r>
              <a:rPr lang="zh-CN" altLang="en-US" sz="24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以介绍时事为主线，贴近小学生的认知特点，以图文并茂的形式，通俗易懂的文笔，向广大小学生介绍国家改革开放的成就和国内外热点，集时政性、知识性、趣味性为一身，为小学生了解时事、开阔眼界、增长知识提供了专门的动态教材。</a:t>
            </a:r>
          </a:p>
        </p:txBody>
      </p:sp>
      <p:pic>
        <p:nvPicPr>
          <p:cNvPr id="42002" name="图片 23" descr="小学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551" y="535782"/>
            <a:ext cx="7553325" cy="378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1811339" y="1091803"/>
            <a:ext cx="1587" cy="234672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1464" y="-3572"/>
            <a:ext cx="1552575" cy="1189435"/>
            <a:chOff x="0" y="0"/>
            <a:chExt cx="978" cy="999"/>
          </a:xfrm>
        </p:grpSpPr>
        <p:sp>
          <p:nvSpPr>
            <p:cNvPr id="43031" name="Freeform 4"/>
            <p:cNvSpPr>
              <a:spLocks noChangeArrowheads="1"/>
            </p:cNvSpPr>
            <p:nvPr/>
          </p:nvSpPr>
          <p:spPr bwMode="auto">
            <a:xfrm>
              <a:off x="482" y="0"/>
              <a:ext cx="496" cy="999"/>
            </a:xfrm>
            <a:custGeom>
              <a:avLst/>
              <a:gdLst>
                <a:gd name="T0" fmla="*/ 84 w 496"/>
                <a:gd name="T1" fmla="*/ 0 h 999"/>
                <a:gd name="T2" fmla="*/ 496 w 496"/>
                <a:gd name="T3" fmla="*/ 854 h 999"/>
                <a:gd name="T4" fmla="*/ 496 w 496"/>
                <a:gd name="T5" fmla="*/ 999 h 999"/>
                <a:gd name="T6" fmla="*/ 0 w 496"/>
                <a:gd name="T7" fmla="*/ 188 h 999"/>
                <a:gd name="T8" fmla="*/ 84 w 496"/>
                <a:gd name="T9" fmla="*/ 0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999"/>
                <a:gd name="T17" fmla="*/ 496 w 496"/>
                <a:gd name="T18" fmla="*/ 999 h 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999">
                  <a:moveTo>
                    <a:pt x="84" y="0"/>
                  </a:moveTo>
                  <a:lnTo>
                    <a:pt x="496" y="854"/>
                  </a:lnTo>
                  <a:lnTo>
                    <a:pt x="496" y="999"/>
                  </a:lnTo>
                  <a:lnTo>
                    <a:pt x="0" y="18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43032" name="Freeform 5"/>
            <p:cNvSpPr>
              <a:spLocks noChangeArrowheads="1"/>
            </p:cNvSpPr>
            <p:nvPr/>
          </p:nvSpPr>
          <p:spPr bwMode="auto">
            <a:xfrm>
              <a:off x="0" y="3"/>
              <a:ext cx="564" cy="187"/>
            </a:xfrm>
            <a:custGeom>
              <a:avLst/>
              <a:gdLst>
                <a:gd name="T0" fmla="*/ 564 w 564"/>
                <a:gd name="T1" fmla="*/ 0 h 187"/>
                <a:gd name="T2" fmla="*/ 482 w 564"/>
                <a:gd name="T3" fmla="*/ 187 h 187"/>
                <a:gd name="T4" fmla="*/ 0 w 564"/>
                <a:gd name="T5" fmla="*/ 0 h 187"/>
                <a:gd name="T6" fmla="*/ 564 w 56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187"/>
                <a:gd name="T14" fmla="*/ 564 w 56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187">
                  <a:moveTo>
                    <a:pt x="564" y="0"/>
                  </a:moveTo>
                  <a:lnTo>
                    <a:pt x="482" y="187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sp>
        <p:nvSpPr>
          <p:cNvPr id="43012" name="Freeform 7"/>
          <p:cNvSpPr>
            <a:spLocks noChangeArrowheads="1"/>
          </p:cNvSpPr>
          <p:nvPr/>
        </p:nvSpPr>
        <p:spPr bwMode="auto">
          <a:xfrm>
            <a:off x="1871664" y="-7144"/>
            <a:ext cx="1895475" cy="1140619"/>
          </a:xfrm>
          <a:custGeom>
            <a:avLst/>
            <a:gdLst>
              <a:gd name="T0" fmla="*/ 2147483647 w 1194"/>
              <a:gd name="T1" fmla="*/ 0 h 957"/>
              <a:gd name="T2" fmla="*/ 0 w 1194"/>
              <a:gd name="T3" fmla="*/ 2147483647 h 957"/>
              <a:gd name="T4" fmla="*/ 0 w 1194"/>
              <a:gd name="T5" fmla="*/ 2147483647 h 957"/>
              <a:gd name="T6" fmla="*/ 2147483647 w 1194"/>
              <a:gd name="T7" fmla="*/ 0 h 957"/>
              <a:gd name="T8" fmla="*/ 2147483647 w 1194"/>
              <a:gd name="T9" fmla="*/ 0 h 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4"/>
              <a:gd name="T16" fmla="*/ 0 h 957"/>
              <a:gd name="T17" fmla="*/ 1194 w 1194"/>
              <a:gd name="T18" fmla="*/ 957 h 9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4" h="957">
                <a:moveTo>
                  <a:pt x="843" y="0"/>
                </a:moveTo>
                <a:lnTo>
                  <a:pt x="0" y="885"/>
                </a:lnTo>
                <a:lnTo>
                  <a:pt x="0" y="957"/>
                </a:lnTo>
                <a:lnTo>
                  <a:pt x="1194" y="0"/>
                </a:lnTo>
                <a:lnTo>
                  <a:pt x="843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3013" name="Freeform 8"/>
          <p:cNvSpPr>
            <a:spLocks noChangeArrowheads="1"/>
          </p:cNvSpPr>
          <p:nvPr/>
        </p:nvSpPr>
        <p:spPr bwMode="auto">
          <a:xfrm>
            <a:off x="1871663" y="-10716"/>
            <a:ext cx="2138362" cy="1185863"/>
          </a:xfrm>
          <a:custGeom>
            <a:avLst/>
            <a:gdLst>
              <a:gd name="T0" fmla="*/ 2147483647 w 1347"/>
              <a:gd name="T1" fmla="*/ 0 h 996"/>
              <a:gd name="T2" fmla="*/ 0 w 1347"/>
              <a:gd name="T3" fmla="*/ 2147483647 h 996"/>
              <a:gd name="T4" fmla="*/ 0 w 1347"/>
              <a:gd name="T5" fmla="*/ 2147483647 h 996"/>
              <a:gd name="T6" fmla="*/ 2147483647 w 1347"/>
              <a:gd name="T7" fmla="*/ 0 h 996"/>
              <a:gd name="T8" fmla="*/ 2147483647 w 1347"/>
              <a:gd name="T9" fmla="*/ 0 h 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7"/>
              <a:gd name="T16" fmla="*/ 0 h 996"/>
              <a:gd name="T17" fmla="*/ 1347 w 1347"/>
              <a:gd name="T18" fmla="*/ 996 h 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7" h="996">
                <a:moveTo>
                  <a:pt x="1347" y="0"/>
                </a:moveTo>
                <a:lnTo>
                  <a:pt x="0" y="996"/>
                </a:lnTo>
                <a:lnTo>
                  <a:pt x="0" y="957"/>
                </a:lnTo>
                <a:lnTo>
                  <a:pt x="1191" y="0"/>
                </a:lnTo>
                <a:lnTo>
                  <a:pt x="1347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3014" name="Freeform 9"/>
          <p:cNvSpPr>
            <a:spLocks noChangeArrowheads="1"/>
          </p:cNvSpPr>
          <p:nvPr/>
        </p:nvSpPr>
        <p:spPr bwMode="auto">
          <a:xfrm>
            <a:off x="1871664" y="-10716"/>
            <a:ext cx="2338387" cy="1220391"/>
          </a:xfrm>
          <a:custGeom>
            <a:avLst/>
            <a:gdLst>
              <a:gd name="T0" fmla="*/ 2147483647 w 1473"/>
              <a:gd name="T1" fmla="*/ 2147483647 h 1025"/>
              <a:gd name="T2" fmla="*/ 2147483647 w 1473"/>
              <a:gd name="T3" fmla="*/ 2147483647 h 1025"/>
              <a:gd name="T4" fmla="*/ 0 w 1473"/>
              <a:gd name="T5" fmla="*/ 2147483647 h 1025"/>
              <a:gd name="T6" fmla="*/ 2147483647 w 1473"/>
              <a:gd name="T7" fmla="*/ 0 h 1025"/>
              <a:gd name="T8" fmla="*/ 2147483647 w 1473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3"/>
              <a:gd name="T16" fmla="*/ 0 h 1025"/>
              <a:gd name="T17" fmla="*/ 1473 w 1473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3" h="1025">
                <a:moveTo>
                  <a:pt x="1473" y="6"/>
                </a:moveTo>
                <a:lnTo>
                  <a:pt x="2" y="1025"/>
                </a:lnTo>
                <a:lnTo>
                  <a:pt x="0" y="995"/>
                </a:lnTo>
                <a:lnTo>
                  <a:pt x="1344" y="0"/>
                </a:lnTo>
                <a:lnTo>
                  <a:pt x="1473" y="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3015" name="Freeform 10"/>
          <p:cNvSpPr>
            <a:spLocks noChangeArrowheads="1"/>
          </p:cNvSpPr>
          <p:nvPr/>
        </p:nvSpPr>
        <p:spPr bwMode="auto">
          <a:xfrm>
            <a:off x="1874839" y="3327798"/>
            <a:ext cx="3525837" cy="1826419"/>
          </a:xfrm>
          <a:custGeom>
            <a:avLst/>
            <a:gdLst>
              <a:gd name="T0" fmla="*/ 2147483647 w 2221"/>
              <a:gd name="T1" fmla="*/ 2147483647 h 1534"/>
              <a:gd name="T2" fmla="*/ 0 w 2221"/>
              <a:gd name="T3" fmla="*/ 0 h 1534"/>
              <a:gd name="T4" fmla="*/ 2147483647 w 2221"/>
              <a:gd name="T5" fmla="*/ 2147483647 h 1534"/>
              <a:gd name="T6" fmla="*/ 2147483647 w 2221"/>
              <a:gd name="T7" fmla="*/ 2147483647 h 1534"/>
              <a:gd name="T8" fmla="*/ 2147483647 w 2221"/>
              <a:gd name="T9" fmla="*/ 2147483647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1"/>
              <a:gd name="T16" fmla="*/ 0 h 1534"/>
              <a:gd name="T17" fmla="*/ 2221 w 2221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1" h="1534">
                <a:moveTo>
                  <a:pt x="2221" y="1533"/>
                </a:moveTo>
                <a:lnTo>
                  <a:pt x="0" y="0"/>
                </a:lnTo>
                <a:lnTo>
                  <a:pt x="1" y="25"/>
                </a:lnTo>
                <a:lnTo>
                  <a:pt x="2059" y="1534"/>
                </a:lnTo>
                <a:lnTo>
                  <a:pt x="2221" y="1533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3016" name="Freeform 11"/>
          <p:cNvSpPr>
            <a:spLocks noChangeArrowheads="1"/>
          </p:cNvSpPr>
          <p:nvPr/>
        </p:nvSpPr>
        <p:spPr bwMode="auto">
          <a:xfrm>
            <a:off x="1876425" y="3356372"/>
            <a:ext cx="3265488" cy="1794272"/>
          </a:xfrm>
          <a:custGeom>
            <a:avLst/>
            <a:gdLst>
              <a:gd name="T0" fmla="*/ 2147483647 w 2057"/>
              <a:gd name="T1" fmla="*/ 2147483647 h 1507"/>
              <a:gd name="T2" fmla="*/ 0 w 2057"/>
              <a:gd name="T3" fmla="*/ 0 h 1507"/>
              <a:gd name="T4" fmla="*/ 0 w 2057"/>
              <a:gd name="T5" fmla="*/ 2147483647 h 1507"/>
              <a:gd name="T6" fmla="*/ 2147483647 w 2057"/>
              <a:gd name="T7" fmla="*/ 2147483647 h 1507"/>
              <a:gd name="T8" fmla="*/ 2147483647 w 2057"/>
              <a:gd name="T9" fmla="*/ 2147483647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7"/>
              <a:gd name="T16" fmla="*/ 0 h 1507"/>
              <a:gd name="T17" fmla="*/ 2057 w 2057"/>
              <a:gd name="T18" fmla="*/ 1507 h 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7" h="1507">
                <a:moveTo>
                  <a:pt x="2057" y="1507"/>
                </a:moveTo>
                <a:lnTo>
                  <a:pt x="0" y="0"/>
                </a:lnTo>
                <a:lnTo>
                  <a:pt x="0" y="30"/>
                </a:lnTo>
                <a:lnTo>
                  <a:pt x="1857" y="1507"/>
                </a:lnTo>
                <a:lnTo>
                  <a:pt x="2057" y="150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3017" name="Freeform 12"/>
          <p:cNvSpPr>
            <a:spLocks noChangeArrowheads="1"/>
          </p:cNvSpPr>
          <p:nvPr/>
        </p:nvSpPr>
        <p:spPr bwMode="auto">
          <a:xfrm>
            <a:off x="1871663" y="3388519"/>
            <a:ext cx="2946400" cy="1758554"/>
          </a:xfrm>
          <a:custGeom>
            <a:avLst/>
            <a:gdLst>
              <a:gd name="T0" fmla="*/ 2147483647 w 1856"/>
              <a:gd name="T1" fmla="*/ 2147483647 h 1477"/>
              <a:gd name="T2" fmla="*/ 0 w 1856"/>
              <a:gd name="T3" fmla="*/ 2147483647 h 1477"/>
              <a:gd name="T4" fmla="*/ 0 w 1856"/>
              <a:gd name="T5" fmla="*/ 0 h 1477"/>
              <a:gd name="T6" fmla="*/ 2147483647 w 1856"/>
              <a:gd name="T7" fmla="*/ 2147483647 h 1477"/>
              <a:gd name="T8" fmla="*/ 2147483647 w 1856"/>
              <a:gd name="T9" fmla="*/ 2147483647 h 1477"/>
              <a:gd name="T10" fmla="*/ 2147483647 w 1856"/>
              <a:gd name="T11" fmla="*/ 2147483647 h 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6"/>
              <a:gd name="T19" fmla="*/ 0 h 1477"/>
              <a:gd name="T20" fmla="*/ 1856 w 1856"/>
              <a:gd name="T21" fmla="*/ 1477 h 14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6" h="1477">
                <a:moveTo>
                  <a:pt x="1344" y="1474"/>
                </a:moveTo>
                <a:lnTo>
                  <a:pt x="0" y="97"/>
                </a:lnTo>
                <a:lnTo>
                  <a:pt x="0" y="0"/>
                </a:lnTo>
                <a:lnTo>
                  <a:pt x="1856" y="1474"/>
                </a:lnTo>
                <a:lnTo>
                  <a:pt x="1848" y="1477"/>
                </a:lnTo>
                <a:lnTo>
                  <a:pt x="1344" y="1474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3018" name="Line 17"/>
          <p:cNvSpPr>
            <a:spLocks noChangeShapeType="1"/>
          </p:cNvSpPr>
          <p:nvPr/>
        </p:nvSpPr>
        <p:spPr bwMode="auto">
          <a:xfrm>
            <a:off x="1876425" y="1164432"/>
            <a:ext cx="0" cy="221813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19" name="Rectangle 40"/>
          <p:cNvSpPr>
            <a:spLocks noChangeArrowheads="1"/>
          </p:cNvSpPr>
          <p:nvPr/>
        </p:nvSpPr>
        <p:spPr bwMode="auto">
          <a:xfrm>
            <a:off x="1763714" y="1545431"/>
            <a:ext cx="4968875" cy="102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时事报告</a:t>
            </a:r>
            <a:r>
              <a:rPr lang="en-US" altLang="zh-CN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》</a:t>
            </a:r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杂志社</a:t>
            </a:r>
            <a:endParaRPr lang="zh-CN" altLang="en-US" sz="4000" b="1">
              <a:solidFill>
                <a:schemeClr val="bg1"/>
              </a:solidFill>
              <a:latin typeface="微软雅黑" pitchFamily="34" charset="-122"/>
              <a:ea typeface="冬青黑体简体中文 W6" charset="-122"/>
              <a:sym typeface="微软雅黑" pitchFamily="34" charset="-122"/>
            </a:endParaRPr>
          </a:p>
        </p:txBody>
      </p:sp>
      <p:sp>
        <p:nvSpPr>
          <p:cNvPr id="43020" name="Rectangle 41"/>
          <p:cNvSpPr>
            <a:spLocks noChangeArrowheads="1"/>
          </p:cNvSpPr>
          <p:nvPr/>
        </p:nvSpPr>
        <p:spPr bwMode="auto">
          <a:xfrm>
            <a:off x="2051050" y="2247900"/>
            <a:ext cx="5473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1">
              <a:spcBef>
                <a:spcPct val="20000"/>
              </a:spcBef>
            </a:pPr>
            <a:r>
              <a:rPr lang="zh-CN" altLang="en-US" sz="28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形势与政策课专用</a:t>
            </a:r>
            <a:endParaRPr lang="zh-CN" altLang="en-US" sz="2800" b="1">
              <a:solidFill>
                <a:schemeClr val="bg1"/>
              </a:solidFill>
              <a:latin typeface="华文楷体" pitchFamily="2" charset="-122"/>
              <a:ea typeface="楷体-简" charset="-122"/>
              <a:sym typeface="华文楷体" pitchFamily="2" charset="-122"/>
            </a:endParaRPr>
          </a:p>
        </p:txBody>
      </p:sp>
      <p:sp>
        <p:nvSpPr>
          <p:cNvPr id="43021" name="Rectangle 6"/>
          <p:cNvSpPr>
            <a:spLocks noChangeArrowheads="1"/>
          </p:cNvSpPr>
          <p:nvPr/>
        </p:nvSpPr>
        <p:spPr bwMode="auto">
          <a:xfrm>
            <a:off x="65089" y="3343275"/>
            <a:ext cx="1762125" cy="161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3022" name="Text Box 8"/>
          <p:cNvSpPr>
            <a:spLocks noChangeArrowheads="1"/>
          </p:cNvSpPr>
          <p:nvPr/>
        </p:nvSpPr>
        <p:spPr bwMode="auto">
          <a:xfrm>
            <a:off x="107951" y="3288506"/>
            <a:ext cx="20875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300" b="1">
                <a:solidFill>
                  <a:srgbClr val="A6A6A6"/>
                </a:solidFill>
                <a:ea typeface="黑体" pitchFamily="2" charset="-122"/>
                <a:sym typeface="Arial" pitchFamily="34" charset="0"/>
              </a:rPr>
              <a:t>www.ssbgzzs.com</a:t>
            </a:r>
            <a:endParaRPr lang="zh-CN" altLang="en-US" sz="1300" b="1">
              <a:solidFill>
                <a:srgbClr val="A6A6A6"/>
              </a:solidFill>
              <a:ea typeface="黑体" pitchFamily="2" charset="-122"/>
              <a:sym typeface="Arial" pitchFamily="34" charset="0"/>
            </a:endParaRPr>
          </a:p>
        </p:txBody>
      </p:sp>
      <p:pic>
        <p:nvPicPr>
          <p:cNvPr id="43023" name="图片 2" descr="章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6" y="1812131"/>
            <a:ext cx="11525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4" name="Freeform 20"/>
          <p:cNvSpPr>
            <a:spLocks noChangeArrowheads="1"/>
          </p:cNvSpPr>
          <p:nvPr/>
        </p:nvSpPr>
        <p:spPr bwMode="auto">
          <a:xfrm>
            <a:off x="1811338" y="-7144"/>
            <a:ext cx="7332662" cy="5210175"/>
          </a:xfrm>
          <a:custGeom>
            <a:avLst/>
            <a:gdLst>
              <a:gd name="T0" fmla="*/ 2147483647 w 4579"/>
              <a:gd name="T1" fmla="*/ 0 h 4338"/>
              <a:gd name="T2" fmla="*/ 2147483647 w 4579"/>
              <a:gd name="T3" fmla="*/ 2147483647 h 4338"/>
              <a:gd name="T4" fmla="*/ 0 w 4579"/>
              <a:gd name="T5" fmla="*/ 2147483647 h 4338"/>
              <a:gd name="T6" fmla="*/ 2147483647 w 4579"/>
              <a:gd name="T7" fmla="*/ 2147483647 h 4338"/>
              <a:gd name="T8" fmla="*/ 2147483647 w 4579"/>
              <a:gd name="T9" fmla="*/ 2147483647 h 4338"/>
              <a:gd name="T10" fmla="*/ 2147483647 w 4579"/>
              <a:gd name="T11" fmla="*/ 0 h 4338"/>
              <a:gd name="T12" fmla="*/ 2147483647 w 4579"/>
              <a:gd name="T13" fmla="*/ 0 h 43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79"/>
              <a:gd name="T22" fmla="*/ 0 h 4338"/>
              <a:gd name="T23" fmla="*/ 4579 w 4579"/>
              <a:gd name="T24" fmla="*/ 4338 h 43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79" h="4338">
                <a:moveTo>
                  <a:pt x="1471" y="0"/>
                </a:moveTo>
                <a:lnTo>
                  <a:pt x="1" y="1020"/>
                </a:lnTo>
                <a:lnTo>
                  <a:pt x="0" y="2805"/>
                </a:lnTo>
                <a:lnTo>
                  <a:pt x="2221" y="4338"/>
                </a:lnTo>
                <a:lnTo>
                  <a:pt x="4579" y="4332"/>
                </a:lnTo>
                <a:lnTo>
                  <a:pt x="4573" y="0"/>
                </a:lnTo>
                <a:lnTo>
                  <a:pt x="147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pic>
        <p:nvPicPr>
          <p:cNvPr id="43025" name="Picture 8" descr="谢谢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1660922"/>
            <a:ext cx="1219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loman\Desktop\未标题-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305985">
            <a:off x="-227013" y="1401763"/>
            <a:ext cx="310038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C:\Users\Soloman\Desktop\荷叶.png"/>
          <p:cNvPicPr>
            <a:picLocks noChangeAspect="1" noChangeArrowheads="1"/>
          </p:cNvPicPr>
          <p:nvPr/>
        </p:nvPicPr>
        <p:blipFill>
          <a:blip r:embed="rId5"/>
          <a:srcRect l="83331" t="36375" r="2292" b="40009"/>
          <a:stretch>
            <a:fillRect/>
          </a:stretch>
        </p:blipFill>
        <p:spPr bwMode="auto">
          <a:xfrm>
            <a:off x="8143875" y="4214813"/>
            <a:ext cx="111601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71684"/>
            <a:ext cx="2511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组合 30"/>
          <p:cNvGrpSpPr/>
          <p:nvPr/>
        </p:nvGrpSpPr>
        <p:grpSpPr>
          <a:xfrm>
            <a:off x="2714625" y="785813"/>
            <a:ext cx="5786438" cy="755650"/>
            <a:chOff x="2714625" y="785813"/>
            <a:chExt cx="5786438" cy="755650"/>
          </a:xfrm>
        </p:grpSpPr>
        <p:grpSp>
          <p:nvGrpSpPr>
            <p:cNvPr id="6149" name="组合 21"/>
            <p:cNvGrpSpPr>
              <a:grpSpLocks/>
            </p:cNvGrpSpPr>
            <p:nvPr/>
          </p:nvGrpSpPr>
          <p:grpSpPr bwMode="auto">
            <a:xfrm>
              <a:off x="2714625" y="785813"/>
              <a:ext cx="5786438" cy="755650"/>
              <a:chOff x="2030277" y="2696468"/>
              <a:chExt cx="6062404" cy="1272292"/>
            </a:xfrm>
          </p:grpSpPr>
          <p:sp>
            <p:nvSpPr>
              <p:cNvPr id="23" name="流程图: 手动输入 22"/>
              <p:cNvSpPr/>
              <p:nvPr/>
            </p:nvSpPr>
            <p:spPr>
              <a:xfrm rot="10800000" flipH="1">
                <a:off x="2030277" y="2696468"/>
                <a:ext cx="6062404" cy="1125283"/>
              </a:xfrm>
              <a:prstGeom prst="flowChartManualInput">
                <a:avLst/>
              </a:prstGeom>
              <a:solidFill>
                <a:srgbClr val="C8C8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4" name="流程图: 手动输入 23"/>
              <p:cNvSpPr/>
              <p:nvPr/>
            </p:nvSpPr>
            <p:spPr>
              <a:xfrm rot="10800000" flipH="1">
                <a:off x="2123417" y="2864859"/>
                <a:ext cx="5864481" cy="1103901"/>
              </a:xfrm>
              <a:prstGeom prst="flowChartManualInput">
                <a:avLst/>
              </a:prstGeom>
              <a:solidFill>
                <a:srgbClr val="E86B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6152" name="矩形 61"/>
            <p:cNvSpPr>
              <a:spLocks noChangeArrowheads="1"/>
            </p:cNvSpPr>
            <p:nvPr/>
          </p:nvSpPr>
          <p:spPr bwMode="auto">
            <a:xfrm>
              <a:off x="3468688" y="928688"/>
              <a:ext cx="326231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从历史看官德修养概述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714625" y="2195513"/>
            <a:ext cx="5786438" cy="792162"/>
            <a:chOff x="2714625" y="2195513"/>
            <a:chExt cx="5786438" cy="792162"/>
          </a:xfrm>
        </p:grpSpPr>
        <p:grpSp>
          <p:nvGrpSpPr>
            <p:cNvPr id="6150" name="组合 24"/>
            <p:cNvGrpSpPr>
              <a:grpSpLocks/>
            </p:cNvGrpSpPr>
            <p:nvPr/>
          </p:nvGrpSpPr>
          <p:grpSpPr bwMode="auto">
            <a:xfrm>
              <a:off x="2714625" y="2195513"/>
              <a:ext cx="5786438" cy="792162"/>
              <a:chOff x="1477818" y="4064392"/>
              <a:chExt cx="5820548" cy="1280611"/>
            </a:xfrm>
          </p:grpSpPr>
          <p:sp>
            <p:nvSpPr>
              <p:cNvPr id="26" name="流程图: 手动输入 25"/>
              <p:cNvSpPr/>
              <p:nvPr/>
            </p:nvSpPr>
            <p:spPr>
              <a:xfrm flipH="1">
                <a:off x="1477818" y="4064392"/>
                <a:ext cx="5820548" cy="1180524"/>
              </a:xfrm>
              <a:prstGeom prst="flowChartManualInput">
                <a:avLst/>
              </a:prstGeom>
              <a:solidFill>
                <a:srgbClr val="C8C8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7" name="流程图: 手动输入 26"/>
              <p:cNvSpPr/>
              <p:nvPr/>
            </p:nvSpPr>
            <p:spPr>
              <a:xfrm flipH="1">
                <a:off x="1589598" y="4185010"/>
                <a:ext cx="5630521" cy="1159993"/>
              </a:xfrm>
              <a:prstGeom prst="flowChartManualInput">
                <a:avLst/>
              </a:prstGeom>
              <a:solidFill>
                <a:srgbClr val="44BA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6153" name="矩形 62"/>
            <p:cNvSpPr>
              <a:spLocks noChangeArrowheads="1"/>
            </p:cNvSpPr>
            <p:nvPr/>
          </p:nvSpPr>
          <p:spPr bwMode="auto">
            <a:xfrm>
              <a:off x="3471863" y="2428875"/>
              <a:ext cx="358933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历史上为何重视官德修养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714625" y="3530600"/>
            <a:ext cx="5786438" cy="755650"/>
            <a:chOff x="2714625" y="3530600"/>
            <a:chExt cx="5786438" cy="755650"/>
          </a:xfrm>
        </p:grpSpPr>
        <p:grpSp>
          <p:nvGrpSpPr>
            <p:cNvPr id="6151" name="组合 27"/>
            <p:cNvGrpSpPr>
              <a:grpSpLocks/>
            </p:cNvGrpSpPr>
            <p:nvPr/>
          </p:nvGrpSpPr>
          <p:grpSpPr bwMode="auto">
            <a:xfrm>
              <a:off x="2714625" y="3530600"/>
              <a:ext cx="5786438" cy="755650"/>
              <a:chOff x="2030277" y="2696468"/>
              <a:chExt cx="6062404" cy="1272292"/>
            </a:xfrm>
          </p:grpSpPr>
          <p:sp>
            <p:nvSpPr>
              <p:cNvPr id="29" name="流程图: 手动输入 28"/>
              <p:cNvSpPr/>
              <p:nvPr/>
            </p:nvSpPr>
            <p:spPr>
              <a:xfrm rot="10800000" flipH="1">
                <a:off x="2030277" y="2696468"/>
                <a:ext cx="6062404" cy="1125284"/>
              </a:xfrm>
              <a:prstGeom prst="flowChartManualInput">
                <a:avLst/>
              </a:prstGeom>
              <a:solidFill>
                <a:srgbClr val="C8C8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0" name="流程图: 手动输入 29"/>
              <p:cNvSpPr/>
              <p:nvPr/>
            </p:nvSpPr>
            <p:spPr>
              <a:xfrm rot="10800000" flipH="1">
                <a:off x="2123417" y="2864860"/>
                <a:ext cx="5864481" cy="1103900"/>
              </a:xfrm>
              <a:prstGeom prst="flowChartManualInput">
                <a:avLst/>
              </a:prstGeom>
              <a:solidFill>
                <a:srgbClr val="E86B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6154" name="矩形 63"/>
            <p:cNvSpPr>
              <a:spLocks noChangeArrowheads="1"/>
            </p:cNvSpPr>
            <p:nvPr/>
          </p:nvSpPr>
          <p:spPr bwMode="auto">
            <a:xfrm>
              <a:off x="3471863" y="3681413"/>
              <a:ext cx="327977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当前如何加强官德修养</a:t>
              </a:r>
            </a:p>
          </p:txBody>
        </p:sp>
      </p:grpSp>
      <p:grpSp>
        <p:nvGrpSpPr>
          <p:cNvPr id="5" name="组合 1"/>
          <p:cNvGrpSpPr>
            <a:grpSpLocks/>
          </p:cNvGrpSpPr>
          <p:nvPr/>
        </p:nvGrpSpPr>
        <p:grpSpPr bwMode="auto">
          <a:xfrm>
            <a:off x="2781300" y="857250"/>
            <a:ext cx="790575" cy="663575"/>
            <a:chOff x="3275856" y="1029311"/>
            <a:chExt cx="792088" cy="887521"/>
          </a:xfrm>
        </p:grpSpPr>
        <p:pic>
          <p:nvPicPr>
            <p:cNvPr id="6162" name="Picture 4" descr="C:\Users\Soloman\Desktop\墨斑2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75856" y="1124744"/>
              <a:ext cx="792088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3" name="TextBox 4"/>
            <p:cNvSpPr txBox="1">
              <a:spLocks noChangeArrowheads="1"/>
            </p:cNvSpPr>
            <p:nvPr/>
          </p:nvSpPr>
          <p:spPr bwMode="auto">
            <a:xfrm>
              <a:off x="3400832" y="1029311"/>
              <a:ext cx="544780" cy="69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FFFFF"/>
                  </a:solidFill>
                  <a:latin typeface="迷你繁赵楷" charset="-122"/>
                  <a:ea typeface="迷你繁赵楷" charset="-122"/>
                </a:rPr>
                <a:t>壹</a:t>
              </a:r>
            </a:p>
          </p:txBody>
        </p:sp>
      </p:grpSp>
      <p:grpSp>
        <p:nvGrpSpPr>
          <p:cNvPr id="6" name="组合 2"/>
          <p:cNvGrpSpPr>
            <a:grpSpLocks/>
          </p:cNvGrpSpPr>
          <p:nvPr/>
        </p:nvGrpSpPr>
        <p:grpSpPr bwMode="auto">
          <a:xfrm>
            <a:off x="2781300" y="2357438"/>
            <a:ext cx="790575" cy="625475"/>
            <a:chOff x="3275856" y="2019785"/>
            <a:chExt cx="792088" cy="833151"/>
          </a:xfrm>
        </p:grpSpPr>
        <p:pic>
          <p:nvPicPr>
            <p:cNvPr id="6160" name="Picture 4" descr="C:\Users\Soloman\Desktop\墨斑2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75856" y="2060848"/>
              <a:ext cx="792088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1" name="TextBox 12"/>
            <p:cNvSpPr txBox="1">
              <a:spLocks noChangeArrowheads="1"/>
            </p:cNvSpPr>
            <p:nvPr/>
          </p:nvSpPr>
          <p:spPr bwMode="auto">
            <a:xfrm>
              <a:off x="3399229" y="2019785"/>
              <a:ext cx="546386" cy="697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FFFFFF"/>
                  </a:solidFill>
                  <a:latin typeface="迷你简启体" charset="-122"/>
                  <a:ea typeface="迷你简启体" charset="-122"/>
                </a:rPr>
                <a:t>贰</a:t>
              </a:r>
            </a:p>
          </p:txBody>
        </p:sp>
      </p:grpSp>
      <p:grpSp>
        <p:nvGrpSpPr>
          <p:cNvPr id="7" name="组合 10"/>
          <p:cNvGrpSpPr>
            <a:grpSpLocks/>
          </p:cNvGrpSpPr>
          <p:nvPr/>
        </p:nvGrpSpPr>
        <p:grpSpPr bwMode="auto">
          <a:xfrm>
            <a:off x="2781300" y="3643313"/>
            <a:ext cx="790575" cy="612775"/>
            <a:chOff x="3275856" y="2971772"/>
            <a:chExt cx="792088" cy="817268"/>
          </a:xfrm>
        </p:grpSpPr>
        <p:pic>
          <p:nvPicPr>
            <p:cNvPr id="6158" name="Picture 4" descr="C:\Users\Soloman\Desktop\墨斑2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75856" y="2996952"/>
              <a:ext cx="792088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9" name="TextBox 13"/>
            <p:cNvSpPr txBox="1">
              <a:spLocks noChangeArrowheads="1"/>
            </p:cNvSpPr>
            <p:nvPr/>
          </p:nvSpPr>
          <p:spPr bwMode="auto">
            <a:xfrm>
              <a:off x="3399229" y="2971772"/>
              <a:ext cx="546386" cy="697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FFFFFF"/>
                  </a:solidFill>
                  <a:latin typeface="迷你简启体" charset="-122"/>
                  <a:ea typeface="迷你简启体" charset="-122"/>
                </a:rPr>
                <a:t>叁</a:t>
              </a:r>
            </a:p>
          </p:txBody>
        </p:sp>
      </p:grpSp>
      <p:pic>
        <p:nvPicPr>
          <p:cNvPr id="28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心圆 5"/>
          <p:cNvSpPr/>
          <p:nvPr/>
        </p:nvSpPr>
        <p:spPr>
          <a:xfrm>
            <a:off x="142875" y="100013"/>
            <a:ext cx="1476375" cy="1471612"/>
          </a:xfrm>
          <a:prstGeom prst="donut">
            <a:avLst>
              <a:gd name="adj" fmla="val 15186"/>
            </a:avLst>
          </a:prstGeo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171" name="图片 6" descr="8123848_11310940228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57200"/>
            <a:ext cx="13239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组合 18"/>
          <p:cNvGrpSpPr/>
          <p:nvPr/>
        </p:nvGrpSpPr>
        <p:grpSpPr>
          <a:xfrm>
            <a:off x="142875" y="1935163"/>
            <a:ext cx="5149850" cy="1208087"/>
            <a:chOff x="142875" y="1935163"/>
            <a:chExt cx="5149850" cy="1208087"/>
          </a:xfrm>
        </p:grpSpPr>
        <p:grpSp>
          <p:nvGrpSpPr>
            <p:cNvPr id="7172" name="组合 7"/>
            <p:cNvGrpSpPr>
              <a:grpSpLocks/>
            </p:cNvGrpSpPr>
            <p:nvPr/>
          </p:nvGrpSpPr>
          <p:grpSpPr bwMode="auto">
            <a:xfrm rot="5400000">
              <a:off x="2113756" y="-35718"/>
              <a:ext cx="1208087" cy="5149850"/>
              <a:chOff x="9477877" y="494297"/>
              <a:chExt cx="1674392" cy="5828353"/>
            </a:xfrm>
          </p:grpSpPr>
          <p:pic>
            <p:nvPicPr>
              <p:cNvPr id="7174" name="图片 8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865894" y="1210733"/>
                <a:ext cx="934007" cy="4436534"/>
              </a:xfrm>
              <a:prstGeom prst="rect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5" name="图片 9"/>
              <p:cNvPicPr>
                <a:picLocks noChangeAspect="1"/>
              </p:cNvPicPr>
              <p:nvPr/>
            </p:nvPicPr>
            <p:blipFill>
              <a:blip r:embed="rId4"/>
              <a:srcRect b="96341"/>
              <a:stretch>
                <a:fillRect/>
              </a:stretch>
            </p:blipFill>
            <p:spPr bwMode="auto">
              <a:xfrm>
                <a:off x="9865893" y="989487"/>
                <a:ext cx="934007" cy="152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6" name="图片 10"/>
              <p:cNvPicPr>
                <a:picLocks noChangeAspect="1"/>
              </p:cNvPicPr>
              <p:nvPr/>
            </p:nvPicPr>
            <p:blipFill>
              <a:blip r:embed="rId4"/>
              <a:srcRect b="96341"/>
              <a:stretch>
                <a:fillRect/>
              </a:stretch>
            </p:blipFill>
            <p:spPr bwMode="auto">
              <a:xfrm>
                <a:off x="9865893" y="5713886"/>
                <a:ext cx="934007" cy="152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9625293" y="625452"/>
                <a:ext cx="1379559" cy="5566041"/>
              </a:xfrm>
              <a:prstGeom prst="rect">
                <a:avLst/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9493277" y="494296"/>
                <a:ext cx="264030" cy="262312"/>
              </a:xfrm>
              <a:prstGeom prst="rect">
                <a:avLst/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0890438" y="494296"/>
                <a:ext cx="261829" cy="262312"/>
              </a:xfrm>
              <a:prstGeom prst="rect">
                <a:avLst/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9477876" y="6060337"/>
                <a:ext cx="261829" cy="262312"/>
              </a:xfrm>
              <a:prstGeom prst="rect">
                <a:avLst/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0872836" y="6060337"/>
                <a:ext cx="264030" cy="262312"/>
              </a:xfrm>
              <a:prstGeom prst="rect">
                <a:avLst/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文本框 17"/>
            <p:cNvSpPr txBox="1"/>
            <p:nvPr/>
          </p:nvSpPr>
          <p:spPr>
            <a:xfrm>
              <a:off x="630238" y="2298700"/>
              <a:ext cx="4233862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400" b="1" spc="600" dirty="0">
                  <a:solidFill>
                    <a:prstClr val="white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从历史看官德修养概述</a:t>
              </a:r>
            </a:p>
          </p:txBody>
        </p:sp>
      </p:grpSp>
      <p:pic>
        <p:nvPicPr>
          <p:cNvPr id="18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397125" y="1420813"/>
            <a:ext cx="1800225" cy="1079500"/>
            <a:chOff x="2397125" y="1420813"/>
            <a:chExt cx="1800225" cy="1079500"/>
          </a:xfrm>
        </p:grpSpPr>
        <p:sp>
          <p:nvSpPr>
            <p:cNvPr id="8201" name="圆角矩形 28"/>
            <p:cNvSpPr>
              <a:spLocks noChangeArrowheads="1"/>
            </p:cNvSpPr>
            <p:nvPr/>
          </p:nvSpPr>
          <p:spPr bwMode="auto">
            <a:xfrm>
              <a:off x="2397125" y="1420813"/>
              <a:ext cx="1800225" cy="1079500"/>
            </a:xfrm>
            <a:prstGeom prst="roundRect">
              <a:avLst>
                <a:gd name="adj" fmla="val 22532"/>
              </a:avLst>
            </a:prstGeom>
            <a:solidFill>
              <a:srgbClr val="FFFFFF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216" name="TextBox 33"/>
            <p:cNvSpPr>
              <a:spLocks noChangeArrowheads="1"/>
            </p:cNvSpPr>
            <p:nvPr/>
          </p:nvSpPr>
          <p:spPr bwMode="auto">
            <a:xfrm>
              <a:off x="2563813" y="1428750"/>
              <a:ext cx="1522412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dirty="0"/>
                <a:t>历史是古今中外的变化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00038" y="3624263"/>
            <a:ext cx="1800225" cy="1079500"/>
            <a:chOff x="300038" y="3624263"/>
            <a:chExt cx="1800225" cy="1079500"/>
          </a:xfrm>
        </p:grpSpPr>
        <p:sp>
          <p:nvSpPr>
            <p:cNvPr id="8204" name="圆角矩形 31"/>
            <p:cNvSpPr>
              <a:spLocks noChangeArrowheads="1"/>
            </p:cNvSpPr>
            <p:nvPr/>
          </p:nvSpPr>
          <p:spPr bwMode="auto">
            <a:xfrm rot="10800000">
              <a:off x="300038" y="3624263"/>
              <a:ext cx="1800225" cy="1079500"/>
            </a:xfrm>
            <a:prstGeom prst="roundRect">
              <a:avLst>
                <a:gd name="adj" fmla="val 22532"/>
              </a:avLst>
            </a:prstGeom>
            <a:solidFill>
              <a:srgbClr val="FFFFFF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219" name="TextBox 38"/>
            <p:cNvSpPr>
              <a:spLocks noChangeArrowheads="1"/>
            </p:cNvSpPr>
            <p:nvPr/>
          </p:nvSpPr>
          <p:spPr bwMode="auto">
            <a:xfrm>
              <a:off x="392113" y="3929063"/>
              <a:ext cx="1550987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dirty="0"/>
                <a:t>历史是代代相传的文化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586038" y="3635375"/>
            <a:ext cx="1800225" cy="1079500"/>
            <a:chOff x="2586038" y="3635375"/>
            <a:chExt cx="1800225" cy="1079500"/>
          </a:xfrm>
        </p:grpSpPr>
        <p:sp>
          <p:nvSpPr>
            <p:cNvPr id="8203" name="圆角矩形 30"/>
            <p:cNvSpPr>
              <a:spLocks noChangeArrowheads="1"/>
            </p:cNvSpPr>
            <p:nvPr/>
          </p:nvSpPr>
          <p:spPr bwMode="auto">
            <a:xfrm rot="10800000">
              <a:off x="2586038" y="3635375"/>
              <a:ext cx="1800225" cy="1079500"/>
            </a:xfrm>
            <a:prstGeom prst="roundRect">
              <a:avLst>
                <a:gd name="adj" fmla="val 22532"/>
              </a:avLst>
            </a:prstGeom>
            <a:solidFill>
              <a:srgbClr val="FFFFFF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218" name="TextBox 37"/>
            <p:cNvSpPr>
              <a:spLocks noChangeArrowheads="1"/>
            </p:cNvSpPr>
            <p:nvPr/>
          </p:nvSpPr>
          <p:spPr bwMode="auto">
            <a:xfrm>
              <a:off x="2800350" y="4006850"/>
              <a:ext cx="1571625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dirty="0"/>
                <a:t>历史是天人关系的探究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25975" y="1420813"/>
            <a:ext cx="1800225" cy="1079500"/>
            <a:chOff x="4625975" y="1420813"/>
            <a:chExt cx="1800225" cy="1079500"/>
          </a:xfrm>
        </p:grpSpPr>
        <p:sp>
          <p:nvSpPr>
            <p:cNvPr id="8202" name="圆角矩形 29"/>
            <p:cNvSpPr>
              <a:spLocks noChangeArrowheads="1"/>
            </p:cNvSpPr>
            <p:nvPr/>
          </p:nvSpPr>
          <p:spPr bwMode="auto">
            <a:xfrm>
              <a:off x="4625975" y="1420813"/>
              <a:ext cx="1800225" cy="1079500"/>
            </a:xfrm>
            <a:prstGeom prst="roundRect">
              <a:avLst>
                <a:gd name="adj" fmla="val 22532"/>
              </a:avLst>
            </a:prstGeom>
            <a:solidFill>
              <a:srgbClr val="FFFFFF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217" name="TextBox 34"/>
            <p:cNvSpPr>
              <a:spLocks noChangeArrowheads="1"/>
            </p:cNvSpPr>
            <p:nvPr/>
          </p:nvSpPr>
          <p:spPr bwMode="auto">
            <a:xfrm>
              <a:off x="4784725" y="1435100"/>
              <a:ext cx="15875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dirty="0"/>
                <a:t>历史是人际交往的省悟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42875" y="1376363"/>
            <a:ext cx="1800225" cy="1079500"/>
            <a:chOff x="142875" y="1376363"/>
            <a:chExt cx="1800225" cy="1079500"/>
          </a:xfrm>
        </p:grpSpPr>
        <p:sp>
          <p:nvSpPr>
            <p:cNvPr id="8205" name="圆角矩形 27"/>
            <p:cNvSpPr>
              <a:spLocks noChangeArrowheads="1"/>
            </p:cNvSpPr>
            <p:nvPr/>
          </p:nvSpPr>
          <p:spPr bwMode="auto">
            <a:xfrm>
              <a:off x="142875" y="1376363"/>
              <a:ext cx="1800225" cy="1079500"/>
            </a:xfrm>
            <a:prstGeom prst="roundRect">
              <a:avLst>
                <a:gd name="adj" fmla="val 22532"/>
              </a:avLst>
            </a:prstGeom>
            <a:solidFill>
              <a:srgbClr val="FFFFFF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215" name="TextBox 32"/>
            <p:cNvSpPr>
              <a:spLocks noChangeArrowheads="1"/>
            </p:cNvSpPr>
            <p:nvPr/>
          </p:nvSpPr>
          <p:spPr bwMode="auto">
            <a:xfrm>
              <a:off x="228600" y="1428750"/>
              <a:ext cx="1571625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dirty="0"/>
                <a:t>历史是人类社会的过程</a:t>
              </a:r>
            </a:p>
          </p:txBody>
        </p:sp>
      </p:grpSp>
      <p:pic>
        <p:nvPicPr>
          <p:cNvPr id="37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86328"/>
            <a:ext cx="1785950" cy="337964"/>
          </a:xfrm>
          <a:prstGeom prst="rect">
            <a:avLst/>
          </a:prstGeom>
          <a:noFill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3357563"/>
            <a:ext cx="1268412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组合 45"/>
          <p:cNvGrpSpPr/>
          <p:nvPr/>
        </p:nvGrpSpPr>
        <p:grpSpPr>
          <a:xfrm>
            <a:off x="7102475" y="3635375"/>
            <a:ext cx="1800225" cy="1079500"/>
            <a:chOff x="7102475" y="3635375"/>
            <a:chExt cx="1800225" cy="1079500"/>
          </a:xfrm>
        </p:grpSpPr>
        <p:sp>
          <p:nvSpPr>
            <p:cNvPr id="8195" name="圆角矩形 30"/>
            <p:cNvSpPr>
              <a:spLocks noChangeArrowheads="1"/>
            </p:cNvSpPr>
            <p:nvPr/>
          </p:nvSpPr>
          <p:spPr bwMode="auto">
            <a:xfrm rot="10800000">
              <a:off x="7102475" y="3635375"/>
              <a:ext cx="1800225" cy="1079500"/>
            </a:xfrm>
            <a:prstGeom prst="roundRect">
              <a:avLst>
                <a:gd name="adj" fmla="val 22532"/>
              </a:avLst>
            </a:prstGeom>
            <a:solidFill>
              <a:srgbClr val="FFFFFF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6" name="TextBox 37"/>
            <p:cNvSpPr>
              <a:spLocks noChangeArrowheads="1"/>
            </p:cNvSpPr>
            <p:nvPr/>
          </p:nvSpPr>
          <p:spPr bwMode="auto">
            <a:xfrm>
              <a:off x="7300913" y="3929063"/>
              <a:ext cx="1589087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dirty="0"/>
                <a:t>历史是做人做事的明镜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746625" y="3624263"/>
            <a:ext cx="1800225" cy="1079500"/>
            <a:chOff x="4746625" y="3624263"/>
            <a:chExt cx="1800225" cy="1079500"/>
          </a:xfrm>
        </p:grpSpPr>
        <p:sp>
          <p:nvSpPr>
            <p:cNvPr id="8197" name="圆角矩形 31"/>
            <p:cNvSpPr>
              <a:spLocks noChangeArrowheads="1"/>
            </p:cNvSpPr>
            <p:nvPr/>
          </p:nvSpPr>
          <p:spPr bwMode="auto">
            <a:xfrm rot="10800000">
              <a:off x="4746625" y="3624263"/>
              <a:ext cx="1800225" cy="1079500"/>
            </a:xfrm>
            <a:prstGeom prst="roundRect">
              <a:avLst>
                <a:gd name="adj" fmla="val 22532"/>
              </a:avLst>
            </a:prstGeom>
            <a:solidFill>
              <a:srgbClr val="FFFFFF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198" name="TextBox 38"/>
            <p:cNvSpPr>
              <a:spLocks noChangeArrowheads="1"/>
            </p:cNvSpPr>
            <p:nvPr/>
          </p:nvSpPr>
          <p:spPr bwMode="auto">
            <a:xfrm>
              <a:off x="4872038" y="3929063"/>
              <a:ext cx="1462087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dirty="0"/>
                <a:t>历史是立体思维的方式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858000" y="1349375"/>
            <a:ext cx="1871663" cy="1079500"/>
            <a:chOff x="6858000" y="1349375"/>
            <a:chExt cx="1871663" cy="1079500"/>
          </a:xfrm>
        </p:grpSpPr>
        <p:sp>
          <p:nvSpPr>
            <p:cNvPr id="8199" name="圆角矩形 29"/>
            <p:cNvSpPr>
              <a:spLocks noChangeArrowheads="1"/>
            </p:cNvSpPr>
            <p:nvPr/>
          </p:nvSpPr>
          <p:spPr bwMode="auto">
            <a:xfrm>
              <a:off x="6858000" y="1349375"/>
              <a:ext cx="1800225" cy="1079500"/>
            </a:xfrm>
            <a:prstGeom prst="roundRect">
              <a:avLst>
                <a:gd name="adj" fmla="val 22532"/>
              </a:avLst>
            </a:prstGeom>
            <a:solidFill>
              <a:srgbClr val="FFFFFF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200" name="TextBox 34"/>
            <p:cNvSpPr>
              <a:spLocks noChangeArrowheads="1"/>
            </p:cNvSpPr>
            <p:nvPr/>
          </p:nvSpPr>
          <p:spPr bwMode="auto">
            <a:xfrm>
              <a:off x="7088188" y="1435100"/>
              <a:ext cx="1641475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dirty="0"/>
                <a:t>历史是充满智慧的宝库</a:t>
              </a:r>
            </a:p>
          </p:txBody>
        </p:sp>
      </p:grpSp>
      <p:sp>
        <p:nvSpPr>
          <p:cNvPr id="8206" name="椭圆 1"/>
          <p:cNvSpPr>
            <a:spLocks noChangeArrowheads="1"/>
          </p:cNvSpPr>
          <p:nvPr/>
        </p:nvSpPr>
        <p:spPr bwMode="auto">
          <a:xfrm>
            <a:off x="150813" y="2084388"/>
            <a:ext cx="881062" cy="882650"/>
          </a:xfrm>
          <a:prstGeom prst="ellipse">
            <a:avLst/>
          </a:prstGeom>
          <a:solidFill>
            <a:srgbClr val="A400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Broadway" pitchFamily="82" charset="0"/>
                <a:ea typeface="经典特宋简"/>
                <a:cs typeface="经典特宋简"/>
                <a:sym typeface="经典特宋简"/>
              </a:rPr>
              <a:t>1</a:t>
            </a:r>
            <a:endParaRPr lang="zh-CN" altLang="en-US"/>
          </a:p>
        </p:txBody>
      </p:sp>
      <p:cxnSp>
        <p:nvCxnSpPr>
          <p:cNvPr id="8207" name="直接连接符 6"/>
          <p:cNvCxnSpPr>
            <a:cxnSpLocks noChangeShapeType="1"/>
            <a:stCxn id="8206" idx="5"/>
            <a:endCxn id="8208" idx="1"/>
          </p:cNvCxnSpPr>
          <p:nvPr/>
        </p:nvCxnSpPr>
        <p:spPr bwMode="auto">
          <a:xfrm>
            <a:off x="903288" y="2836863"/>
            <a:ext cx="474662" cy="457200"/>
          </a:xfrm>
          <a:prstGeom prst="line">
            <a:avLst/>
          </a:prstGeom>
          <a:noFill/>
          <a:ln w="9525">
            <a:solidFill>
              <a:srgbClr val="938953"/>
            </a:solidFill>
            <a:round/>
            <a:headEnd/>
            <a:tailEnd/>
          </a:ln>
        </p:spPr>
      </p:cxnSp>
      <p:sp>
        <p:nvSpPr>
          <p:cNvPr id="8208" name="椭圆 17"/>
          <p:cNvSpPr>
            <a:spLocks noChangeArrowheads="1"/>
          </p:cNvSpPr>
          <p:nvPr/>
        </p:nvSpPr>
        <p:spPr bwMode="auto">
          <a:xfrm>
            <a:off x="1247775" y="3165475"/>
            <a:ext cx="882650" cy="882650"/>
          </a:xfrm>
          <a:prstGeom prst="ellipse">
            <a:avLst/>
          </a:prstGeom>
          <a:solidFill>
            <a:srgbClr val="A400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Broadway" pitchFamily="82" charset="0"/>
                <a:ea typeface="经典特宋简"/>
                <a:cs typeface="经典特宋简"/>
                <a:sym typeface="经典特宋简"/>
              </a:rPr>
              <a:t>2</a:t>
            </a:r>
            <a:endParaRPr lang="zh-CN" altLang="en-US"/>
          </a:p>
        </p:txBody>
      </p:sp>
      <p:sp>
        <p:nvSpPr>
          <p:cNvPr id="8209" name="椭圆 18"/>
          <p:cNvSpPr>
            <a:spLocks noChangeArrowheads="1"/>
          </p:cNvSpPr>
          <p:nvPr/>
        </p:nvSpPr>
        <p:spPr bwMode="auto">
          <a:xfrm>
            <a:off x="2400300" y="2093913"/>
            <a:ext cx="882650" cy="881062"/>
          </a:xfrm>
          <a:prstGeom prst="ellipse">
            <a:avLst/>
          </a:prstGeom>
          <a:solidFill>
            <a:srgbClr val="A400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Broadway" pitchFamily="82" charset="0"/>
                <a:ea typeface="经典特宋简"/>
                <a:cs typeface="经典特宋简"/>
                <a:sym typeface="经典特宋简"/>
              </a:rPr>
              <a:t>3</a:t>
            </a:r>
            <a:endParaRPr lang="zh-CN" altLang="en-US"/>
          </a:p>
        </p:txBody>
      </p:sp>
      <p:sp>
        <p:nvSpPr>
          <p:cNvPr id="8210" name="椭圆 19"/>
          <p:cNvSpPr>
            <a:spLocks noChangeArrowheads="1"/>
          </p:cNvSpPr>
          <p:nvPr/>
        </p:nvSpPr>
        <p:spPr bwMode="auto">
          <a:xfrm>
            <a:off x="4632325" y="2093913"/>
            <a:ext cx="882650" cy="881062"/>
          </a:xfrm>
          <a:prstGeom prst="ellipse">
            <a:avLst/>
          </a:prstGeom>
          <a:solidFill>
            <a:srgbClr val="A400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Broadway" pitchFamily="82" charset="0"/>
                <a:ea typeface="经典特宋简"/>
                <a:cs typeface="经典特宋简"/>
                <a:sym typeface="经典特宋简"/>
              </a:rPr>
              <a:t>5</a:t>
            </a:r>
            <a:endParaRPr lang="zh-CN" altLang="en-US"/>
          </a:p>
        </p:txBody>
      </p:sp>
      <p:sp>
        <p:nvSpPr>
          <p:cNvPr id="8211" name="椭圆 20"/>
          <p:cNvSpPr>
            <a:spLocks noChangeArrowheads="1"/>
          </p:cNvSpPr>
          <p:nvPr/>
        </p:nvSpPr>
        <p:spPr bwMode="auto">
          <a:xfrm>
            <a:off x="3533775" y="3173413"/>
            <a:ext cx="882650" cy="882650"/>
          </a:xfrm>
          <a:prstGeom prst="ellipse">
            <a:avLst/>
          </a:prstGeom>
          <a:solidFill>
            <a:srgbClr val="A400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Broadway" pitchFamily="82" charset="0"/>
                <a:ea typeface="经典特宋简"/>
                <a:cs typeface="经典特宋简"/>
                <a:sym typeface="经典特宋简"/>
              </a:rPr>
              <a:t>4</a:t>
            </a:r>
            <a:endParaRPr lang="zh-CN" altLang="en-US"/>
          </a:p>
        </p:txBody>
      </p:sp>
      <p:sp>
        <p:nvSpPr>
          <p:cNvPr id="8212" name="直接连接符 22"/>
          <p:cNvSpPr>
            <a:spLocks noChangeShapeType="1"/>
          </p:cNvSpPr>
          <p:nvPr/>
        </p:nvSpPr>
        <p:spPr bwMode="auto">
          <a:xfrm>
            <a:off x="3121025" y="2816225"/>
            <a:ext cx="600075" cy="457200"/>
          </a:xfrm>
          <a:prstGeom prst="line">
            <a:avLst/>
          </a:prstGeom>
          <a:noFill/>
          <a:ln w="9525">
            <a:solidFill>
              <a:srgbClr val="93895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8213" name="直接连接符 23"/>
          <p:cNvCxnSpPr>
            <a:cxnSpLocks noChangeShapeType="1"/>
            <a:stCxn id="8211" idx="7"/>
            <a:endCxn id="8210" idx="3"/>
          </p:cNvCxnSpPr>
          <p:nvPr/>
        </p:nvCxnSpPr>
        <p:spPr bwMode="auto">
          <a:xfrm flipV="1">
            <a:off x="4287838" y="2846388"/>
            <a:ext cx="474662" cy="457200"/>
          </a:xfrm>
          <a:prstGeom prst="line">
            <a:avLst/>
          </a:prstGeom>
          <a:noFill/>
          <a:ln w="9525">
            <a:solidFill>
              <a:srgbClr val="938953"/>
            </a:solidFill>
            <a:round/>
            <a:headEnd/>
            <a:tailEnd/>
          </a:ln>
        </p:spPr>
      </p:cxnSp>
      <p:cxnSp>
        <p:nvCxnSpPr>
          <p:cNvPr id="8214" name="直接连接符 24"/>
          <p:cNvCxnSpPr>
            <a:cxnSpLocks noChangeShapeType="1"/>
            <a:stCxn id="8208" idx="7"/>
            <a:endCxn id="8209" idx="3"/>
          </p:cNvCxnSpPr>
          <p:nvPr/>
        </p:nvCxnSpPr>
        <p:spPr bwMode="auto">
          <a:xfrm flipV="1">
            <a:off x="2000250" y="2846388"/>
            <a:ext cx="528638" cy="447675"/>
          </a:xfrm>
          <a:prstGeom prst="line">
            <a:avLst/>
          </a:prstGeom>
          <a:noFill/>
          <a:ln w="9525">
            <a:solidFill>
              <a:srgbClr val="938953"/>
            </a:solidFill>
            <a:round/>
            <a:headEnd/>
            <a:tailEnd/>
          </a:ln>
        </p:spPr>
      </p:cxnSp>
      <p:sp>
        <p:nvSpPr>
          <p:cNvPr id="8220" name="椭圆 17"/>
          <p:cNvSpPr>
            <a:spLocks noChangeArrowheads="1"/>
          </p:cNvSpPr>
          <p:nvPr/>
        </p:nvSpPr>
        <p:spPr bwMode="auto">
          <a:xfrm>
            <a:off x="5711825" y="3143250"/>
            <a:ext cx="882650" cy="882650"/>
          </a:xfrm>
          <a:prstGeom prst="ellipse">
            <a:avLst/>
          </a:prstGeom>
          <a:solidFill>
            <a:srgbClr val="A400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Broadway" pitchFamily="82" charset="0"/>
                <a:ea typeface="经典特宋简"/>
                <a:cs typeface="经典特宋简"/>
                <a:sym typeface="经典特宋简"/>
              </a:rPr>
              <a:t>6</a:t>
            </a:r>
            <a:endParaRPr lang="zh-CN" altLang="en-US"/>
          </a:p>
        </p:txBody>
      </p:sp>
      <p:sp>
        <p:nvSpPr>
          <p:cNvPr id="8221" name="椭圆 18"/>
          <p:cNvSpPr>
            <a:spLocks noChangeArrowheads="1"/>
          </p:cNvSpPr>
          <p:nvPr/>
        </p:nvSpPr>
        <p:spPr bwMode="auto">
          <a:xfrm>
            <a:off x="6864350" y="2071688"/>
            <a:ext cx="882650" cy="881062"/>
          </a:xfrm>
          <a:prstGeom prst="ellipse">
            <a:avLst/>
          </a:prstGeom>
          <a:solidFill>
            <a:srgbClr val="A400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Broadway" pitchFamily="82" charset="0"/>
                <a:ea typeface="经典特宋简"/>
                <a:cs typeface="经典特宋简"/>
                <a:sym typeface="经典特宋简"/>
              </a:rPr>
              <a:t>7</a:t>
            </a:r>
            <a:endParaRPr lang="zh-CN" altLang="en-US"/>
          </a:p>
        </p:txBody>
      </p:sp>
      <p:sp>
        <p:nvSpPr>
          <p:cNvPr id="8222" name="椭圆 20"/>
          <p:cNvSpPr>
            <a:spLocks noChangeArrowheads="1"/>
          </p:cNvSpPr>
          <p:nvPr/>
        </p:nvSpPr>
        <p:spPr bwMode="auto">
          <a:xfrm>
            <a:off x="7997825" y="3151188"/>
            <a:ext cx="882650" cy="882650"/>
          </a:xfrm>
          <a:prstGeom prst="ellipse">
            <a:avLst/>
          </a:prstGeom>
          <a:solidFill>
            <a:srgbClr val="A400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Broadway" pitchFamily="82" charset="0"/>
                <a:ea typeface="经典特宋简"/>
                <a:cs typeface="经典特宋简"/>
                <a:sym typeface="经典特宋简"/>
              </a:rPr>
              <a:t>8</a:t>
            </a:r>
            <a:endParaRPr lang="zh-CN" altLang="en-US"/>
          </a:p>
        </p:txBody>
      </p:sp>
      <p:sp>
        <p:nvSpPr>
          <p:cNvPr id="8223" name="直接连接符 22"/>
          <p:cNvSpPr>
            <a:spLocks noChangeShapeType="1"/>
          </p:cNvSpPr>
          <p:nvPr/>
        </p:nvSpPr>
        <p:spPr bwMode="auto">
          <a:xfrm>
            <a:off x="7585075" y="2794000"/>
            <a:ext cx="600075" cy="457200"/>
          </a:xfrm>
          <a:prstGeom prst="line">
            <a:avLst/>
          </a:prstGeom>
          <a:noFill/>
          <a:ln w="9525">
            <a:solidFill>
              <a:srgbClr val="93895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8224" name="直接连接符 24"/>
          <p:cNvCxnSpPr>
            <a:cxnSpLocks noChangeShapeType="1"/>
            <a:stCxn id="8220" idx="7"/>
            <a:endCxn id="8221" idx="3"/>
          </p:cNvCxnSpPr>
          <p:nvPr/>
        </p:nvCxnSpPr>
        <p:spPr bwMode="auto">
          <a:xfrm flipV="1">
            <a:off x="6464300" y="2824163"/>
            <a:ext cx="528638" cy="447675"/>
          </a:xfrm>
          <a:prstGeom prst="line">
            <a:avLst/>
          </a:prstGeom>
          <a:noFill/>
          <a:ln w="9525">
            <a:solidFill>
              <a:srgbClr val="938953"/>
            </a:solidFill>
            <a:round/>
            <a:headEnd/>
            <a:tailEnd/>
          </a:ln>
        </p:spPr>
      </p:cxnSp>
      <p:cxnSp>
        <p:nvCxnSpPr>
          <p:cNvPr id="8225" name="直接连接符 6"/>
          <p:cNvCxnSpPr>
            <a:cxnSpLocks noChangeShapeType="1"/>
          </p:cNvCxnSpPr>
          <p:nvPr/>
        </p:nvCxnSpPr>
        <p:spPr bwMode="auto">
          <a:xfrm>
            <a:off x="5389563" y="2857500"/>
            <a:ext cx="474662" cy="457200"/>
          </a:xfrm>
          <a:prstGeom prst="line">
            <a:avLst/>
          </a:prstGeom>
          <a:noFill/>
          <a:ln w="9525">
            <a:solidFill>
              <a:srgbClr val="938953"/>
            </a:solidFill>
            <a:round/>
            <a:headEnd/>
            <a:tailEnd/>
          </a:ln>
        </p:spPr>
      </p:cxnSp>
      <p:pic>
        <p:nvPicPr>
          <p:cNvPr id="8226" name="Picture 4" descr="D:\My Documents\My Pictures\四项修炼\竹简论语.jpg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6786563" y="-214313"/>
            <a:ext cx="25558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组合 46"/>
          <p:cNvGrpSpPr/>
          <p:nvPr/>
        </p:nvGrpSpPr>
        <p:grpSpPr>
          <a:xfrm>
            <a:off x="2649388" y="428625"/>
            <a:ext cx="3780000" cy="571500"/>
            <a:chOff x="2649388" y="428625"/>
            <a:chExt cx="3780000" cy="571500"/>
          </a:xfrm>
        </p:grpSpPr>
        <p:sp>
          <p:nvSpPr>
            <p:cNvPr id="8227" name="Line 14"/>
            <p:cNvSpPr>
              <a:spLocks noChangeShapeType="1"/>
            </p:cNvSpPr>
            <p:nvPr/>
          </p:nvSpPr>
          <p:spPr bwMode="auto">
            <a:xfrm>
              <a:off x="2649388" y="698500"/>
              <a:ext cx="3780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gray">
            <a:xfrm>
              <a:off x="3000375" y="428625"/>
              <a:ext cx="3071813" cy="5715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/>
            </a:ex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r>
                <a:rPr lang="zh-CN" altLang="en-US" sz="2000" b="1" dirty="0">
                  <a:solidFill>
                    <a:schemeClr val="bg1"/>
                  </a:solidFill>
                </a:rPr>
                <a:t>以古为镜，可以知兴替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5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500"/>
                            </p:stCondLst>
                            <p:childTnLst>
                              <p:par>
                                <p:cTn id="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20" grpId="0" animBg="1"/>
      <p:bldP spid="8221" grpId="0" animBg="1"/>
      <p:bldP spid="8222" grpId="0" animBg="1"/>
      <p:bldP spid="82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38"/>
          <p:cNvGrpSpPr>
            <a:grpSpLocks/>
          </p:cNvGrpSpPr>
          <p:nvPr/>
        </p:nvGrpSpPr>
        <p:grpSpPr bwMode="auto">
          <a:xfrm>
            <a:off x="1500188" y="1928813"/>
            <a:ext cx="6305550" cy="1790700"/>
            <a:chOff x="-71470" y="1000115"/>
            <a:chExt cx="7098390" cy="20155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216254" y="1144844"/>
              <a:ext cx="2232098" cy="0"/>
            </a:xfrm>
            <a:prstGeom prst="line">
              <a:avLst/>
            </a:prstGeom>
            <a:ln w="44450">
              <a:solidFill>
                <a:srgbClr val="58465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448351" y="1144844"/>
              <a:ext cx="2160612" cy="0"/>
            </a:xfrm>
            <a:prstGeom prst="line">
              <a:avLst/>
            </a:prstGeom>
            <a:ln w="44450">
              <a:solidFill>
                <a:srgbClr val="CB715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608963" y="1144844"/>
              <a:ext cx="2303582" cy="0"/>
            </a:xfrm>
            <a:prstGeom prst="line">
              <a:avLst/>
            </a:prstGeom>
            <a:ln w="44450">
              <a:solidFill>
                <a:srgbClr val="00CC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24" name="Picture 3"/>
            <p:cNvPicPr>
              <a:picLocks noChangeAspect="1" noChangeArrowheads="1"/>
            </p:cNvPicPr>
            <p:nvPr/>
          </p:nvPicPr>
          <p:blipFill>
            <a:blip r:embed="rId3"/>
            <a:srcRect l="2766" r="7205" b="57680"/>
            <a:stretch>
              <a:fillRect/>
            </a:stretch>
          </p:blipFill>
          <p:spPr bwMode="auto">
            <a:xfrm rot="16200000" flipV="1">
              <a:off x="3725868" y="1879412"/>
              <a:ext cx="1872208" cy="11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3"/>
            <p:cNvPicPr>
              <a:picLocks noChangeAspect="1" noChangeArrowheads="1"/>
            </p:cNvPicPr>
            <p:nvPr/>
          </p:nvPicPr>
          <p:blipFill>
            <a:blip r:embed="rId3"/>
            <a:srcRect l="2766" r="7205" b="57680"/>
            <a:stretch>
              <a:fillRect/>
            </a:stretch>
          </p:blipFill>
          <p:spPr bwMode="auto">
            <a:xfrm rot="16200000" flipV="1">
              <a:off x="1569513" y="1879412"/>
              <a:ext cx="1872208" cy="11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3"/>
            <p:cNvPicPr>
              <a:picLocks noChangeAspect="1" noChangeArrowheads="1"/>
            </p:cNvPicPr>
            <p:nvPr/>
          </p:nvPicPr>
          <p:blipFill>
            <a:blip r:embed="rId3"/>
            <a:srcRect l="2766" r="7205" b="57680"/>
            <a:stretch>
              <a:fillRect/>
            </a:stretch>
          </p:blipFill>
          <p:spPr bwMode="auto">
            <a:xfrm rot="16200000" flipV="1">
              <a:off x="6034009" y="1879411"/>
              <a:ext cx="1872208" cy="11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矩形 26"/>
            <p:cNvSpPr/>
            <p:nvPr/>
          </p:nvSpPr>
          <p:spPr>
            <a:xfrm>
              <a:off x="271224" y="1216140"/>
              <a:ext cx="350045" cy="83144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4800" b="1" cap="all" dirty="0">
                  <a:ln w="9000" cmpd="sng">
                    <a:noFill/>
                    <a:prstDash val="solid"/>
                  </a:ln>
                  <a:solidFill>
                    <a:srgbClr val="58465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方正粗倩简体" pitchFamily="65" charset="-122"/>
                  <a:ea typeface="方正粗倩简体" pitchFamily="65" charset="-122"/>
                </a:rPr>
                <a:t>1</a:t>
              </a:r>
              <a:endParaRPr lang="zh-CN" altLang="en-US" sz="4800" b="1" cap="all" dirty="0">
                <a:ln w="9000" cmpd="sng">
                  <a:noFill/>
                  <a:prstDash val="solid"/>
                </a:ln>
                <a:solidFill>
                  <a:srgbClr val="584650"/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520818" y="1216140"/>
              <a:ext cx="557907" cy="9353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800" b="1" cap="all" dirty="0">
                  <a:ln w="9000" cmpd="sng">
                    <a:noFill/>
                    <a:prstDash val="solid"/>
                  </a:ln>
                  <a:solidFill>
                    <a:srgbClr val="CB715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方正粗倩简体" pitchFamily="65" charset="-122"/>
                  <a:ea typeface="方正粗倩简体" pitchFamily="65" charset="-122"/>
                </a:rPr>
                <a:t>2</a:t>
              </a:r>
              <a:endParaRPr lang="zh-CN" altLang="en-US" sz="4800" b="1" cap="all" dirty="0">
                <a:ln w="9000" cmpd="sng">
                  <a:noFill/>
                  <a:prstDash val="solid"/>
                </a:ln>
                <a:solidFill>
                  <a:srgbClr val="CB7151"/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688272" y="1216140"/>
              <a:ext cx="557907" cy="9353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800" b="1" cap="all" dirty="0">
                  <a:ln w="9000" cmpd="sng">
                    <a:noFill/>
                    <a:prstDash val="solid"/>
                  </a:ln>
                  <a:solidFill>
                    <a:srgbClr val="00CC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方正粗倩简体" pitchFamily="65" charset="-122"/>
                  <a:ea typeface="方正粗倩简体" pitchFamily="65" charset="-122"/>
                </a:rPr>
                <a:t>3</a:t>
              </a:r>
              <a:endParaRPr lang="zh-CN" altLang="en-US" sz="4800" b="1" cap="all" dirty="0">
                <a:ln w="9000" cmpd="sng">
                  <a:noFill/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endParaRPr>
            </a:p>
          </p:txBody>
        </p:sp>
        <p:sp>
          <p:nvSpPr>
            <p:cNvPr id="9230" name="TextBox 30"/>
            <p:cNvSpPr txBox="1">
              <a:spLocks noChangeArrowheads="1"/>
            </p:cNvSpPr>
            <p:nvPr/>
          </p:nvSpPr>
          <p:spPr bwMode="auto">
            <a:xfrm>
              <a:off x="-71470" y="2080236"/>
              <a:ext cx="1940043" cy="519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官德的定义</a:t>
              </a:r>
            </a:p>
          </p:txBody>
        </p:sp>
        <p:sp>
          <p:nvSpPr>
            <p:cNvPr id="9231" name="TextBox 31"/>
            <p:cNvSpPr txBox="1">
              <a:spLocks noChangeArrowheads="1"/>
            </p:cNvSpPr>
            <p:nvPr/>
          </p:nvSpPr>
          <p:spPr bwMode="auto">
            <a:xfrm>
              <a:off x="2448810" y="2080236"/>
              <a:ext cx="1949065" cy="935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古代官德的</a:t>
              </a:r>
              <a:endParaRPr lang="en-US" altLang="zh-CN" sz="2400" b="1">
                <a:latin typeface="黑体" pitchFamily="2" charset="-122"/>
                <a:ea typeface="黑体" pitchFamily="2" charset="-122"/>
              </a:endParaRPr>
            </a:p>
            <a:p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内容</a:t>
              </a:r>
            </a:p>
          </p:txBody>
        </p:sp>
        <p:sp>
          <p:nvSpPr>
            <p:cNvPr id="9232" name="TextBox 32"/>
            <p:cNvSpPr txBox="1">
              <a:spLocks noChangeArrowheads="1"/>
            </p:cNvSpPr>
            <p:nvPr/>
          </p:nvSpPr>
          <p:spPr bwMode="auto">
            <a:xfrm>
              <a:off x="4672797" y="2045462"/>
              <a:ext cx="1949065" cy="831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历史的比较</a:t>
              </a:r>
            </a:p>
            <a:p>
              <a:endParaRPr lang="zh-CN" altLang="en-US"/>
            </a:p>
          </p:txBody>
        </p:sp>
      </p:grpSp>
      <p:sp>
        <p:nvSpPr>
          <p:cNvPr id="43" name="矩形 42"/>
          <p:cNvSpPr/>
          <p:nvPr/>
        </p:nvSpPr>
        <p:spPr>
          <a:xfrm>
            <a:off x="2786063" y="857250"/>
            <a:ext cx="3541712" cy="584200"/>
          </a:xfrm>
          <a:prstGeom prst="rect">
            <a:avLst/>
          </a:prstGeom>
          <a:solidFill>
            <a:srgbClr val="20BA7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/>
              <a:t>本章概要</a:t>
            </a:r>
          </a:p>
        </p:txBody>
      </p:sp>
      <p:pic>
        <p:nvPicPr>
          <p:cNvPr id="9220" name="Picture 2" descr="C:\Users\Soloman\Desktop\荷叶.png"/>
          <p:cNvPicPr>
            <a:picLocks noChangeAspect="1" noChangeArrowheads="1"/>
          </p:cNvPicPr>
          <p:nvPr/>
        </p:nvPicPr>
        <p:blipFill>
          <a:blip r:embed="rId4"/>
          <a:srcRect l="83331" t="36375" r="2292" b="40009"/>
          <a:stretch>
            <a:fillRect/>
          </a:stretch>
        </p:blipFill>
        <p:spPr bwMode="auto">
          <a:xfrm>
            <a:off x="8143875" y="4214813"/>
            <a:ext cx="111601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7"/>
          <p:cNvPicPr>
            <a:picLocks noChangeAspect="1" noChangeArrowheads="1"/>
          </p:cNvPicPr>
          <p:nvPr/>
        </p:nvPicPr>
        <p:blipFill>
          <a:blip r:embed="rId3"/>
          <a:srcRect l="18181" t="77489"/>
          <a:stretch>
            <a:fillRect/>
          </a:stretch>
        </p:blipFill>
        <p:spPr bwMode="auto">
          <a:xfrm>
            <a:off x="1665288" y="-571500"/>
            <a:ext cx="747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9"/>
          <p:cNvSpPr>
            <a:spLocks noChangeArrowheads="1"/>
          </p:cNvSpPr>
          <p:nvPr/>
        </p:nvSpPr>
        <p:spPr bwMode="auto">
          <a:xfrm>
            <a:off x="6515100" y="71438"/>
            <a:ext cx="277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1.</a:t>
            </a:r>
            <a:r>
              <a:rPr lang="zh-CN" altLang="en-US" sz="24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  <a:sym typeface="Adobe 楷体 Std R"/>
              </a:rPr>
              <a:t>官德的定义</a:t>
            </a:r>
          </a:p>
        </p:txBody>
      </p:sp>
      <p:sp>
        <p:nvSpPr>
          <p:cNvPr id="10244" name="矩形 5"/>
          <p:cNvSpPr>
            <a:spLocks noChangeArrowheads="1"/>
          </p:cNvSpPr>
          <p:nvPr/>
        </p:nvSpPr>
        <p:spPr bwMode="auto">
          <a:xfrm>
            <a:off x="1714480" y="1000125"/>
            <a:ext cx="595473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12788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官</a:t>
            </a:r>
            <a:r>
              <a: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德是从政道德，是官员从政德行的综合反映，</a:t>
            </a:r>
            <a:endParaRPr lang="en-US" altLang="zh-CN" sz="20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12788">
              <a:lnSpc>
                <a:spcPct val="13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包括思想政治和品德作风等方面的素养。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1092192"/>
            <a:ext cx="1339200" cy="75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4"/>
          </a:p>
        </p:txBody>
      </p:sp>
      <p:sp>
        <p:nvSpPr>
          <p:cNvPr id="8" name="矩形 7"/>
          <p:cNvSpPr/>
          <p:nvPr/>
        </p:nvSpPr>
        <p:spPr>
          <a:xfrm>
            <a:off x="7808913" y="1092192"/>
            <a:ext cx="1335087" cy="75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4"/>
          </a:p>
        </p:txBody>
      </p:sp>
      <p:sp>
        <p:nvSpPr>
          <p:cNvPr id="9" name="TextBox 8"/>
          <p:cNvSpPr txBox="1"/>
          <p:nvPr/>
        </p:nvSpPr>
        <p:spPr>
          <a:xfrm>
            <a:off x="0" y="2786063"/>
            <a:ext cx="2143125" cy="1508125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共产党人的官德</a:t>
            </a:r>
            <a:endParaRPr lang="en-US" altLang="zh-CN" sz="2000" b="1" dirty="0">
              <a:latin typeface="黑体" pitchFamily="2" charset="-122"/>
              <a:ea typeface="黑体" pitchFamily="2" charset="-122"/>
            </a:endParaRPr>
          </a:p>
          <a:p>
            <a:pPr>
              <a:buFont typeface="Arial" pitchFamily="34" charset="0"/>
              <a:buChar char="☺"/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为民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buFont typeface="Arial" pitchFamily="34" charset="0"/>
              <a:buChar char="☺"/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务实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buFont typeface="Arial" pitchFamily="34" charset="0"/>
              <a:buChar char="☺"/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清廉</a:t>
            </a:r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2357438" y="1912938"/>
            <a:ext cx="3714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黑体" pitchFamily="2" charset="-122"/>
                <a:ea typeface="黑体" pitchFamily="2" charset="-122"/>
              </a:rPr>
              <a:t>西周 </a:t>
            </a:r>
            <a:endParaRPr lang="en-US" altLang="zh-CN" sz="2000" b="1" dirty="0">
              <a:solidFill>
                <a:srgbClr val="FFC000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000" dirty="0"/>
              <a:t>“以德配天”与“明德慎刑”  </a:t>
            </a: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2357438" y="2760663"/>
            <a:ext cx="4286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CC00"/>
                </a:solidFill>
                <a:latin typeface="黑体" pitchFamily="2" charset="-122"/>
                <a:ea typeface="黑体" pitchFamily="2" charset="-122"/>
              </a:rPr>
              <a:t>孔子 </a:t>
            </a:r>
            <a:endParaRPr lang="en-US" altLang="zh-CN" sz="2000" b="1" dirty="0">
              <a:solidFill>
                <a:srgbClr val="00CC00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000" dirty="0"/>
              <a:t>“道之以政，齐之以刑，民免而无耻；道之以德，齐之以礼，有耻且格。”</a:t>
            </a:r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2357438" y="3841750"/>
            <a:ext cx="46434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7030A0"/>
                </a:solidFill>
                <a:latin typeface="黑体" pitchFamily="2" charset="-122"/>
                <a:ea typeface="黑体" pitchFamily="2" charset="-122"/>
              </a:rPr>
              <a:t>司马光 </a:t>
            </a:r>
            <a:endParaRPr lang="en-US" altLang="zh-CN" sz="2000" b="1" dirty="0">
              <a:solidFill>
                <a:srgbClr val="7030A0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000" dirty="0"/>
              <a:t>才者，德之资也；德者；才之帅也。</a:t>
            </a:r>
            <a:endParaRPr lang="en-US" altLang="zh-CN" sz="2000" dirty="0"/>
          </a:p>
          <a:p>
            <a:r>
              <a:rPr lang="zh-CN" altLang="en-US" sz="2000" dirty="0"/>
              <a:t>才德全尽谓之圣人，才德兼亡谓之愚人，德胜才谓之君子，才胜德谓之小人。</a:t>
            </a:r>
          </a:p>
        </p:txBody>
      </p:sp>
      <p:pic>
        <p:nvPicPr>
          <p:cNvPr id="13" name="图片 12" descr="10310959_8345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668" y="1928808"/>
            <a:ext cx="2249488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52" name="TextBox 13"/>
          <p:cNvSpPr txBox="1">
            <a:spLocks noChangeArrowheads="1"/>
          </p:cNvSpPr>
          <p:nvPr/>
        </p:nvSpPr>
        <p:spPr bwMode="auto">
          <a:xfrm>
            <a:off x="6929454" y="3429006"/>
            <a:ext cx="2000264" cy="1631950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取士之道，</a:t>
            </a:r>
            <a:endParaRPr lang="en-US" altLang="zh-CN" sz="2000" b="1" dirty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000" dirty="0"/>
              <a:t>当以德行为先，</a:t>
            </a:r>
            <a:endParaRPr lang="en-US" altLang="zh-CN" sz="2000" dirty="0"/>
          </a:p>
          <a:p>
            <a:r>
              <a:rPr lang="zh-CN" altLang="en-US" sz="2000" dirty="0"/>
              <a:t>其次经术，</a:t>
            </a:r>
            <a:endParaRPr lang="en-US" altLang="zh-CN" sz="2000" dirty="0"/>
          </a:p>
          <a:p>
            <a:r>
              <a:rPr lang="zh-CN" altLang="en-US" sz="2000" dirty="0"/>
              <a:t>其次政事，</a:t>
            </a:r>
            <a:endParaRPr lang="en-US" altLang="zh-CN" sz="2000" dirty="0"/>
          </a:p>
          <a:p>
            <a:r>
              <a:rPr lang="zh-CN" altLang="en-US" sz="2000" dirty="0"/>
              <a:t>其次艺能。</a:t>
            </a:r>
          </a:p>
        </p:txBody>
      </p:sp>
      <p:pic>
        <p:nvPicPr>
          <p:cNvPr id="14" name="Picture 6" descr="\\vmware-host\Shared Folders\Desktop\PPT制作元素\PPT合作\杂志社logo带网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665795"/>
            <a:ext cx="1785950" cy="33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9" grpId="0" animBg="1"/>
      <p:bldP spid="10248" grpId="0"/>
      <p:bldP spid="10249" grpId="0"/>
      <p:bldP spid="10250" grpId="0"/>
      <p:bldP spid="102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2065</Words>
  <Application>Microsoft Office PowerPoint</Application>
  <PresentationFormat>全屏显示(16:9)</PresentationFormat>
  <Paragraphs>301</Paragraphs>
  <Slides>41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2" baseType="lpstr">
      <vt:lpstr>Default Design</vt:lpstr>
      <vt:lpstr>幻灯片 1</vt:lpstr>
      <vt:lpstr>从历史看官德修养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Baron Wang</dc:creator>
  <cp:lastModifiedBy>王志才</cp:lastModifiedBy>
  <cp:revision>104</cp:revision>
  <dcterms:created xsi:type="dcterms:W3CDTF">2005-12-12T12:41:07Z</dcterms:created>
  <dcterms:modified xsi:type="dcterms:W3CDTF">2015-12-23T07:51:54Z</dcterms:modified>
</cp:coreProperties>
</file>