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6"/>
  </p:notesMasterIdLst>
  <p:sldIdLst>
    <p:sldId id="310" r:id="rId4"/>
    <p:sldId id="267" r:id="rId5"/>
    <p:sldId id="278" r:id="rId6"/>
    <p:sldId id="280" r:id="rId7"/>
    <p:sldId id="281" r:id="rId8"/>
    <p:sldId id="279"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9" r:id="rId26"/>
    <p:sldId id="298" r:id="rId27"/>
    <p:sldId id="300" r:id="rId28"/>
    <p:sldId id="302" r:id="rId29"/>
    <p:sldId id="303" r:id="rId30"/>
    <p:sldId id="304" r:id="rId31"/>
    <p:sldId id="305" r:id="rId32"/>
    <p:sldId id="306" r:id="rId33"/>
    <p:sldId id="307" r:id="rId34"/>
    <p:sldId id="308" r:id="rId35"/>
    <p:sldId id="309" r:id="rId36"/>
    <p:sldId id="311" r:id="rId37"/>
    <p:sldId id="312" r:id="rId38"/>
    <p:sldId id="313" r:id="rId39"/>
    <p:sldId id="314" r:id="rId40"/>
    <p:sldId id="315" r:id="rId41"/>
    <p:sldId id="316" r:id="rId42"/>
    <p:sldId id="317" r:id="rId43"/>
    <p:sldId id="318" r:id="rId44"/>
    <p:sldId id="319"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E0210"/>
    <a:srgbClr val="5B9BD5"/>
    <a:srgbClr val="7D94A7"/>
    <a:srgbClr val="C3C2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showGuides="1">
      <p:cViewPr varScale="1">
        <p:scale>
          <a:sx n="109" d="100"/>
          <a:sy n="109" d="100"/>
        </p:scale>
        <p:origin x="144" y="78"/>
      </p:cViewPr>
      <p:guideLst>
        <p:guide orient="horz" pos="2160"/>
        <p:guide pos="381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BE5F5-4039-48FC-815E-3044D418C823}" type="datetimeFigureOut">
              <a:rPr lang="zh-CN" altLang="en-US" smtClean="0"/>
              <a:pPr/>
              <a:t>2016/Jul/4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01AAE-4BA0-476A-B623-FE1E7D1D0A17}" type="slidenum">
              <a:rPr lang="zh-CN" altLang="en-US" smtClean="0"/>
              <a:pPr/>
              <a:t>‹#›</a:t>
            </a:fld>
            <a:endParaRPr lang="zh-CN" altLang="en-US"/>
          </a:p>
        </p:txBody>
      </p:sp>
    </p:spTree>
    <p:extLst>
      <p:ext uri="{BB962C8B-B14F-4D97-AF65-F5344CB8AC3E}">
        <p14:creationId xmlns:p14="http://schemas.microsoft.com/office/powerpoint/2010/main" val="331522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5258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088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157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3863" y="2130426"/>
            <a:ext cx="10364275"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518" y="3886200"/>
            <a:ext cx="853296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1262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5" name="页脚占位符 4"/>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5077CD8-2BBD-4E35-9AF7-4F8EBDA39CB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4020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244" y="4406901"/>
            <a:ext cx="1036427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244" y="2906713"/>
            <a:ext cx="103642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5" name="页脚占位符 4"/>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5622350F-ECB0-4172-9158-55EB89B1774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00841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242" y="1600201"/>
            <a:ext cx="5400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2011" y="1600201"/>
            <a:ext cx="5400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6" name="页脚占位符 5"/>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FFC7569-C479-43AF-9B9A-7E0ECC29B0D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23503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242" y="1535113"/>
            <a:ext cx="53864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242" y="2174875"/>
            <a:ext cx="53864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762" y="1535113"/>
            <a:ext cx="53899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762" y="2174875"/>
            <a:ext cx="53899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8" name="页脚占位符 7"/>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5516B7B8-BC8A-43E8-BAC8-0679DC48CA3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2593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4" name="页脚占位符 3"/>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1D9954CF-D8A9-4F09-AEA1-496BCCF985E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84095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3" name="页脚占位符 2"/>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CEA8C820-2D8D-47DB-9BD5-C77DF1E2027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5654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242" y="273050"/>
            <a:ext cx="4012036"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420" y="273051"/>
            <a:ext cx="681633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242" y="1435101"/>
            <a:ext cx="401203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6" name="页脚占位符 5"/>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4050A1B-6726-485F-8419-91C9CB92AED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55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7388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78" y="4800600"/>
            <a:ext cx="7314483"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78" y="612775"/>
            <a:ext cx="731448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90378" y="5367338"/>
            <a:ext cx="731448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6" name="页脚占位符 5"/>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A6445A95-A07B-49F5-A4E5-85F7FDEF5F7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418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5" name="页脚占位符 4"/>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56255EB-82A4-4C74-8F2D-FB947D6292A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67262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380" y="274639"/>
            <a:ext cx="2743379"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242" y="274639"/>
            <a:ext cx="8058117"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242" y="6245225"/>
            <a:ext cx="2845517" cy="476250"/>
          </a:xfrm>
          <a:prstGeom prst="rect">
            <a:avLst/>
          </a:prstGeom>
        </p:spPr>
        <p:txBody>
          <a:bodyPr/>
          <a:lstStyle>
            <a:lvl1pPr>
              <a:defRPr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5" name="页脚占位符 4"/>
          <p:cNvSpPr>
            <a:spLocks noGrp="1"/>
          </p:cNvSpPr>
          <p:nvPr>
            <p:ph type="ftr" sz="quarter" idx="11"/>
          </p:nvPr>
        </p:nvSpPr>
        <p:spPr/>
        <p:txBody>
          <a:bodyPr/>
          <a:lstStyle>
            <a:lvl1pPr>
              <a:defRPr smtClean="0"/>
            </a:lvl1p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C255647-B3B3-4124-8C86-F7B5C06E959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899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0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1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58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3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91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36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36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699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Picture 2" descr="N:\人文学院PPT\模版\书法水墨画卷图片副本.jpg"/>
          <p:cNvPicPr>
            <a:picLocks noChangeAspect="1" noChangeArrowheads="1"/>
          </p:cNvPicPr>
          <p:nvPr userDrawn="1"/>
        </p:nvPicPr>
        <p:blipFill>
          <a:blip r:embed="rId2" cstate="print"/>
          <a:srcRect/>
          <a:stretch>
            <a:fillRect/>
          </a:stretch>
        </p:blipFill>
        <p:spPr bwMode="auto">
          <a:xfrm>
            <a:off x="1" y="0"/>
            <a:ext cx="12192000" cy="6858000"/>
          </a:xfrm>
          <a:prstGeom prst="rect">
            <a:avLst/>
          </a:prstGeom>
          <a:noFill/>
        </p:spPr>
      </p:pic>
      <p:sp>
        <p:nvSpPr>
          <p:cNvPr id="9" name="矩形 8"/>
          <p:cNvSpPr/>
          <p:nvPr userDrawn="1"/>
        </p:nvSpPr>
        <p:spPr>
          <a:xfrm>
            <a:off x="1" y="-20264"/>
            <a:ext cx="12192001" cy="6878264"/>
          </a:xfrm>
          <a:prstGeom prst="rect">
            <a:avLst/>
          </a:prstGeom>
          <a:blipFill dpi="0" rotWithShape="1">
            <a:blip r:embed="rId3" cstate="print">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spTree>
    <p:extLst>
      <p:ext uri="{BB962C8B-B14F-4D97-AF65-F5344CB8AC3E}">
        <p14:creationId xmlns:p14="http://schemas.microsoft.com/office/powerpoint/2010/main" val="73565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Picture 2" descr="N:\人文学院PPT\模版\书法水墨画卷图片副本.jpg"/>
          <p:cNvPicPr>
            <a:picLocks noChangeAspect="1" noChangeArrowheads="1"/>
          </p:cNvPicPr>
          <p:nvPr userDrawn="1"/>
        </p:nvPicPr>
        <p:blipFill>
          <a:blip r:embed="rId2" cstate="print"/>
          <a:srcRect/>
          <a:stretch>
            <a:fillRect/>
          </a:stretch>
        </p:blipFill>
        <p:spPr bwMode="auto">
          <a:xfrm>
            <a:off x="1" y="0"/>
            <a:ext cx="12192000" cy="6858000"/>
          </a:xfrm>
          <a:prstGeom prst="rect">
            <a:avLst/>
          </a:prstGeom>
          <a:noFill/>
        </p:spPr>
      </p:pic>
      <p:sp>
        <p:nvSpPr>
          <p:cNvPr id="4" name="矩形 3"/>
          <p:cNvSpPr/>
          <p:nvPr userDrawn="1"/>
        </p:nvSpPr>
        <p:spPr>
          <a:xfrm>
            <a:off x="0" y="-20264"/>
            <a:ext cx="12192000" cy="6878264"/>
          </a:xfrm>
          <a:prstGeom prst="rect">
            <a:avLst/>
          </a:prstGeom>
          <a:blipFill dpi="0" rotWithShape="1">
            <a:blip r:embed="rId3" cstate="print">
              <a:alphaModFix amt="74000"/>
              <a:extLst>
                <a:ext uri="{28A0092B-C50C-407E-A947-70E740481C1C}">
                  <a14:useLocalDpi xmlns:a14="http://schemas.microsoft.com/office/drawing/2010/main"/>
                </a:ext>
              </a:extLst>
            </a:blip>
            <a:srcRect/>
            <a:stretch>
              <a:fillRect t="-3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sp>
        <p:nvSpPr>
          <p:cNvPr id="9" name="矩形 8"/>
          <p:cNvSpPr/>
          <p:nvPr userDrawn="1"/>
        </p:nvSpPr>
        <p:spPr>
          <a:xfrm>
            <a:off x="1" y="-20264"/>
            <a:ext cx="12192001" cy="6878264"/>
          </a:xfrm>
          <a:prstGeom prst="rect">
            <a:avLst/>
          </a:prstGeom>
          <a:blipFill dpi="0" rotWithShape="1">
            <a:blip r:embed="rId4" cstate="print">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spTree>
    <p:extLst>
      <p:ext uri="{BB962C8B-B14F-4D97-AF65-F5344CB8AC3E}">
        <p14:creationId xmlns:p14="http://schemas.microsoft.com/office/powerpoint/2010/main" val="326563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1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063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28600"/>
            <a:ext cx="2743200" cy="4876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28600"/>
            <a:ext cx="8026400" cy="4876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868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908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163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048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149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759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7639FF-E68A-416A-B53A-9A76AB5C410C}" type="datetimeFigureOut">
              <a:rPr lang="zh-CN" altLang="en-US">
                <a:solidFill>
                  <a:prstClr val="black">
                    <a:tint val="75000"/>
                  </a:prstClr>
                </a:solidFill>
              </a:rPr>
              <a:pPr/>
              <a:t>2016/Jul/4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C6CC7F0-8BC3-4CC4-9B08-7ADD556F3608}"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29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4.xml"/><Relationship Id="rId21" Type="http://schemas.openxmlformats.org/officeDocument/2006/relationships/image" Target="../media/image11.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7.png"/><Relationship Id="rId25" Type="http://schemas.openxmlformats.org/officeDocument/2006/relationships/image" Target="../media/image15.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4.png"/><Relationship Id="rId5" Type="http://schemas.openxmlformats.org/officeDocument/2006/relationships/slideLayout" Target="../slideLayouts/slideLayout16.xml"/><Relationship Id="rId15" Type="http://schemas.openxmlformats.org/officeDocument/2006/relationships/image" Target="../media/image5.png"/><Relationship Id="rId23" Type="http://schemas.openxmlformats.org/officeDocument/2006/relationships/image" Target="../media/image13.png"/><Relationship Id="rId10" Type="http://schemas.openxmlformats.org/officeDocument/2006/relationships/slideLayout" Target="../slideLayouts/slideLayout21.xml"/><Relationship Id="rId19"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639FF-E68A-416A-B53A-9A76AB5C410C}" type="datetimeFigureOut">
              <a:rPr lang="zh-CN" altLang="en-US" smtClean="0">
                <a:solidFill>
                  <a:prstClr val="black">
                    <a:tint val="75000"/>
                  </a:prstClr>
                </a:solidFill>
              </a:rPr>
              <a:pPr/>
              <a:t>2016/Jul/4</a:t>
            </a:fld>
            <a:endParaRPr lang="zh-CN" altLang="en-US" smtClean="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smtClean="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CC7F0-8BC3-4CC4-9B08-7ADD556F3608}" type="slidenum">
              <a:rPr lang="zh-CN" altLang="en-US" smtClean="0">
                <a:solidFill>
                  <a:prstClr val="black">
                    <a:tint val="75000"/>
                  </a:prstClr>
                </a:solidFill>
              </a:rPr>
              <a:pPr/>
              <a:t>‹#›</a:t>
            </a:fld>
            <a:endParaRPr lang="zh-CN" altLang="en-US" smtClean="0">
              <a:solidFill>
                <a:prstClr val="black">
                  <a:tint val="75000"/>
                </a:prstClr>
              </a:solidFill>
            </a:endParaRPr>
          </a:p>
        </p:txBody>
      </p:sp>
      <p:pic>
        <p:nvPicPr>
          <p:cNvPr id="7" name="Picture 6" descr="\\vmware-host\Shared Folders\Desktop\PPT制作元素\PPT合作\杂志社logo带网址.png"/>
          <p:cNvPicPr>
            <a:picLocks noChangeAspect="1" noChangeArrowheads="1"/>
          </p:cNvPicPr>
          <p:nvPr userDrawn="1"/>
        </p:nvPicPr>
        <p:blipFill>
          <a:blip r:embed="rId14" cstate="print"/>
          <a:srcRect/>
          <a:stretch>
            <a:fillRect/>
          </a:stretch>
        </p:blipFill>
        <p:spPr bwMode="auto">
          <a:xfrm>
            <a:off x="10003659" y="6432151"/>
            <a:ext cx="1785950" cy="337964"/>
          </a:xfrm>
          <a:prstGeom prst="rect">
            <a:avLst/>
          </a:prstGeom>
          <a:noFill/>
        </p:spPr>
      </p:pic>
    </p:spTree>
    <p:extLst>
      <p:ext uri="{BB962C8B-B14F-4D97-AF65-F5344CB8AC3E}">
        <p14:creationId xmlns:p14="http://schemas.microsoft.com/office/powerpoint/2010/main" val="2763645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242" y="274638"/>
            <a:ext cx="1097351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242" y="1600201"/>
            <a:ext cx="109735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9" name="Rectangle 5"/>
          <p:cNvSpPr>
            <a:spLocks noGrp="1" noChangeArrowheads="1"/>
          </p:cNvSpPr>
          <p:nvPr>
            <p:ph type="ftr" sz="quarter" idx="3"/>
          </p:nvPr>
        </p:nvSpPr>
        <p:spPr bwMode="auto">
          <a:xfrm>
            <a:off x="4166139" y="6245225"/>
            <a:ext cx="3859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宋体" charset="-122"/>
              </a:defRPr>
            </a:lvl1pPr>
          </a:lstStyle>
          <a:p>
            <a:pP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242" y="6245225"/>
            <a:ext cx="284551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C9194B0-482F-477D-8A0B-5A01788958B8}"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pic>
        <p:nvPicPr>
          <p:cNvPr id="2" name="Picture 8" descr="image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320621"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image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882132" y="0"/>
            <a:ext cx="1358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descr="image3"/>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427788"/>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image6"/>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36004" y="5392722"/>
            <a:ext cx="607091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5" descr="image9"/>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200564" y="6170614"/>
            <a:ext cx="3340078"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image10"/>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015112" y="6375400"/>
            <a:ext cx="59849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7" descr="image11"/>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51423" y="6308725"/>
            <a:ext cx="89056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8" descr="image1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592100" y="6165850"/>
            <a:ext cx="97657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9" descr="image13"/>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416241" y="5876925"/>
            <a:ext cx="25444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20" descr="image14"/>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176889" y="5357814"/>
            <a:ext cx="143351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21" descr="image10"/>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457580" y="6308725"/>
            <a:ext cx="596699"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2" name="Group 24"/>
          <p:cNvGrpSpPr>
            <a:grpSpLocks/>
          </p:cNvGrpSpPr>
          <p:nvPr userDrawn="1"/>
        </p:nvGrpSpPr>
        <p:grpSpPr bwMode="auto">
          <a:xfrm>
            <a:off x="10140290" y="6157914"/>
            <a:ext cx="1447845" cy="511175"/>
            <a:chOff x="4791" y="3883"/>
            <a:chExt cx="684" cy="322"/>
          </a:xfrm>
        </p:grpSpPr>
        <p:pic>
          <p:nvPicPr>
            <p:cNvPr id="1044" name="Picture 22" descr="image2"/>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91" y="3883"/>
              <a:ext cx="40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3" descr="image1"/>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193" y="3929"/>
              <a:ext cx="28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3" name="Picture 27" descr="图片1"/>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991436" y="6237289"/>
            <a:ext cx="43184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vmware-host\Shared Folders\Desktop\PPT制作元素\PPT合作\杂志社logo带网址.png"/>
          <p:cNvPicPr>
            <a:picLocks noChangeAspect="1" noChangeArrowheads="1"/>
          </p:cNvPicPr>
          <p:nvPr userDrawn="1"/>
        </p:nvPicPr>
        <p:blipFill>
          <a:blip r:embed="rId27" cstate="print"/>
          <a:srcRect/>
          <a:stretch>
            <a:fillRect/>
          </a:stretch>
        </p:blipFill>
        <p:spPr bwMode="auto">
          <a:xfrm>
            <a:off x="441746" y="5890842"/>
            <a:ext cx="2083348" cy="394242"/>
          </a:xfrm>
          <a:prstGeom prst="rect">
            <a:avLst/>
          </a:prstGeom>
          <a:noFill/>
        </p:spPr>
      </p:pic>
    </p:spTree>
    <p:extLst>
      <p:ext uri="{BB962C8B-B14F-4D97-AF65-F5344CB8AC3E}">
        <p14:creationId xmlns:p14="http://schemas.microsoft.com/office/powerpoint/2010/main" val="3316359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BB0A5745-317A-4343-A5D8-C6C53DC748C6}" type="datetimeFigureOut">
              <a:rPr lang="zh-CN" altLang="en-US" smtClean="0">
                <a:solidFill>
                  <a:prstClr val="black">
                    <a:tint val="75000"/>
                  </a:prstClr>
                </a:solidFill>
              </a:rPr>
              <a:pPr/>
              <a:t>2016/Jul/4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921A9B8D-79C7-454A-BC7A-7C631308764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vmware-host\Shared Folders\Desktop\PPT制作元素\PPT合作\杂志社logo带网址.png"/>
          <p:cNvPicPr>
            <a:picLocks noChangeAspect="1" noChangeArrowheads="1"/>
          </p:cNvPicPr>
          <p:nvPr userDrawn="1"/>
        </p:nvPicPr>
        <p:blipFill>
          <a:blip r:embed="rId14" cstate="print"/>
          <a:srcRect/>
          <a:stretch>
            <a:fillRect/>
          </a:stretch>
        </p:blipFill>
        <p:spPr bwMode="auto">
          <a:xfrm>
            <a:off x="10003659" y="6432151"/>
            <a:ext cx="1785950" cy="337964"/>
          </a:xfrm>
          <a:prstGeom prst="rect">
            <a:avLst/>
          </a:prstGeom>
          <a:noFill/>
        </p:spPr>
      </p:pic>
    </p:spTree>
    <p:extLst>
      <p:ext uri="{BB962C8B-B14F-4D97-AF65-F5344CB8AC3E}">
        <p14:creationId xmlns:p14="http://schemas.microsoft.com/office/powerpoint/2010/main" val="32303838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1.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22.jpeg"/><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12" Type="http://schemas.openxmlformats.org/officeDocument/2006/relationships/image" Target="../media/image5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4.pn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image" Target="../media/image22.jpe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6.jpeg"/><Relationship Id="rId4" Type="http://schemas.openxmlformats.org/officeDocument/2006/relationships/image" Target="../media/image22.jpeg"/><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image" Target="../media/image22.jpe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61.png"/><Relationship Id="rId4" Type="http://schemas.openxmlformats.org/officeDocument/2006/relationships/image" Target="../media/image22.jpeg"/><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3.jpeg"/><Relationship Id="rId5" Type="http://schemas.openxmlformats.org/officeDocument/2006/relationships/image" Target="../media/image23.png"/><Relationship Id="rId10" Type="http://schemas.openxmlformats.org/officeDocument/2006/relationships/image" Target="../media/image62.png"/><Relationship Id="rId4" Type="http://schemas.openxmlformats.org/officeDocument/2006/relationships/image" Target="../media/image22.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5b&#21382;&#21490;&#39118;&#20113;%5d&#40784;&#26707;&#20844;&#21435;&#19990;.mp4" TargetMode="External"/><Relationship Id="rId3" Type="http://schemas.microsoft.com/office/2007/relationships/hdphoto" Target="../media/hdphoto1.wdp"/><Relationship Id="rId7" Type="http://schemas.openxmlformats.org/officeDocument/2006/relationships/image" Target="../media/image25.jpeg"/><Relationship Id="rId12"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5.png"/><Relationship Id="rId5" Type="http://schemas.openxmlformats.org/officeDocument/2006/relationships/image" Target="../media/image23.png"/><Relationship Id="rId15" Type="http://schemas.openxmlformats.org/officeDocument/2006/relationships/image" Target="../media/image67.jpg"/><Relationship Id="rId10" Type="http://schemas.microsoft.com/office/2007/relationships/hdphoto" Target="../media/hdphoto4.wdp"/><Relationship Id="rId4" Type="http://schemas.openxmlformats.org/officeDocument/2006/relationships/image" Target="../media/image22.jpeg"/><Relationship Id="rId9" Type="http://schemas.openxmlformats.org/officeDocument/2006/relationships/image" Target="../media/image64.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jpeg"/><Relationship Id="rId3" Type="http://schemas.microsoft.com/office/2007/relationships/hdphoto" Target="../media/hdphoto1.wdp"/><Relationship Id="rId7" Type="http://schemas.openxmlformats.org/officeDocument/2006/relationships/image" Target="../media/image25.jpeg"/><Relationship Id="rId12"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5.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2.jpeg"/><Relationship Id="rId9" Type="http://schemas.openxmlformats.org/officeDocument/2006/relationships/image" Target="../media/image64.png"/><Relationship Id="rId1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3.jpeg"/><Relationship Id="rId5" Type="http://schemas.openxmlformats.org/officeDocument/2006/relationships/image" Target="../media/image23.png"/><Relationship Id="rId10" Type="http://schemas.openxmlformats.org/officeDocument/2006/relationships/image" Target="../media/image43.gif"/><Relationship Id="rId4" Type="http://schemas.openxmlformats.org/officeDocument/2006/relationships/image" Target="../media/image22.jpe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12" Type="http://schemas.openxmlformats.org/officeDocument/2006/relationships/image" Target="../media/image7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71.png"/><Relationship Id="rId5" Type="http://schemas.openxmlformats.org/officeDocument/2006/relationships/image" Target="../media/image23.png"/><Relationship Id="rId10" Type="http://schemas.openxmlformats.org/officeDocument/2006/relationships/image" Target="../media/image70.png"/><Relationship Id="rId4" Type="http://schemas.openxmlformats.org/officeDocument/2006/relationships/image" Target="../media/image22.jpe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45.jpeg"/><Relationship Id="rId4" Type="http://schemas.microsoft.com/office/2007/relationships/hdphoto" Target="../media/hdphoto1.wdp"/><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78.png"/><Relationship Id="rId3" Type="http://schemas.microsoft.com/office/2007/relationships/hdphoto" Target="../media/hdphoto1.wdp"/><Relationship Id="rId7" Type="http://schemas.openxmlformats.org/officeDocument/2006/relationships/image" Target="../media/image25.jpeg"/><Relationship Id="rId12" Type="http://schemas.openxmlformats.org/officeDocument/2006/relationships/image" Target="../media/image7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76.png"/><Relationship Id="rId5" Type="http://schemas.openxmlformats.org/officeDocument/2006/relationships/image" Target="../media/image23.png"/><Relationship Id="rId10" Type="http://schemas.openxmlformats.org/officeDocument/2006/relationships/image" Target="../media/image75.png"/><Relationship Id="rId4" Type="http://schemas.openxmlformats.org/officeDocument/2006/relationships/image" Target="../media/image22.jpeg"/><Relationship Id="rId9" Type="http://schemas.openxmlformats.org/officeDocument/2006/relationships/image" Target="../media/image74.pn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80.jpe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22.jpeg"/><Relationship Id="rId9"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82.jpeg"/><Relationship Id="rId4" Type="http://schemas.microsoft.com/office/2007/relationships/hdphoto" Target="../media/hdphoto1.wdp"/><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5.png"/><Relationship Id="rId5" Type="http://schemas.openxmlformats.org/officeDocument/2006/relationships/image" Target="../media/image22.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85.png"/><Relationship Id="rId4" Type="http://schemas.microsoft.com/office/2007/relationships/hdphoto" Target="../media/hdphoto1.wdp"/><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3.jpeg"/><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5.png"/><Relationship Id="rId5" Type="http://schemas.openxmlformats.org/officeDocument/2006/relationships/image" Target="../media/image22.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4.pn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86.png"/><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5.png"/><Relationship Id="rId5" Type="http://schemas.openxmlformats.org/officeDocument/2006/relationships/image" Target="../media/image22.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4.png"/><Relationship Id="rId14" Type="http://schemas.openxmlformats.org/officeDocument/2006/relationships/image" Target="../media/image87.jpeg"/></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3.jpeg"/><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5.png"/><Relationship Id="rId5" Type="http://schemas.openxmlformats.org/officeDocument/2006/relationships/image" Target="../media/image22.jpeg"/><Relationship Id="rId15" Type="http://schemas.openxmlformats.org/officeDocument/2006/relationships/image" Target="../media/image89.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4.png"/><Relationship Id="rId14" Type="http://schemas.openxmlformats.org/officeDocument/2006/relationships/image" Target="../media/image88.jpeg"/></Relationships>
</file>

<file path=ppt/slides/_rels/slide3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90.jpeg"/><Relationship Id="rId4" Type="http://schemas.microsoft.com/office/2007/relationships/hdphoto" Target="../media/hdphoto1.wdp"/><Relationship Id="rId9"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43.gif"/><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22.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12" Type="http://schemas.openxmlformats.org/officeDocument/2006/relationships/image" Target="../media/image47.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46.png"/><Relationship Id="rId5" Type="http://schemas.openxmlformats.org/officeDocument/2006/relationships/image" Target="../media/image23.png"/><Relationship Id="rId10" Type="http://schemas.openxmlformats.org/officeDocument/2006/relationships/image" Target="../media/image45.jpeg"/><Relationship Id="rId4" Type="http://schemas.openxmlformats.org/officeDocument/2006/relationships/image" Target="../media/image22.jpe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gray">
          <a:xfrm>
            <a:off x="157687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37003" y="-4763"/>
            <a:ext cx="1552575" cy="1585913"/>
            <a:chOff x="171" y="-3"/>
            <a:chExt cx="978" cy="999"/>
          </a:xfrm>
        </p:grpSpPr>
        <p:sp>
          <p:nvSpPr>
            <p:cNvPr id="6"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7"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8" name="Freeform 7"/>
          <p:cNvSpPr>
            <a:spLocks/>
          </p:cNvSpPr>
          <p:nvPr/>
        </p:nvSpPr>
        <p:spPr bwMode="gray">
          <a:xfrm>
            <a:off x="1574139" y="6241"/>
            <a:ext cx="2736742"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9" name="Freeform 8"/>
          <p:cNvSpPr>
            <a:spLocks/>
          </p:cNvSpPr>
          <p:nvPr/>
        </p:nvSpPr>
        <p:spPr bwMode="gray">
          <a:xfrm>
            <a:off x="1574138" y="1478"/>
            <a:ext cx="308742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0" name="Freeform 9"/>
          <p:cNvSpPr>
            <a:spLocks/>
          </p:cNvSpPr>
          <p:nvPr/>
        </p:nvSpPr>
        <p:spPr bwMode="gray">
          <a:xfrm>
            <a:off x="1574139" y="1478"/>
            <a:ext cx="3376231"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1" name="Freeform 10"/>
          <p:cNvSpPr>
            <a:spLocks/>
          </p:cNvSpPr>
          <p:nvPr/>
        </p:nvSpPr>
        <p:spPr bwMode="gray">
          <a:xfrm>
            <a:off x="1640378" y="4437063"/>
            <a:ext cx="5075732"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2" name="Freeform 11"/>
          <p:cNvSpPr>
            <a:spLocks/>
          </p:cNvSpPr>
          <p:nvPr/>
        </p:nvSpPr>
        <p:spPr bwMode="gray">
          <a:xfrm>
            <a:off x="1641965" y="4475163"/>
            <a:ext cx="470093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3" name="Freeform 12"/>
          <p:cNvSpPr>
            <a:spLocks/>
          </p:cNvSpPr>
          <p:nvPr/>
        </p:nvSpPr>
        <p:spPr bwMode="gray">
          <a:xfrm>
            <a:off x="1637202" y="4518025"/>
            <a:ext cx="4241585"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4" name="Line 17"/>
          <p:cNvSpPr>
            <a:spLocks noChangeShapeType="1"/>
          </p:cNvSpPr>
          <p:nvPr/>
        </p:nvSpPr>
        <p:spPr bwMode="gray">
          <a:xfrm>
            <a:off x="1641965" y="1552575"/>
            <a:ext cx="0" cy="2957513"/>
          </a:xfrm>
          <a:prstGeom prst="line">
            <a:avLst/>
          </a:prstGeom>
          <a:noFill/>
          <a:ln w="9525">
            <a:solidFill>
              <a:schemeClr val="accent1"/>
            </a:solidFill>
            <a:round/>
            <a:headEnd/>
            <a:tailEnd/>
          </a:ln>
        </p:spPr>
        <p:txBody>
          <a:bodyPr/>
          <a:lstStyle/>
          <a:p>
            <a:endParaRPr lang="zh-CN" altLang="en-US"/>
          </a:p>
        </p:txBody>
      </p:sp>
      <p:sp>
        <p:nvSpPr>
          <p:cNvPr id="17" name="Rectangle 6"/>
          <p:cNvSpPr>
            <a:spLocks noChangeArrowheads="1"/>
          </p:cNvSpPr>
          <p:nvPr/>
        </p:nvSpPr>
        <p:spPr bwMode="gray">
          <a:xfrm>
            <a:off x="-169372" y="4457700"/>
            <a:ext cx="1762125" cy="215900"/>
          </a:xfrm>
          <a:prstGeom prst="rect">
            <a:avLst/>
          </a:prstGeom>
          <a:solidFill>
            <a:schemeClr val="bg2"/>
          </a:solidFill>
          <a:ln w="9525">
            <a:noFill/>
            <a:miter lim="800000"/>
            <a:headEnd/>
            <a:tailEnd/>
          </a:ln>
        </p:spPr>
        <p:txBody>
          <a:bodyPr wrap="none" anchor="ctr"/>
          <a:lstStyle/>
          <a:p>
            <a:endParaRPr lang="zh-CN" altLang="en-US"/>
          </a:p>
        </p:txBody>
      </p:sp>
      <p:sp>
        <p:nvSpPr>
          <p:cNvPr id="18" name="Text Box 8"/>
          <p:cNvSpPr txBox="1">
            <a:spLocks noChangeArrowheads="1"/>
          </p:cNvSpPr>
          <p:nvPr/>
        </p:nvSpPr>
        <p:spPr bwMode="gray">
          <a:xfrm>
            <a:off x="-126510" y="4384675"/>
            <a:ext cx="2087563" cy="300038"/>
          </a:xfrm>
          <a:prstGeom prst="rect">
            <a:avLst/>
          </a:prstGeom>
          <a:noFill/>
          <a:ln w="9525">
            <a:noFill/>
            <a:miter lim="800000"/>
            <a:headEnd/>
            <a:tailEnd/>
          </a:ln>
        </p:spPr>
        <p:txBody>
          <a:bodyPr>
            <a:spAutoFit/>
          </a:bodyPr>
          <a:lstStyle/>
          <a:p>
            <a:r>
              <a:rPr lang="en-US" altLang="zh-CN" sz="1300" b="1">
                <a:solidFill>
                  <a:srgbClr val="A6A6A6"/>
                </a:solidFill>
                <a:latin typeface="Arial" pitchFamily="34" charset="0"/>
                <a:ea typeface="黑体" pitchFamily="2" charset="-122"/>
                <a:cs typeface="Arial" pitchFamily="34" charset="0"/>
              </a:rPr>
              <a:t>www.ssbgzzs.com</a:t>
            </a:r>
            <a:endParaRPr lang="zh-CN" altLang="en-US" sz="1300" b="1">
              <a:solidFill>
                <a:srgbClr val="A6A6A6"/>
              </a:solidFill>
              <a:latin typeface="Arial" pitchFamily="34" charset="0"/>
              <a:ea typeface="黑体" pitchFamily="2" charset="-122"/>
            </a:endParaRPr>
          </a:p>
        </p:txBody>
      </p:sp>
      <p:pic>
        <p:nvPicPr>
          <p:cNvPr id="19" name="图片 2" descr="章.tif"/>
          <p:cNvPicPr>
            <a:picLocks noChangeAspect="1"/>
          </p:cNvPicPr>
          <p:nvPr/>
        </p:nvPicPr>
        <p:blipFill>
          <a:blip r:embed="rId2" cstate="print"/>
          <a:srcRect/>
          <a:stretch>
            <a:fillRect/>
          </a:stretch>
        </p:blipFill>
        <p:spPr bwMode="auto">
          <a:xfrm>
            <a:off x="327495" y="2416176"/>
            <a:ext cx="1152525" cy="1155700"/>
          </a:xfrm>
          <a:prstGeom prst="rect">
            <a:avLst/>
          </a:prstGeom>
          <a:noFill/>
          <a:ln w="9525">
            <a:noFill/>
            <a:miter lim="800000"/>
            <a:headEnd/>
            <a:tailEnd/>
          </a:ln>
        </p:spPr>
      </p:pic>
      <p:sp>
        <p:nvSpPr>
          <p:cNvPr id="23" name="Rectangle 40"/>
          <p:cNvSpPr txBox="1">
            <a:spLocks noChangeArrowheads="1"/>
          </p:cNvSpPr>
          <p:nvPr/>
        </p:nvSpPr>
        <p:spPr bwMode="white">
          <a:xfrm>
            <a:off x="2294975" y="2207147"/>
            <a:ext cx="5774968" cy="1054258"/>
          </a:xfrm>
          <a:prstGeom prst="rect">
            <a:avLst/>
          </a:prstGeom>
          <a:noFill/>
          <a:ln w="9525">
            <a:noFill/>
            <a:miter lim="800000"/>
            <a:headEnd/>
            <a:tailEnd/>
          </a:ln>
        </p:spPr>
        <p:txBody>
          <a:bodyPr lIns="106985" tIns="53492" rIns="106985" bIns="53492" anchor="ctr"/>
          <a:lstStyle/>
          <a:p>
            <a:pPr>
              <a:lnSpc>
                <a:spcPct val="70000"/>
              </a:lnSpc>
            </a:pPr>
            <a:r>
              <a:rPr kumimoji="1" lang="en-US" altLang="zh-CN" sz="4700" b="1" dirty="0">
                <a:solidFill>
                  <a:srgbClr val="FF0000"/>
                </a:solidFill>
                <a:latin typeface="微软雅黑" pitchFamily="34" charset="-122"/>
                <a:ea typeface="微软雅黑" pitchFamily="34" charset="-122"/>
              </a:rPr>
              <a:t>《</a:t>
            </a:r>
            <a:r>
              <a:rPr kumimoji="1" lang="zh-CN" altLang="en-US" sz="4700" b="1" dirty="0">
                <a:solidFill>
                  <a:srgbClr val="FF0000"/>
                </a:solidFill>
                <a:latin typeface="微软雅黑" pitchFamily="34" charset="-122"/>
                <a:ea typeface="微软雅黑" pitchFamily="34" charset="-122"/>
              </a:rPr>
              <a:t>时事报告</a:t>
            </a:r>
            <a:r>
              <a:rPr kumimoji="1" lang="en-US" altLang="zh-CN" sz="4700" b="1" dirty="0">
                <a:solidFill>
                  <a:srgbClr val="FF0000"/>
                </a:solidFill>
                <a:latin typeface="微软雅黑" pitchFamily="34" charset="-122"/>
                <a:ea typeface="微软雅黑" pitchFamily="34" charset="-122"/>
              </a:rPr>
              <a:t>》</a:t>
            </a:r>
            <a:r>
              <a:rPr kumimoji="1" lang="zh-CN" altLang="en-US" sz="4700" b="1" dirty="0">
                <a:solidFill>
                  <a:srgbClr val="FF0000"/>
                </a:solidFill>
                <a:latin typeface="微软雅黑" pitchFamily="34" charset="-122"/>
                <a:ea typeface="微软雅黑" pitchFamily="34" charset="-122"/>
              </a:rPr>
              <a:t>杂志社</a:t>
            </a:r>
            <a:endParaRPr kumimoji="1" lang="ko-KR" altLang="en-US" sz="4700" b="1" dirty="0">
              <a:solidFill>
                <a:srgbClr val="FF0000"/>
              </a:solidFill>
              <a:latin typeface="微软雅黑" pitchFamily="34" charset="-122"/>
              <a:ea typeface="冬青黑体简体中文 W6" charset="-122"/>
            </a:endParaRPr>
          </a:p>
        </p:txBody>
      </p:sp>
      <p:sp>
        <p:nvSpPr>
          <p:cNvPr id="25" name="Rectangle 41"/>
          <p:cNvSpPr txBox="1">
            <a:spLocks noChangeArrowheads="1"/>
          </p:cNvSpPr>
          <p:nvPr/>
        </p:nvSpPr>
        <p:spPr bwMode="white">
          <a:xfrm>
            <a:off x="2584465" y="3147060"/>
            <a:ext cx="6897242" cy="453390"/>
          </a:xfrm>
          <a:prstGeom prst="rect">
            <a:avLst/>
          </a:prstGeom>
          <a:noFill/>
          <a:ln w="9525">
            <a:noFill/>
            <a:miter lim="800000"/>
            <a:headEnd/>
            <a:tailEnd/>
          </a:ln>
        </p:spPr>
        <p:txBody>
          <a:bodyPr lIns="106985" tIns="53492" rIns="106985" bIns="53492"/>
          <a:lstStyle/>
          <a:p>
            <a:pPr latinLnBrk="1">
              <a:spcBef>
                <a:spcPct val="20000"/>
              </a:spcBef>
            </a:pPr>
            <a:r>
              <a:rPr kumimoji="1" lang="zh-CN" altLang="en-US" sz="3300" dirty="0" smtClean="0">
                <a:solidFill>
                  <a:srgbClr val="C00000"/>
                </a:solidFill>
                <a:latin typeface="华文楷体" pitchFamily="2" charset="-122"/>
                <a:ea typeface="华文楷体" pitchFamily="2" charset="-122"/>
              </a:rPr>
              <a:t>党委中心组学习</a:t>
            </a:r>
            <a:endParaRPr kumimoji="1" lang="ko-KR" altLang="en-US" sz="3300" dirty="0">
              <a:solidFill>
                <a:srgbClr val="C00000"/>
              </a:solidFill>
              <a:latin typeface="华文楷体" pitchFamily="2" charset="-122"/>
              <a:ea typeface="楷体-简" charset="-122"/>
            </a:endParaRPr>
          </a:p>
        </p:txBody>
      </p:sp>
      <p:grpSp>
        <p:nvGrpSpPr>
          <p:cNvPr id="26" name="组合 25"/>
          <p:cNvGrpSpPr/>
          <p:nvPr/>
        </p:nvGrpSpPr>
        <p:grpSpPr>
          <a:xfrm>
            <a:off x="9373275" y="371676"/>
            <a:ext cx="2648406" cy="1545784"/>
            <a:chOff x="-345817" y="1592096"/>
            <a:chExt cx="7570069" cy="4418391"/>
          </a:xfrm>
        </p:grpSpPr>
        <p:grpSp>
          <p:nvGrpSpPr>
            <p:cNvPr id="27" name="组合 10"/>
            <p:cNvGrpSpPr/>
            <p:nvPr/>
          </p:nvGrpSpPr>
          <p:grpSpPr>
            <a:xfrm>
              <a:off x="1837137" y="1592096"/>
              <a:ext cx="5366015" cy="4418391"/>
              <a:chOff x="2831747" y="1560012"/>
              <a:chExt cx="5366015" cy="4418391"/>
            </a:xfrm>
          </p:grpSpPr>
          <p:sp>
            <p:nvSpPr>
              <p:cNvPr id="30"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任意多边形 27"/>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34" name="图片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sp>
        <p:nvSpPr>
          <p:cNvPr id="24" name="Freeform 20"/>
          <p:cNvSpPr>
            <a:spLocks/>
          </p:cNvSpPr>
          <p:nvPr/>
        </p:nvSpPr>
        <p:spPr bwMode="gray">
          <a:xfrm>
            <a:off x="2501904" y="0"/>
            <a:ext cx="9239663" cy="7294245"/>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06985" tIns="53492" rIns="106985" bIns="53492"/>
          <a:lstStyle/>
          <a:p>
            <a:endParaRPr lang="zh-CN" altLang="en-US"/>
          </a:p>
        </p:txBody>
      </p:sp>
      <p:sp>
        <p:nvSpPr>
          <p:cNvPr id="20" name="Freeform 20"/>
          <p:cNvSpPr>
            <a:spLocks/>
          </p:cNvSpPr>
          <p:nvPr/>
        </p:nvSpPr>
        <p:spPr bwMode="gray">
          <a:xfrm>
            <a:off x="1576910" y="0"/>
            <a:ext cx="10615090" cy="68580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Top)">
                                      <p:cBhvr>
                                        <p:cTn id="11" dur="500"/>
                                        <p:tgtEl>
                                          <p:spTgt spid="8"/>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Top)">
                                      <p:cBhvr>
                                        <p:cTn id="20" dur="500"/>
                                        <p:tgtEl>
                                          <p:spTgt spid="9"/>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lide(fromBottom)">
                                      <p:cBhvr>
                                        <p:cTn id="24" dur="500"/>
                                        <p:tgtEl>
                                          <p:spTgt spid="13"/>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lide(fromBottom)">
                                      <p:cBhvr>
                                        <p:cTn id="28" dur="500"/>
                                        <p:tgtEl>
                                          <p:spTgt spid="12"/>
                                        </p:tgtEl>
                                      </p:cBhvr>
                                    </p:animEffect>
                                  </p:childTnLst>
                                </p:cTn>
                              </p:par>
                            </p:childTnLst>
                          </p:cTn>
                        </p:par>
                        <p:par>
                          <p:cTn id="29" fill="hold">
                            <p:stCondLst>
                              <p:cond delay="3000"/>
                            </p:stCondLst>
                            <p:childTnLst>
                              <p:par>
                                <p:cTn id="30" presetID="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Top)">
                                      <p:cBhvr>
                                        <p:cTn id="37" dur="500"/>
                                        <p:tgtEl>
                                          <p:spTgt spid="10"/>
                                        </p:tgtEl>
                                      </p:cBhvr>
                                    </p:animEffect>
                                  </p:childTnLst>
                                </p:cTn>
                              </p:par>
                            </p:childTnLst>
                          </p:cTn>
                        </p:par>
                        <p:par>
                          <p:cTn id="38" fill="hold">
                            <p:stCondLst>
                              <p:cond delay="4000"/>
                            </p:stCondLst>
                            <p:childTnLst>
                              <p:par>
                                <p:cTn id="39" presetID="1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lide(fromBottom)">
                                      <p:cBhvr>
                                        <p:cTn id="41" dur="500"/>
                                        <p:tgtEl>
                                          <p:spTgt spid="11"/>
                                        </p:tgtEl>
                                      </p:cBhvr>
                                    </p:animEffect>
                                  </p:childTnLst>
                                </p:cTn>
                              </p:par>
                            </p:childTnLst>
                          </p:cTn>
                        </p:par>
                        <p:par>
                          <p:cTn id="42" fill="hold">
                            <p:stCondLst>
                              <p:cond delay="4500"/>
                            </p:stCondLst>
                            <p:childTnLst>
                              <p:par>
                                <p:cTn id="43" presetID="2" presetClass="entr" presetSubtype="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par>
                          <p:cTn id="51" fill="hold">
                            <p:stCondLst>
                              <p:cond delay="5500"/>
                            </p:stCondLst>
                            <p:childTnLst>
                              <p:par>
                                <p:cTn id="52" presetID="3" presetClass="exit" presetSubtype="5" fill="hold" grpId="0" nodeType="afterEffect">
                                  <p:stCondLst>
                                    <p:cond delay="0"/>
                                  </p:stCondLst>
                                  <p:childTnLst>
                                    <p:animEffect transition="out" filter="blinds(vertical)">
                                      <p:cBhvr>
                                        <p:cTn id="53" dur="1000"/>
                                        <p:tgtEl>
                                          <p:spTgt spid="20"/>
                                        </p:tgtEl>
                                      </p:cBhvr>
                                    </p:animEffect>
                                    <p:set>
                                      <p:cBhvr>
                                        <p:cTn id="54" dur="1" fill="hold">
                                          <p:stCondLst>
                                            <p:cond delay="999"/>
                                          </p:stCondLst>
                                        </p:cTn>
                                        <p:tgtEl>
                                          <p:spTgt spid="20"/>
                                        </p:tgtEl>
                                        <p:attrNameLst>
                                          <p:attrName>style.visibility</p:attrName>
                                        </p:attrNameLst>
                                      </p:cBhvr>
                                      <p:to>
                                        <p:strVal val="hidden"/>
                                      </p:to>
                                    </p:set>
                                  </p:childTnLst>
                                </p:cTn>
                              </p:par>
                            </p:childTnLst>
                          </p:cTn>
                        </p:par>
                        <p:par>
                          <p:cTn id="55" fill="hold">
                            <p:stCondLst>
                              <p:cond delay="6500"/>
                            </p:stCondLst>
                            <p:childTnLst>
                              <p:par>
                                <p:cTn id="56" presetID="3" presetClass="exit" presetSubtype="5" fill="hold" grpId="0" nodeType="afterEffect">
                                  <p:stCondLst>
                                    <p:cond delay="0"/>
                                  </p:stCondLst>
                                  <p:childTnLst>
                                    <p:animEffect transition="out" filter="blinds(vertical)">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7" grpId="0" animBg="1"/>
      <p:bldP spid="18" grpId="0"/>
      <p:bldP spid="24"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70" name="组合 69"/>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“器”是为政者治国理政的首要素质</a:t>
              </a:r>
            </a:p>
          </p:txBody>
        </p:sp>
      </p:grpSp>
      <p:grpSp>
        <p:nvGrpSpPr>
          <p:cNvPr id="35" name="组合 34"/>
          <p:cNvGrpSpPr/>
          <p:nvPr/>
        </p:nvGrpSpPr>
        <p:grpSpPr>
          <a:xfrm>
            <a:off x="482218" y="1876911"/>
            <a:ext cx="483022" cy="487261"/>
            <a:chOff x="5025571" y="1800800"/>
            <a:chExt cx="2140858" cy="2159642"/>
          </a:xfrm>
        </p:grpSpPr>
        <p:grpSp>
          <p:nvGrpSpPr>
            <p:cNvPr id="36" name="组合 35"/>
            <p:cNvGrpSpPr/>
            <p:nvPr/>
          </p:nvGrpSpPr>
          <p:grpSpPr>
            <a:xfrm>
              <a:off x="5025571" y="1800800"/>
              <a:ext cx="2140858" cy="2159642"/>
              <a:chOff x="5025570" y="1940946"/>
              <a:chExt cx="2140858" cy="2159642"/>
            </a:xfrm>
          </p:grpSpPr>
          <p:sp>
            <p:nvSpPr>
              <p:cNvPr id="41" name="矩形 40"/>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1" idx="1"/>
                <a:endCxn id="41"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41" idx="0"/>
                <a:endCxn id="41"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5373234" y="1823772"/>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恕</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082553" y="1917520"/>
            <a:ext cx="6547277" cy="400110"/>
          </a:xfrm>
          <a:prstGeom prst="rect">
            <a:avLst/>
          </a:prstGeom>
          <a:noFill/>
        </p:spPr>
        <p:txBody>
          <a:bodyPr wrap="square" rtlCol="0">
            <a:spAutoFit/>
          </a:bodyPr>
          <a:lstStyle/>
          <a:p>
            <a:r>
              <a:rPr lang="zh-CN" altLang="en-US" sz="2000" dirty="0" smtClean="0"/>
              <a:t>可以成为人们</a:t>
            </a:r>
            <a:r>
              <a:rPr lang="zh-CN" altLang="en-US" sz="2000" dirty="0"/>
              <a:t>终身奉行的原则</a:t>
            </a:r>
          </a:p>
        </p:txBody>
      </p:sp>
      <p:grpSp>
        <p:nvGrpSpPr>
          <p:cNvPr id="72" name="组合 1"/>
          <p:cNvGrpSpPr>
            <a:grpSpLocks/>
          </p:cNvGrpSpPr>
          <p:nvPr/>
        </p:nvGrpSpPr>
        <p:grpSpPr bwMode="auto">
          <a:xfrm>
            <a:off x="1376708" y="1112928"/>
            <a:ext cx="5820594" cy="461665"/>
            <a:chOff x="1065304" y="420167"/>
            <a:chExt cx="2791660" cy="667330"/>
          </a:xfrm>
          <a:effectLst>
            <a:outerShdw blurRad="50800" dist="38100" dir="2700000" algn="tl" rotWithShape="0">
              <a:prstClr val="black">
                <a:alpha val="40000"/>
              </a:prstClr>
            </a:outerShdw>
          </a:effectLst>
        </p:grpSpPr>
        <p:sp>
          <p:nvSpPr>
            <p:cNvPr id="73" name="矩形 72"/>
            <p:cNvSpPr/>
            <p:nvPr/>
          </p:nvSpPr>
          <p:spPr>
            <a:xfrm>
              <a:off x="1065304" y="471675"/>
              <a:ext cx="2791660" cy="585409"/>
            </a:xfrm>
            <a:prstGeom prst="rect">
              <a:avLst/>
            </a:prstGeom>
            <a:solidFill>
              <a:srgbClr val="20BA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4" name="文本框 5"/>
            <p:cNvSpPr txBox="1">
              <a:spLocks noChangeArrowheads="1"/>
            </p:cNvSpPr>
            <p:nvPr/>
          </p:nvSpPr>
          <p:spPr bwMode="auto">
            <a:xfrm>
              <a:off x="1079591" y="420167"/>
              <a:ext cx="2777373" cy="6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4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zh-CN" altLang="en-US" sz="2400" dirty="0" smtClean="0">
                  <a:solidFill>
                    <a:schemeClr val="bg1"/>
                  </a:solidFill>
                </a:rPr>
                <a:t>宽容是</a:t>
              </a:r>
              <a:r>
                <a:rPr lang="zh-CN" altLang="en-US" sz="2400" dirty="0">
                  <a:solidFill>
                    <a:schemeClr val="bg1"/>
                  </a:solidFill>
                </a:rPr>
                <a:t>为政者能办事、办成事的必备素质</a:t>
              </a:r>
            </a:p>
          </p:txBody>
        </p:sp>
      </p:grpSp>
      <p:sp>
        <p:nvSpPr>
          <p:cNvPr id="75" name="矩形 74"/>
          <p:cNvSpPr/>
          <p:nvPr/>
        </p:nvSpPr>
        <p:spPr>
          <a:xfrm>
            <a:off x="840993" y="114078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6" name="矩形 75"/>
          <p:cNvSpPr/>
          <p:nvPr/>
        </p:nvSpPr>
        <p:spPr>
          <a:xfrm>
            <a:off x="607630" y="114078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7" name="矩形 76"/>
          <p:cNvSpPr/>
          <p:nvPr/>
        </p:nvSpPr>
        <p:spPr>
          <a:xfrm>
            <a:off x="482218" y="114078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l="2393" t="3050" r="2433" b="3355"/>
          <a:stretch/>
        </p:blipFill>
        <p:spPr>
          <a:xfrm>
            <a:off x="228600" y="2618918"/>
            <a:ext cx="4790209" cy="3706205"/>
          </a:xfrm>
          <a:prstGeom prst="rect">
            <a:avLst/>
          </a:prstGeom>
          <a:ln>
            <a:noFill/>
          </a:ln>
          <a:effectLst>
            <a:outerShdw blurRad="190500" algn="tl" rotWithShape="0">
              <a:srgbClr val="000000">
                <a:alpha val="70000"/>
              </a:srgbClr>
            </a:outerShdw>
          </a:effectLst>
        </p:spPr>
      </p:pic>
      <p:grpSp>
        <p:nvGrpSpPr>
          <p:cNvPr id="78" name="组合 50"/>
          <p:cNvGrpSpPr>
            <a:grpSpLocks/>
          </p:cNvGrpSpPr>
          <p:nvPr/>
        </p:nvGrpSpPr>
        <p:grpSpPr bwMode="auto">
          <a:xfrm>
            <a:off x="6352909" y="2662057"/>
            <a:ext cx="5248692" cy="3936194"/>
            <a:chOff x="-441901" y="1778987"/>
            <a:chExt cx="6193068" cy="4642123"/>
          </a:xfrm>
        </p:grpSpPr>
        <p:grpSp>
          <p:nvGrpSpPr>
            <p:cNvPr id="79" name="组合 38"/>
            <p:cNvGrpSpPr>
              <a:grpSpLocks/>
            </p:cNvGrpSpPr>
            <p:nvPr/>
          </p:nvGrpSpPr>
          <p:grpSpPr bwMode="auto">
            <a:xfrm>
              <a:off x="-441901" y="1778987"/>
              <a:ext cx="6193068" cy="4169845"/>
              <a:chOff x="-970900" y="831474"/>
              <a:chExt cx="6970979" cy="4693619"/>
            </a:xfrm>
          </p:grpSpPr>
          <p:cxnSp>
            <p:nvCxnSpPr>
              <p:cNvPr id="84" name="直接连接符 83"/>
              <p:cNvCxnSpPr/>
              <p:nvPr/>
            </p:nvCxnSpPr>
            <p:spPr>
              <a:xfrm>
                <a:off x="-855227" y="846694"/>
                <a:ext cx="2232813" cy="0"/>
              </a:xfrm>
              <a:prstGeom prst="line">
                <a:avLst/>
              </a:prstGeom>
              <a:ln w="44450">
                <a:solidFill>
                  <a:srgbClr val="58465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3618028" y="831474"/>
                <a:ext cx="2159019" cy="0"/>
              </a:xfrm>
              <a:prstGeom prst="line">
                <a:avLst/>
              </a:prstGeom>
              <a:ln w="44450">
                <a:solidFill>
                  <a:srgbClr val="CB7151"/>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792396" y="3658942"/>
                <a:ext cx="2302392" cy="0"/>
              </a:xfrm>
              <a:prstGeom prst="line">
                <a:avLst/>
              </a:prstGeom>
              <a:ln w="44450">
                <a:solidFill>
                  <a:srgbClr val="00CC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7" name="Picture 3"/>
              <p:cNvPicPr>
                <a:picLocks noChangeAspect="1" noChangeArrowheads="1"/>
              </p:cNvPicPr>
              <p:nvPr/>
            </p:nvPicPr>
            <p:blipFill>
              <a:blip r:embed="rId10"/>
              <a:srcRect l="2766" r="7205" b="57680"/>
              <a:stretch>
                <a:fillRect/>
              </a:stretch>
            </p:blipFill>
            <p:spPr bwMode="auto">
              <a:xfrm rot="16200000" flipV="1">
                <a:off x="4946464" y="1993004"/>
                <a:ext cx="1872208" cy="113615"/>
              </a:xfrm>
              <a:prstGeom prst="rect">
                <a:avLst/>
              </a:prstGeom>
              <a:noFill/>
              <a:ln w="9525">
                <a:noFill/>
                <a:miter lim="800000"/>
                <a:headEnd/>
                <a:tailEnd/>
              </a:ln>
            </p:spPr>
          </p:pic>
          <p:pic>
            <p:nvPicPr>
              <p:cNvPr id="88" name="Picture 3"/>
              <p:cNvPicPr>
                <a:picLocks noChangeAspect="1" noChangeArrowheads="1"/>
              </p:cNvPicPr>
              <p:nvPr/>
            </p:nvPicPr>
            <p:blipFill>
              <a:blip r:embed="rId10"/>
              <a:srcRect l="2766" r="7205" b="57680"/>
              <a:stretch>
                <a:fillRect/>
              </a:stretch>
            </p:blipFill>
            <p:spPr bwMode="auto">
              <a:xfrm rot="16200000" flipV="1">
                <a:off x="1646738" y="1736327"/>
                <a:ext cx="1872208" cy="113615"/>
              </a:xfrm>
              <a:prstGeom prst="rect">
                <a:avLst/>
              </a:prstGeom>
              <a:noFill/>
              <a:ln w="9525">
                <a:noFill/>
                <a:miter lim="800000"/>
                <a:headEnd/>
                <a:tailEnd/>
              </a:ln>
            </p:spPr>
          </p:pic>
          <p:pic>
            <p:nvPicPr>
              <p:cNvPr id="89" name="Picture 3"/>
              <p:cNvPicPr>
                <a:picLocks noChangeAspect="1" noChangeArrowheads="1"/>
              </p:cNvPicPr>
              <p:nvPr/>
            </p:nvPicPr>
            <p:blipFill>
              <a:blip r:embed="rId10"/>
              <a:srcRect l="2766" r="7205" b="57680"/>
              <a:stretch>
                <a:fillRect/>
              </a:stretch>
            </p:blipFill>
            <p:spPr bwMode="auto">
              <a:xfrm rot="16200000" flipV="1">
                <a:off x="5007168" y="4532181"/>
                <a:ext cx="1872208" cy="113615"/>
              </a:xfrm>
              <a:prstGeom prst="rect">
                <a:avLst/>
              </a:prstGeom>
              <a:noFill/>
              <a:ln w="9525">
                <a:noFill/>
                <a:miter lim="800000"/>
                <a:headEnd/>
                <a:tailEnd/>
              </a:ln>
            </p:spPr>
          </p:pic>
          <p:sp>
            <p:nvSpPr>
              <p:cNvPr id="90" name="矩形 89"/>
              <p:cNvSpPr/>
              <p:nvPr/>
            </p:nvSpPr>
            <p:spPr>
              <a:xfrm>
                <a:off x="-710948" y="947812"/>
                <a:ext cx="1641466" cy="653708"/>
              </a:xfrm>
              <a:prstGeom prst="rect">
                <a:avLst/>
              </a:prstGeom>
              <a:noFill/>
            </p:spPr>
            <p:txBody>
              <a:bodyPr wrap="none" lIns="0" tIns="0" rIns="0" bIns="0">
                <a:spAutoFit/>
              </a:bodyPr>
              <a:lstStyle/>
              <a:p>
                <a:pPr algn="ctr">
                  <a:defRPr/>
                </a:pPr>
                <a:r>
                  <a:rPr lang="zh-CN" altLang="en-US" sz="3200" b="1" cap="all" dirty="0">
                    <a:ln w="9000" cmpd="sng">
                      <a:noFill/>
                      <a:prstDash val="solid"/>
                    </a:ln>
                    <a:solidFill>
                      <a:srgbClr val="584650"/>
                    </a:solidFill>
                    <a:effectLst>
                      <a:reflection blurRad="12700" stA="28000" endPos="45000" dist="1000" dir="5400000" sy="-100000" algn="bl" rotWithShape="0"/>
                    </a:effectLst>
                    <a:latin typeface="方正粗倩简体" pitchFamily="65" charset="-122"/>
                    <a:ea typeface="方正粗倩简体" pitchFamily="65" charset="-122"/>
                  </a:rPr>
                  <a:t>将相和</a:t>
                </a:r>
              </a:p>
            </p:txBody>
          </p:sp>
          <p:sp>
            <p:nvSpPr>
              <p:cNvPr id="91" name="矩形 90"/>
              <p:cNvSpPr/>
              <p:nvPr/>
            </p:nvSpPr>
            <p:spPr>
              <a:xfrm>
                <a:off x="3573336" y="884472"/>
                <a:ext cx="2161368" cy="1266558"/>
              </a:xfrm>
              <a:prstGeom prst="rect">
                <a:avLst/>
              </a:prstGeom>
              <a:noFill/>
            </p:spPr>
            <p:txBody>
              <a:bodyPr wrap="none">
                <a:spAutoFit/>
              </a:bodyPr>
              <a:lstStyle/>
              <a:p>
                <a:pPr algn="ctr">
                  <a:defRPr/>
                </a:pPr>
                <a:r>
                  <a:rPr lang="zh-CN" altLang="en-US" sz="2800" b="1" cap="all" dirty="0">
                    <a:ln w="9000" cmpd="sng">
                      <a:noFill/>
                      <a:prstDash val="solid"/>
                    </a:ln>
                    <a:solidFill>
                      <a:srgbClr val="CB7151"/>
                    </a:solidFill>
                    <a:effectLst>
                      <a:reflection blurRad="12700" stA="28000" endPos="45000" dist="1000" dir="5400000" sy="-100000" algn="bl" rotWithShape="0"/>
                    </a:effectLst>
                    <a:latin typeface="方正粗倩简体" pitchFamily="65" charset="-122"/>
                    <a:ea typeface="方正粗倩简体" pitchFamily="65" charset="-122"/>
                  </a:rPr>
                  <a:t>九合</a:t>
                </a:r>
                <a:r>
                  <a:rPr lang="zh-CN" altLang="en-US" sz="2800" b="1" cap="all" dirty="0" smtClean="0">
                    <a:ln w="9000" cmpd="sng">
                      <a:noFill/>
                      <a:prstDash val="solid"/>
                    </a:ln>
                    <a:solidFill>
                      <a:srgbClr val="CB7151"/>
                    </a:solidFill>
                    <a:effectLst>
                      <a:reflection blurRad="12700" stA="28000" endPos="45000" dist="1000" dir="5400000" sy="-100000" algn="bl" rotWithShape="0"/>
                    </a:effectLst>
                    <a:latin typeface="方正粗倩简体" pitchFamily="65" charset="-122"/>
                    <a:ea typeface="方正粗倩简体" pitchFamily="65" charset="-122"/>
                  </a:rPr>
                  <a:t>诸侯</a:t>
                </a:r>
                <a:endParaRPr lang="en-US" altLang="zh-CN" sz="2800" b="1" cap="all" dirty="0" smtClean="0">
                  <a:ln w="9000" cmpd="sng">
                    <a:noFill/>
                    <a:prstDash val="solid"/>
                  </a:ln>
                  <a:solidFill>
                    <a:srgbClr val="CB7151"/>
                  </a:solidFill>
                  <a:effectLst>
                    <a:reflection blurRad="12700" stA="28000" endPos="45000" dist="1000" dir="5400000" sy="-100000" algn="bl" rotWithShape="0"/>
                  </a:effectLst>
                  <a:latin typeface="方正粗倩简体" pitchFamily="65" charset="-122"/>
                  <a:ea typeface="方正粗倩简体" pitchFamily="65" charset="-122"/>
                </a:endParaRPr>
              </a:p>
              <a:p>
                <a:pPr algn="ctr">
                  <a:defRPr/>
                </a:pPr>
                <a:r>
                  <a:rPr lang="zh-CN" altLang="en-US" sz="2800" b="1" cap="all" dirty="0" smtClean="0">
                    <a:ln w="9000" cmpd="sng">
                      <a:noFill/>
                      <a:prstDash val="solid"/>
                    </a:ln>
                    <a:solidFill>
                      <a:srgbClr val="CB7151"/>
                    </a:solidFill>
                    <a:effectLst>
                      <a:reflection blurRad="12700" stA="28000" endPos="45000" dist="1000" dir="5400000" sy="-100000" algn="bl" rotWithShape="0"/>
                    </a:effectLst>
                    <a:latin typeface="方正粗倩简体" pitchFamily="65" charset="-122"/>
                    <a:ea typeface="方正粗倩简体" pitchFamily="65" charset="-122"/>
                  </a:rPr>
                  <a:t>一</a:t>
                </a:r>
                <a:r>
                  <a:rPr lang="zh-CN" altLang="en-US" sz="2800" b="1" cap="all" dirty="0">
                    <a:ln w="9000" cmpd="sng">
                      <a:noFill/>
                      <a:prstDash val="solid"/>
                    </a:ln>
                    <a:solidFill>
                      <a:srgbClr val="CB7151"/>
                    </a:solidFill>
                    <a:effectLst>
                      <a:reflection blurRad="12700" stA="28000" endPos="45000" dist="1000" dir="5400000" sy="-100000" algn="bl" rotWithShape="0"/>
                    </a:effectLst>
                    <a:latin typeface="方正粗倩简体" pitchFamily="65" charset="-122"/>
                    <a:ea typeface="方正粗倩简体" pitchFamily="65" charset="-122"/>
                  </a:rPr>
                  <a:t>匡天下</a:t>
                </a:r>
              </a:p>
            </p:txBody>
          </p:sp>
          <p:sp>
            <p:nvSpPr>
              <p:cNvPr id="92" name="矩形 91"/>
              <p:cNvSpPr/>
              <p:nvPr/>
            </p:nvSpPr>
            <p:spPr>
              <a:xfrm>
                <a:off x="-970900" y="3724588"/>
                <a:ext cx="2161368" cy="694564"/>
              </a:xfrm>
              <a:prstGeom prst="rect">
                <a:avLst/>
              </a:prstGeom>
              <a:noFill/>
            </p:spPr>
            <p:txBody>
              <a:bodyPr wrap="none">
                <a:spAutoFit/>
              </a:bodyPr>
              <a:lstStyle/>
              <a:p>
                <a:pPr algn="ctr">
                  <a:defRPr/>
                </a:pPr>
                <a:r>
                  <a:rPr lang="zh-CN" altLang="en-US" sz="2800" b="1" cap="all" dirty="0">
                    <a:ln w="9000" cmpd="sng">
                      <a:noFill/>
                      <a:prstDash val="solid"/>
                    </a:ln>
                    <a:solidFill>
                      <a:srgbClr val="00CC00"/>
                    </a:solidFill>
                    <a:effectLst>
                      <a:reflection blurRad="12700" stA="28000" endPos="45000" dist="1000" dir="5400000" sy="-100000" algn="bl" rotWithShape="0"/>
                    </a:effectLst>
                    <a:latin typeface="方正粗倩简体" pitchFamily="65" charset="-122"/>
                    <a:ea typeface="方正粗倩简体" pitchFamily="65" charset="-122"/>
                  </a:rPr>
                  <a:t>贞观之治</a:t>
                </a:r>
              </a:p>
            </p:txBody>
          </p:sp>
          <p:sp>
            <p:nvSpPr>
              <p:cNvPr id="93" name="TextBox 30"/>
              <p:cNvSpPr txBox="1">
                <a:spLocks noChangeArrowheads="1"/>
              </p:cNvSpPr>
              <p:nvPr/>
            </p:nvSpPr>
            <p:spPr bwMode="auto">
              <a:xfrm>
                <a:off x="-695479" y="1724046"/>
                <a:ext cx="1273573" cy="939705"/>
              </a:xfrm>
              <a:prstGeom prst="rect">
                <a:avLst/>
              </a:prstGeom>
              <a:noFill/>
              <a:ln w="9525">
                <a:noFill/>
                <a:miter lim="800000"/>
                <a:headEnd/>
                <a:tailEnd/>
              </a:ln>
            </p:spPr>
            <p:txBody>
              <a:bodyPr wrap="none">
                <a:spAutoFit/>
              </a:bodyPr>
              <a:lstStyle/>
              <a:p>
                <a:r>
                  <a:rPr lang="zh-CN" altLang="en-US" sz="2000" b="1" dirty="0" smtClean="0">
                    <a:latin typeface="黑体" pitchFamily="2" charset="-122"/>
                    <a:ea typeface="黑体" pitchFamily="2" charset="-122"/>
                  </a:rPr>
                  <a:t>蔺相如</a:t>
                </a:r>
                <a:endParaRPr lang="en-US" altLang="zh-CN" sz="2000" b="1" dirty="0" smtClean="0">
                  <a:latin typeface="黑体" pitchFamily="2" charset="-122"/>
                  <a:ea typeface="黑体" pitchFamily="2" charset="-122"/>
                </a:endParaRPr>
              </a:p>
              <a:p>
                <a:r>
                  <a:rPr lang="zh-CN" altLang="en-US" sz="2000" b="1" dirty="0" smtClean="0">
                    <a:latin typeface="黑体" pitchFamily="2" charset="-122"/>
                    <a:ea typeface="黑体" pitchFamily="2" charset="-122"/>
                  </a:rPr>
                  <a:t>廉</a:t>
                </a:r>
                <a:r>
                  <a:rPr lang="zh-CN" altLang="en-US" sz="2000" b="1" dirty="0">
                    <a:latin typeface="黑体" pitchFamily="2" charset="-122"/>
                    <a:ea typeface="黑体" pitchFamily="2" charset="-122"/>
                  </a:rPr>
                  <a:t>颇</a:t>
                </a:r>
              </a:p>
            </p:txBody>
          </p:sp>
          <p:sp>
            <p:nvSpPr>
              <p:cNvPr id="94" name="TextBox 31"/>
              <p:cNvSpPr txBox="1">
                <a:spLocks noChangeArrowheads="1"/>
              </p:cNvSpPr>
              <p:nvPr/>
            </p:nvSpPr>
            <p:spPr bwMode="auto">
              <a:xfrm>
                <a:off x="3702856" y="2108807"/>
                <a:ext cx="1273573" cy="939705"/>
              </a:xfrm>
              <a:prstGeom prst="rect">
                <a:avLst/>
              </a:prstGeom>
              <a:noFill/>
              <a:ln w="9525">
                <a:noFill/>
                <a:miter lim="800000"/>
                <a:headEnd/>
                <a:tailEnd/>
              </a:ln>
            </p:spPr>
            <p:txBody>
              <a:bodyPr wrap="none">
                <a:spAutoFit/>
              </a:bodyPr>
              <a:lstStyle/>
              <a:p>
                <a:r>
                  <a:rPr lang="zh-CN" altLang="en-US" sz="2000" b="1" dirty="0" smtClean="0">
                    <a:latin typeface="黑体" pitchFamily="2" charset="-122"/>
                    <a:ea typeface="黑体" pitchFamily="2" charset="-122"/>
                  </a:rPr>
                  <a:t>鲍叔牙</a:t>
                </a:r>
                <a:endParaRPr lang="en-US" altLang="zh-CN" sz="2000" b="1" dirty="0" smtClean="0">
                  <a:latin typeface="黑体" pitchFamily="2" charset="-122"/>
                  <a:ea typeface="黑体" pitchFamily="2" charset="-122"/>
                </a:endParaRPr>
              </a:p>
              <a:p>
                <a:r>
                  <a:rPr lang="zh-CN" altLang="en-US" sz="2000" b="1" dirty="0" smtClean="0">
                    <a:latin typeface="黑体" pitchFamily="2" charset="-122"/>
                    <a:ea typeface="黑体" pitchFamily="2" charset="-122"/>
                  </a:rPr>
                  <a:t>管仲</a:t>
                </a:r>
                <a:endParaRPr lang="zh-CN" altLang="en-US" sz="2000" b="1" dirty="0">
                  <a:latin typeface="黑体" pitchFamily="2" charset="-122"/>
                  <a:ea typeface="黑体" pitchFamily="2" charset="-122"/>
                </a:endParaRPr>
              </a:p>
            </p:txBody>
          </p:sp>
          <p:sp>
            <p:nvSpPr>
              <p:cNvPr id="95" name="TextBox 32"/>
              <p:cNvSpPr txBox="1">
                <a:spLocks noChangeArrowheads="1"/>
              </p:cNvSpPr>
              <p:nvPr/>
            </p:nvSpPr>
            <p:spPr bwMode="auto">
              <a:xfrm>
                <a:off x="-682037" y="4484902"/>
                <a:ext cx="1273573" cy="939705"/>
              </a:xfrm>
              <a:prstGeom prst="rect">
                <a:avLst/>
              </a:prstGeom>
              <a:noFill/>
              <a:ln w="9525">
                <a:noFill/>
                <a:miter lim="800000"/>
                <a:headEnd/>
                <a:tailEnd/>
              </a:ln>
            </p:spPr>
            <p:txBody>
              <a:bodyPr wrap="none">
                <a:spAutoFit/>
              </a:bodyPr>
              <a:lstStyle/>
              <a:p>
                <a:r>
                  <a:rPr lang="zh-CN" altLang="en-US" sz="2000" b="1" dirty="0" smtClean="0">
                    <a:latin typeface="黑体" pitchFamily="2" charset="-122"/>
                    <a:ea typeface="黑体" pitchFamily="2" charset="-122"/>
                  </a:rPr>
                  <a:t>李世民</a:t>
                </a:r>
                <a:endParaRPr lang="en-US" altLang="zh-CN" sz="2000" b="1" dirty="0" smtClean="0">
                  <a:latin typeface="黑体" pitchFamily="2" charset="-122"/>
                  <a:ea typeface="黑体" pitchFamily="2" charset="-122"/>
                </a:endParaRPr>
              </a:p>
              <a:p>
                <a:r>
                  <a:rPr lang="zh-CN" altLang="en-US" sz="2000" b="1" dirty="0" smtClean="0">
                    <a:latin typeface="黑体" pitchFamily="2" charset="-122"/>
                    <a:ea typeface="黑体" pitchFamily="2" charset="-122"/>
                  </a:rPr>
                  <a:t>魏</a:t>
                </a:r>
                <a:r>
                  <a:rPr lang="zh-CN" altLang="en-US" sz="2000" b="1" dirty="0">
                    <a:latin typeface="黑体" pitchFamily="2" charset="-122"/>
                    <a:ea typeface="黑体" pitchFamily="2" charset="-122"/>
                  </a:rPr>
                  <a:t>征</a:t>
                </a:r>
              </a:p>
            </p:txBody>
          </p:sp>
        </p:grpSp>
        <p:cxnSp>
          <p:nvCxnSpPr>
            <p:cNvPr id="80" name="直接连接符 79"/>
            <p:cNvCxnSpPr/>
            <p:nvPr/>
          </p:nvCxnSpPr>
          <p:spPr>
            <a:xfrm>
              <a:off x="3644793" y="4192444"/>
              <a:ext cx="2047334" cy="0"/>
            </a:xfrm>
            <a:prstGeom prst="line">
              <a:avLst/>
            </a:prstGeom>
            <a:ln w="44450">
              <a:solidFill>
                <a:srgbClr val="00B0F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1" name="Picture 3"/>
            <p:cNvPicPr>
              <a:picLocks noChangeAspect="1" noChangeArrowheads="1"/>
            </p:cNvPicPr>
            <p:nvPr/>
          </p:nvPicPr>
          <p:blipFill>
            <a:blip r:embed="rId11"/>
            <a:srcRect l="2766" r="7205" b="57680"/>
            <a:stretch>
              <a:fillRect/>
            </a:stretch>
          </p:blipFill>
          <p:spPr bwMode="auto">
            <a:xfrm rot="16200000" flipV="1">
              <a:off x="1785504" y="5428198"/>
              <a:ext cx="1872208" cy="113615"/>
            </a:xfrm>
            <a:prstGeom prst="rect">
              <a:avLst/>
            </a:prstGeom>
            <a:noFill/>
            <a:ln w="9525">
              <a:noFill/>
              <a:miter lim="800000"/>
              <a:headEnd/>
              <a:tailEnd/>
            </a:ln>
          </p:spPr>
        </p:pic>
        <p:sp>
          <p:nvSpPr>
            <p:cNvPr id="82" name="矩形 81"/>
            <p:cNvSpPr/>
            <p:nvPr/>
          </p:nvSpPr>
          <p:spPr>
            <a:xfrm>
              <a:off x="3541136" y="4240374"/>
              <a:ext cx="1920175" cy="617056"/>
            </a:xfrm>
            <a:prstGeom prst="rect">
              <a:avLst/>
            </a:prstGeom>
            <a:noFill/>
          </p:spPr>
          <p:txBody>
            <a:bodyPr wrap="none">
              <a:spAutoFit/>
            </a:bodyPr>
            <a:lstStyle/>
            <a:p>
              <a:pPr algn="ctr">
                <a:defRPr/>
              </a:pPr>
              <a:r>
                <a:rPr lang="zh-CN" altLang="en-US" sz="2800" b="1" cap="all" dirty="0" smtClean="0">
                  <a:ln w="9000" cmpd="sng">
                    <a:noFill/>
                    <a:prstDash val="solid"/>
                  </a:ln>
                  <a:solidFill>
                    <a:srgbClr val="00B0F0"/>
                  </a:solidFill>
                  <a:effectLst>
                    <a:reflection blurRad="12700" stA="28000" endPos="45000" dist="1000" dir="5400000" sy="-100000" algn="bl" rotWithShape="0"/>
                  </a:effectLst>
                  <a:latin typeface="方正粗倩简体" pitchFamily="65" charset="-122"/>
                  <a:ea typeface="方正粗倩简体" pitchFamily="65" charset="-122"/>
                </a:rPr>
                <a:t>楚汉争霸</a:t>
              </a:r>
              <a:endParaRPr lang="zh-CN" altLang="en-US" sz="2800" b="1" cap="all" dirty="0">
                <a:ln w="9000" cmpd="sng">
                  <a:noFill/>
                  <a:prstDash val="solid"/>
                </a:ln>
                <a:solidFill>
                  <a:srgbClr val="00B0F0"/>
                </a:solidFill>
                <a:effectLst>
                  <a:reflection blurRad="12700" stA="28000" endPos="45000" dist="1000" dir="5400000" sy="-100000" algn="bl" rotWithShape="0"/>
                </a:effectLst>
                <a:latin typeface="方正粗倩简体" pitchFamily="65" charset="-122"/>
                <a:ea typeface="方正粗倩简体" pitchFamily="65" charset="-122"/>
              </a:endParaRPr>
            </a:p>
          </p:txBody>
        </p:sp>
        <p:sp>
          <p:nvSpPr>
            <p:cNvPr id="83" name="TextBox 49"/>
            <p:cNvSpPr txBox="1">
              <a:spLocks noChangeArrowheads="1"/>
            </p:cNvSpPr>
            <p:nvPr/>
          </p:nvSpPr>
          <p:spPr bwMode="auto">
            <a:xfrm>
              <a:off x="3716269" y="5056393"/>
              <a:ext cx="1742380" cy="471867"/>
            </a:xfrm>
            <a:prstGeom prst="rect">
              <a:avLst/>
            </a:prstGeom>
            <a:noFill/>
            <a:ln w="9525">
              <a:noFill/>
              <a:miter lim="800000"/>
              <a:headEnd/>
              <a:tailEnd/>
            </a:ln>
          </p:spPr>
          <p:txBody>
            <a:bodyPr wrap="none">
              <a:spAutoFit/>
            </a:bodyPr>
            <a:lstStyle/>
            <a:p>
              <a:r>
                <a:rPr lang="zh-CN" altLang="en-US" sz="2000" b="1" dirty="0" smtClean="0">
                  <a:latin typeface="黑体" pitchFamily="2" charset="-122"/>
                  <a:ea typeface="黑体" pitchFamily="2" charset="-122"/>
                </a:rPr>
                <a:t>刘邦</a:t>
              </a:r>
              <a:r>
                <a:rPr lang="en-US" altLang="zh-CN" sz="2000" b="1" dirty="0" err="1" smtClean="0">
                  <a:solidFill>
                    <a:srgbClr val="FF0000"/>
                  </a:solidFill>
                  <a:latin typeface="黑体" pitchFamily="2" charset="-122"/>
                  <a:ea typeface="黑体" pitchFamily="2" charset="-122"/>
                </a:rPr>
                <a:t>vs</a:t>
              </a:r>
              <a:r>
                <a:rPr lang="zh-CN" altLang="en-US" sz="2000" b="1" dirty="0" smtClean="0">
                  <a:latin typeface="黑体" pitchFamily="2" charset="-122"/>
                  <a:ea typeface="黑体" pitchFamily="2" charset="-122"/>
                </a:rPr>
                <a:t>项羽</a:t>
              </a:r>
              <a:endParaRPr lang="zh-CN" altLang="en-US" sz="2000" b="1" dirty="0">
                <a:latin typeface="黑体" pitchFamily="2" charset="-122"/>
                <a:ea typeface="黑体" pitchFamily="2" charset="-122"/>
              </a:endParaRPr>
            </a:p>
          </p:txBody>
        </p:sp>
      </p:grpSp>
      <p:grpSp>
        <p:nvGrpSpPr>
          <p:cNvPr id="71" name="组合 70"/>
          <p:cNvGrpSpPr/>
          <p:nvPr/>
        </p:nvGrpSpPr>
        <p:grpSpPr>
          <a:xfrm>
            <a:off x="8600254" y="4395381"/>
            <a:ext cx="1007960" cy="525432"/>
            <a:chOff x="8600254" y="4395381"/>
            <a:chExt cx="1007960" cy="525432"/>
          </a:xfrm>
        </p:grpSpPr>
        <p:grpSp>
          <p:nvGrpSpPr>
            <p:cNvPr id="96" name="组合 95"/>
            <p:cNvGrpSpPr/>
            <p:nvPr/>
          </p:nvGrpSpPr>
          <p:grpSpPr>
            <a:xfrm>
              <a:off x="8600254" y="4404327"/>
              <a:ext cx="483022" cy="516486"/>
              <a:chOff x="5025571" y="1800800"/>
              <a:chExt cx="2140858" cy="2289173"/>
            </a:xfrm>
          </p:grpSpPr>
          <p:grpSp>
            <p:nvGrpSpPr>
              <p:cNvPr id="97" name="组合 96"/>
              <p:cNvGrpSpPr/>
              <p:nvPr/>
            </p:nvGrpSpPr>
            <p:grpSpPr>
              <a:xfrm>
                <a:off x="5025571" y="1800800"/>
                <a:ext cx="2140858" cy="2159642"/>
                <a:chOff x="5025570" y="1940946"/>
                <a:chExt cx="2140858" cy="2159642"/>
              </a:xfrm>
            </p:grpSpPr>
            <p:sp>
              <p:nvSpPr>
                <p:cNvPr id="99" name="矩形 98"/>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连接符 99"/>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99" idx="1"/>
                  <a:endCxn id="99"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99" idx="0"/>
                  <a:endCxn id="99"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8" name="文本框 97"/>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宽</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9125192" y="4395381"/>
              <a:ext cx="483022" cy="516486"/>
              <a:chOff x="5025571" y="1800800"/>
              <a:chExt cx="2140858" cy="2289173"/>
            </a:xfrm>
          </p:grpSpPr>
          <p:grpSp>
            <p:nvGrpSpPr>
              <p:cNvPr id="105" name="组合 104"/>
              <p:cNvGrpSpPr/>
              <p:nvPr/>
            </p:nvGrpSpPr>
            <p:grpSpPr>
              <a:xfrm>
                <a:off x="5025571" y="1800800"/>
                <a:ext cx="2140858" cy="2159642"/>
                <a:chOff x="5025570" y="1940946"/>
                <a:chExt cx="2140858" cy="2159642"/>
              </a:xfrm>
            </p:grpSpPr>
            <p:sp>
              <p:nvSpPr>
                <p:cNvPr id="107" name="矩形 106"/>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7" idx="1"/>
                  <a:endCxn id="107"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07" idx="0"/>
                  <a:endCxn id="107"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6" name="文本框 105"/>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容</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22162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000"/>
                                        <p:tgtEl>
                                          <p:spTgt spid="70"/>
                                        </p:tgtEl>
                                      </p:cBhvr>
                                    </p:animEffect>
                                    <p:anim calcmode="lin" valueType="num">
                                      <p:cBhvr>
                                        <p:cTn id="16" dur="1000" fill="hold"/>
                                        <p:tgtEl>
                                          <p:spTgt spid="70"/>
                                        </p:tgtEl>
                                        <p:attrNameLst>
                                          <p:attrName>ppt_x</p:attrName>
                                        </p:attrNameLst>
                                      </p:cBhvr>
                                      <p:tavLst>
                                        <p:tav tm="0">
                                          <p:val>
                                            <p:strVal val="#ppt_x"/>
                                          </p:val>
                                        </p:tav>
                                        <p:tav tm="100000">
                                          <p:val>
                                            <p:strVal val="#ppt_x"/>
                                          </p:val>
                                        </p:tav>
                                      </p:tavLst>
                                    </p:anim>
                                    <p:anim calcmode="lin" valueType="num">
                                      <p:cBhvr>
                                        <p:cTn id="17" dur="1000" fill="hold"/>
                                        <p:tgtEl>
                                          <p:spTgt spid="7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50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anim calcmode="lin" valueType="num">
                                      <p:cBhvr>
                                        <p:cTn id="21" dur="1000" fill="hold"/>
                                        <p:tgtEl>
                                          <p:spTgt spid="77"/>
                                        </p:tgtEl>
                                        <p:attrNameLst>
                                          <p:attrName>ppt_x</p:attrName>
                                        </p:attrNameLst>
                                      </p:cBhvr>
                                      <p:tavLst>
                                        <p:tav tm="0">
                                          <p:val>
                                            <p:strVal val="#ppt_x"/>
                                          </p:val>
                                        </p:tav>
                                        <p:tav tm="100000">
                                          <p:val>
                                            <p:strVal val="#ppt_x"/>
                                          </p:val>
                                        </p:tav>
                                      </p:tavLst>
                                    </p:anim>
                                    <p:anim calcmode="lin" valueType="num">
                                      <p:cBhvr>
                                        <p:cTn id="22" dur="1000" fill="hold"/>
                                        <p:tgtEl>
                                          <p:spTgt spid="77"/>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150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1000"/>
                                        <p:tgtEl>
                                          <p:spTgt spid="76"/>
                                        </p:tgtEl>
                                      </p:cBhvr>
                                    </p:animEffect>
                                    <p:anim calcmode="lin" valueType="num">
                                      <p:cBhvr>
                                        <p:cTn id="26" dur="1000" fill="hold"/>
                                        <p:tgtEl>
                                          <p:spTgt spid="76"/>
                                        </p:tgtEl>
                                        <p:attrNameLst>
                                          <p:attrName>ppt_x</p:attrName>
                                        </p:attrNameLst>
                                      </p:cBhvr>
                                      <p:tavLst>
                                        <p:tav tm="0">
                                          <p:val>
                                            <p:strVal val="#ppt_x"/>
                                          </p:val>
                                        </p:tav>
                                        <p:tav tm="100000">
                                          <p:val>
                                            <p:strVal val="#ppt_x"/>
                                          </p:val>
                                        </p:tav>
                                      </p:tavLst>
                                    </p:anim>
                                    <p:anim calcmode="lin" valueType="num">
                                      <p:cBhvr>
                                        <p:cTn id="27" dur="1000" fill="hold"/>
                                        <p:tgtEl>
                                          <p:spTgt spid="7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150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1000"/>
                                        <p:tgtEl>
                                          <p:spTgt spid="75"/>
                                        </p:tgtEl>
                                      </p:cBhvr>
                                    </p:animEffect>
                                    <p:anim calcmode="lin" valueType="num">
                                      <p:cBhvr>
                                        <p:cTn id="31" dur="1000" fill="hold"/>
                                        <p:tgtEl>
                                          <p:spTgt spid="75"/>
                                        </p:tgtEl>
                                        <p:attrNameLst>
                                          <p:attrName>ppt_x</p:attrName>
                                        </p:attrNameLst>
                                      </p:cBhvr>
                                      <p:tavLst>
                                        <p:tav tm="0">
                                          <p:val>
                                            <p:strVal val="#ppt_x"/>
                                          </p:val>
                                        </p:tav>
                                        <p:tav tm="100000">
                                          <p:val>
                                            <p:strVal val="#ppt_x"/>
                                          </p:val>
                                        </p:tav>
                                      </p:tavLst>
                                    </p:anim>
                                    <p:anim calcmode="lin" valueType="num">
                                      <p:cBhvr>
                                        <p:cTn id="32" dur="1000" fill="hold"/>
                                        <p:tgtEl>
                                          <p:spTgt spid="75"/>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7" presetClass="entr" presetSubtype="0" fill="hold"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1000"/>
                                        <p:tgtEl>
                                          <p:spTgt spid="72"/>
                                        </p:tgtEl>
                                      </p:cBhvr>
                                    </p:animEffect>
                                    <p:anim calcmode="lin" valueType="num">
                                      <p:cBhvr>
                                        <p:cTn id="37" dur="1000" fill="hold"/>
                                        <p:tgtEl>
                                          <p:spTgt spid="72"/>
                                        </p:tgtEl>
                                        <p:attrNameLst>
                                          <p:attrName>ppt_x</p:attrName>
                                        </p:attrNameLst>
                                      </p:cBhvr>
                                      <p:tavLst>
                                        <p:tav tm="0">
                                          <p:val>
                                            <p:strVal val="#ppt_x"/>
                                          </p:val>
                                        </p:tav>
                                        <p:tav tm="100000">
                                          <p:val>
                                            <p:strVal val="#ppt_x"/>
                                          </p:val>
                                        </p:tav>
                                      </p:tavLst>
                                    </p:anim>
                                    <p:anim calcmode="lin" valueType="num">
                                      <p:cBhvr>
                                        <p:cTn id="38" dur="1000" fill="hold"/>
                                        <p:tgtEl>
                                          <p:spTgt spid="72"/>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26"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80">
                                          <p:stCondLst>
                                            <p:cond delay="0"/>
                                          </p:stCondLst>
                                        </p:cTn>
                                        <p:tgtEl>
                                          <p:spTgt spid="35"/>
                                        </p:tgtEl>
                                      </p:cBhvr>
                                    </p:animEffect>
                                    <p:anim calcmode="lin" valueType="num">
                                      <p:cBhvr>
                                        <p:cTn id="4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8" dur="26">
                                          <p:stCondLst>
                                            <p:cond delay="650"/>
                                          </p:stCondLst>
                                        </p:cTn>
                                        <p:tgtEl>
                                          <p:spTgt spid="35"/>
                                        </p:tgtEl>
                                      </p:cBhvr>
                                      <p:to x="100000" y="60000"/>
                                    </p:animScale>
                                    <p:animScale>
                                      <p:cBhvr>
                                        <p:cTn id="49" dur="166" decel="50000">
                                          <p:stCondLst>
                                            <p:cond delay="676"/>
                                          </p:stCondLst>
                                        </p:cTn>
                                        <p:tgtEl>
                                          <p:spTgt spid="35"/>
                                        </p:tgtEl>
                                      </p:cBhvr>
                                      <p:to x="100000" y="100000"/>
                                    </p:animScale>
                                    <p:animScale>
                                      <p:cBhvr>
                                        <p:cTn id="50" dur="26">
                                          <p:stCondLst>
                                            <p:cond delay="1312"/>
                                          </p:stCondLst>
                                        </p:cTn>
                                        <p:tgtEl>
                                          <p:spTgt spid="35"/>
                                        </p:tgtEl>
                                      </p:cBhvr>
                                      <p:to x="100000" y="80000"/>
                                    </p:animScale>
                                    <p:animScale>
                                      <p:cBhvr>
                                        <p:cTn id="51" dur="166" decel="50000">
                                          <p:stCondLst>
                                            <p:cond delay="1338"/>
                                          </p:stCondLst>
                                        </p:cTn>
                                        <p:tgtEl>
                                          <p:spTgt spid="35"/>
                                        </p:tgtEl>
                                      </p:cBhvr>
                                      <p:to x="100000" y="100000"/>
                                    </p:animScale>
                                    <p:animScale>
                                      <p:cBhvr>
                                        <p:cTn id="52" dur="26">
                                          <p:stCondLst>
                                            <p:cond delay="1642"/>
                                          </p:stCondLst>
                                        </p:cTn>
                                        <p:tgtEl>
                                          <p:spTgt spid="35"/>
                                        </p:tgtEl>
                                      </p:cBhvr>
                                      <p:to x="100000" y="90000"/>
                                    </p:animScale>
                                    <p:animScale>
                                      <p:cBhvr>
                                        <p:cTn id="53" dur="166" decel="50000">
                                          <p:stCondLst>
                                            <p:cond delay="1668"/>
                                          </p:stCondLst>
                                        </p:cTn>
                                        <p:tgtEl>
                                          <p:spTgt spid="35"/>
                                        </p:tgtEl>
                                      </p:cBhvr>
                                      <p:to x="100000" y="100000"/>
                                    </p:animScale>
                                    <p:animScale>
                                      <p:cBhvr>
                                        <p:cTn id="54" dur="26">
                                          <p:stCondLst>
                                            <p:cond delay="1808"/>
                                          </p:stCondLst>
                                        </p:cTn>
                                        <p:tgtEl>
                                          <p:spTgt spid="35"/>
                                        </p:tgtEl>
                                      </p:cBhvr>
                                      <p:to x="100000" y="95000"/>
                                    </p:animScale>
                                    <p:animScale>
                                      <p:cBhvr>
                                        <p:cTn id="55" dur="166" decel="50000">
                                          <p:stCondLst>
                                            <p:cond delay="1834"/>
                                          </p:stCondLst>
                                        </p:cTn>
                                        <p:tgtEl>
                                          <p:spTgt spid="35"/>
                                        </p:tgtEl>
                                      </p:cBhvr>
                                      <p:to x="100000" y="100000"/>
                                    </p:animScale>
                                  </p:childTnLst>
                                </p:cTn>
                              </p:par>
                            </p:childTnLst>
                          </p:cTn>
                        </p:par>
                        <p:par>
                          <p:cTn id="56" fill="hold">
                            <p:stCondLst>
                              <p:cond delay="6500"/>
                            </p:stCondLst>
                            <p:childTnLst>
                              <p:par>
                                <p:cTn id="57" presetID="17" presetClass="entr" presetSubtype="1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strVal val="#ppt_h"/>
                                          </p:val>
                                        </p:tav>
                                        <p:tav tm="100000">
                                          <p:val>
                                            <p:strVal val="#ppt_h"/>
                                          </p:val>
                                        </p:tav>
                                      </p:tavLst>
                                    </p:anim>
                                  </p:childTnLst>
                                </p:cTn>
                              </p:par>
                            </p:childTnLst>
                          </p:cTn>
                        </p:par>
                        <p:par>
                          <p:cTn id="61" fill="hold">
                            <p:stCondLst>
                              <p:cond delay="7000"/>
                            </p:stCondLst>
                            <p:childTnLst>
                              <p:par>
                                <p:cTn id="62" presetID="13" presetClass="entr" presetSubtype="16"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plus(in)">
                                      <p:cBhvr>
                                        <p:cTn id="64" dur="2000"/>
                                        <p:tgtEl>
                                          <p:spTgt spid="78"/>
                                        </p:tgtEl>
                                      </p:cBhvr>
                                    </p:animEffect>
                                  </p:childTnLst>
                                </p:cTn>
                              </p:par>
                            </p:childTnLst>
                          </p:cTn>
                        </p:par>
                        <p:par>
                          <p:cTn id="65" fill="hold">
                            <p:stCondLst>
                              <p:cond delay="9000"/>
                            </p:stCondLst>
                            <p:childTnLst>
                              <p:par>
                                <p:cTn id="66" presetID="6" presetClass="entr" presetSubtype="32" fill="hold"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circle(out)">
                                      <p:cBhvr>
                                        <p:cTn id="68" dur="2000"/>
                                        <p:tgtEl>
                                          <p:spTgt spid="71"/>
                                        </p:tgtEl>
                                      </p:cBhvr>
                                    </p:animEffect>
                                  </p:childTnLst>
                                </p:cTn>
                              </p:par>
                            </p:childTnLst>
                          </p:cTn>
                        </p:par>
                        <p:par>
                          <p:cTn id="69" fill="hold">
                            <p:stCondLst>
                              <p:cond delay="11000"/>
                            </p:stCondLst>
                            <p:childTnLst>
                              <p:par>
                                <p:cTn id="70" presetID="9" presetClass="entr" presetSubtype="0"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dissolv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 grpId="0"/>
      <p:bldP spid="75" grpId="0" animBg="1"/>
      <p:bldP spid="76"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“器”是为政者治国理政的首要素质</a:t>
              </a:r>
            </a:p>
          </p:txBody>
        </p:sp>
      </p:grpSp>
      <p:grpSp>
        <p:nvGrpSpPr>
          <p:cNvPr id="72" name="组合 1"/>
          <p:cNvGrpSpPr>
            <a:grpSpLocks/>
          </p:cNvGrpSpPr>
          <p:nvPr/>
        </p:nvGrpSpPr>
        <p:grpSpPr bwMode="auto">
          <a:xfrm>
            <a:off x="1376708" y="1112928"/>
            <a:ext cx="5820594" cy="461665"/>
            <a:chOff x="1065304" y="420167"/>
            <a:chExt cx="2791660" cy="667330"/>
          </a:xfrm>
          <a:effectLst>
            <a:outerShdw blurRad="50800" dist="38100" dir="2700000" algn="tl" rotWithShape="0">
              <a:prstClr val="black">
                <a:alpha val="40000"/>
              </a:prstClr>
            </a:outerShdw>
          </a:effectLst>
        </p:grpSpPr>
        <p:sp>
          <p:nvSpPr>
            <p:cNvPr id="73" name="矩形 72"/>
            <p:cNvSpPr/>
            <p:nvPr/>
          </p:nvSpPr>
          <p:spPr>
            <a:xfrm>
              <a:off x="1065304" y="471675"/>
              <a:ext cx="2791660" cy="585409"/>
            </a:xfrm>
            <a:prstGeom prst="rect">
              <a:avLst/>
            </a:prstGeom>
            <a:solidFill>
              <a:srgbClr val="20BA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74" name="文本框 5"/>
            <p:cNvSpPr txBox="1">
              <a:spLocks noChangeArrowheads="1"/>
            </p:cNvSpPr>
            <p:nvPr/>
          </p:nvSpPr>
          <p:spPr bwMode="auto">
            <a:xfrm>
              <a:off x="1079591" y="420167"/>
              <a:ext cx="2777373" cy="6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4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zh-CN" altLang="en-US" sz="2400" dirty="0" smtClean="0">
                  <a:solidFill>
                    <a:schemeClr val="bg1"/>
                  </a:solidFill>
                </a:rPr>
                <a:t>宽容是</a:t>
              </a:r>
              <a:r>
                <a:rPr lang="zh-CN" altLang="en-US" sz="2400" dirty="0">
                  <a:solidFill>
                    <a:schemeClr val="bg1"/>
                  </a:solidFill>
                </a:rPr>
                <a:t>一剂良药</a:t>
              </a:r>
              <a:r>
                <a:rPr lang="zh-CN" altLang="en-US" sz="2400" dirty="0" smtClean="0">
                  <a:solidFill>
                    <a:schemeClr val="bg1"/>
                  </a:solidFill>
                </a:rPr>
                <a:t>，能</a:t>
              </a:r>
              <a:r>
                <a:rPr lang="zh-CN" altLang="en-US" sz="2400" dirty="0">
                  <a:solidFill>
                    <a:schemeClr val="bg1"/>
                  </a:solidFill>
                </a:rPr>
                <a:t>使人际关系更加和谐</a:t>
              </a:r>
            </a:p>
          </p:txBody>
        </p:sp>
      </p:grpSp>
      <p:sp>
        <p:nvSpPr>
          <p:cNvPr id="75" name="矩形 74"/>
          <p:cNvSpPr/>
          <p:nvPr/>
        </p:nvSpPr>
        <p:spPr>
          <a:xfrm>
            <a:off x="840993" y="114078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6" name="矩形 75"/>
          <p:cNvSpPr/>
          <p:nvPr/>
        </p:nvSpPr>
        <p:spPr>
          <a:xfrm>
            <a:off x="607630" y="114078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7" name="矩形 76"/>
          <p:cNvSpPr/>
          <p:nvPr/>
        </p:nvSpPr>
        <p:spPr>
          <a:xfrm>
            <a:off x="482218" y="114078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333" y="2348139"/>
            <a:ext cx="3204452" cy="2980140"/>
          </a:xfrm>
          <a:prstGeom prst="rect">
            <a:avLst/>
          </a:prstGeom>
          <a:ln>
            <a:noFill/>
          </a:ln>
          <a:effectLst>
            <a:softEdge rad="112500"/>
          </a:effectLst>
        </p:spPr>
      </p:pic>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2322" y="3807289"/>
            <a:ext cx="4519676" cy="3111371"/>
          </a:xfrm>
          <a:prstGeom prst="rect">
            <a:avLst/>
          </a:prstGeom>
          <a:ln>
            <a:noFill/>
          </a:ln>
          <a:effectLst>
            <a:softEdge rad="112500"/>
          </a:effectLst>
        </p:spPr>
      </p:pic>
      <p:pic>
        <p:nvPicPr>
          <p:cNvPr id="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6668" y="2146333"/>
            <a:ext cx="4797105" cy="3142931"/>
          </a:xfrm>
          <a:prstGeom prst="rect">
            <a:avLst/>
          </a:prstGeom>
        </p:spPr>
      </p:pic>
      <p:pic>
        <p:nvPicPr>
          <p:cNvPr id="31" name="图片 30" descr="res15_attpic_brief.jpg"/>
          <p:cNvPicPr>
            <a:picLocks noChangeAspect="1"/>
          </p:cNvPicPr>
          <p:nvPr/>
        </p:nvPicPr>
        <p:blipFill>
          <a:blip r:embed="rId12"/>
          <a:stretch>
            <a:fillRect/>
          </a:stretch>
        </p:blipFill>
        <p:spPr>
          <a:xfrm>
            <a:off x="8078397" y="1695740"/>
            <a:ext cx="1869948" cy="1869948"/>
          </a:xfrm>
          <a:prstGeom prst="rect">
            <a:avLst/>
          </a:prstGeom>
        </p:spPr>
      </p:pic>
      <p:sp>
        <p:nvSpPr>
          <p:cNvPr id="32" name="TextBox 31"/>
          <p:cNvSpPr txBox="1"/>
          <p:nvPr/>
        </p:nvSpPr>
        <p:spPr>
          <a:xfrm>
            <a:off x="10116457" y="2380343"/>
            <a:ext cx="1799771" cy="707886"/>
          </a:xfrm>
          <a:prstGeom prst="rect">
            <a:avLst/>
          </a:prstGeom>
          <a:noFill/>
        </p:spPr>
        <p:txBody>
          <a:bodyPr wrap="square" rtlCol="0">
            <a:spAutoFit/>
          </a:bodyPr>
          <a:lstStyle/>
          <a:p>
            <a:r>
              <a:rPr lang="zh-CN" altLang="en-US" sz="2000" dirty="0" smtClean="0">
                <a:latin typeface="楷体" panose="02010609060101010101" pitchFamily="49" charset="-122"/>
                <a:ea typeface="楷体" panose="02010609060101010101" pitchFamily="49" charset="-122"/>
              </a:rPr>
              <a:t>心有多大，就能笑得多灿烂</a:t>
            </a:r>
            <a:endParaRPr lang="zh-CN" altLang="en-US"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591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anim calcmode="lin" valueType="num">
                                      <p:cBhvr>
                                        <p:cTn id="21" dur="1000" fill="hold"/>
                                        <p:tgtEl>
                                          <p:spTgt spid="77"/>
                                        </p:tgtEl>
                                        <p:attrNameLst>
                                          <p:attrName>ppt_x</p:attrName>
                                        </p:attrNameLst>
                                      </p:cBhvr>
                                      <p:tavLst>
                                        <p:tav tm="0">
                                          <p:val>
                                            <p:strVal val="#ppt_x"/>
                                          </p:val>
                                        </p:tav>
                                        <p:tav tm="100000">
                                          <p:val>
                                            <p:strVal val="#ppt_x"/>
                                          </p:val>
                                        </p:tav>
                                      </p:tavLst>
                                    </p:anim>
                                    <p:anim calcmode="lin" valueType="num">
                                      <p:cBhvr>
                                        <p:cTn id="22" dur="1000" fill="hold"/>
                                        <p:tgtEl>
                                          <p:spTgt spid="77"/>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1000"/>
                                        <p:tgtEl>
                                          <p:spTgt spid="76"/>
                                        </p:tgtEl>
                                      </p:cBhvr>
                                    </p:animEffect>
                                    <p:anim calcmode="lin" valueType="num">
                                      <p:cBhvr>
                                        <p:cTn id="26" dur="1000" fill="hold"/>
                                        <p:tgtEl>
                                          <p:spTgt spid="76"/>
                                        </p:tgtEl>
                                        <p:attrNameLst>
                                          <p:attrName>ppt_x</p:attrName>
                                        </p:attrNameLst>
                                      </p:cBhvr>
                                      <p:tavLst>
                                        <p:tav tm="0">
                                          <p:val>
                                            <p:strVal val="#ppt_x"/>
                                          </p:val>
                                        </p:tav>
                                        <p:tav tm="100000">
                                          <p:val>
                                            <p:strVal val="#ppt_x"/>
                                          </p:val>
                                        </p:tav>
                                      </p:tavLst>
                                    </p:anim>
                                    <p:anim calcmode="lin" valueType="num">
                                      <p:cBhvr>
                                        <p:cTn id="27" dur="1000" fill="hold"/>
                                        <p:tgtEl>
                                          <p:spTgt spid="7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1000"/>
                                        <p:tgtEl>
                                          <p:spTgt spid="75"/>
                                        </p:tgtEl>
                                      </p:cBhvr>
                                    </p:animEffect>
                                    <p:anim calcmode="lin" valueType="num">
                                      <p:cBhvr>
                                        <p:cTn id="31" dur="1000" fill="hold"/>
                                        <p:tgtEl>
                                          <p:spTgt spid="75"/>
                                        </p:tgtEl>
                                        <p:attrNameLst>
                                          <p:attrName>ppt_x</p:attrName>
                                        </p:attrNameLst>
                                      </p:cBhvr>
                                      <p:tavLst>
                                        <p:tav tm="0">
                                          <p:val>
                                            <p:strVal val="#ppt_x"/>
                                          </p:val>
                                        </p:tav>
                                        <p:tav tm="100000">
                                          <p:val>
                                            <p:strVal val="#ppt_x"/>
                                          </p:val>
                                        </p:tav>
                                      </p:tavLst>
                                    </p:anim>
                                    <p:anim calcmode="lin" valueType="num">
                                      <p:cBhvr>
                                        <p:cTn id="32" dur="1000" fill="hold"/>
                                        <p:tgtEl>
                                          <p:spTgt spid="7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1000"/>
                                        <p:tgtEl>
                                          <p:spTgt spid="72"/>
                                        </p:tgtEl>
                                      </p:cBhvr>
                                    </p:animEffect>
                                    <p:anim calcmode="lin" valueType="num">
                                      <p:cBhvr>
                                        <p:cTn id="37" dur="1000" fill="hold"/>
                                        <p:tgtEl>
                                          <p:spTgt spid="72"/>
                                        </p:tgtEl>
                                        <p:attrNameLst>
                                          <p:attrName>ppt_x</p:attrName>
                                        </p:attrNameLst>
                                      </p:cBhvr>
                                      <p:tavLst>
                                        <p:tav tm="0">
                                          <p:val>
                                            <p:strVal val="#ppt_x"/>
                                          </p:val>
                                        </p:tav>
                                        <p:tav tm="100000">
                                          <p:val>
                                            <p:strVal val="#ppt_x"/>
                                          </p:val>
                                        </p:tav>
                                      </p:tavLst>
                                    </p:anim>
                                    <p:anim calcmode="lin" valueType="num">
                                      <p:cBhvr>
                                        <p:cTn id="38" dur="1000" fill="hold"/>
                                        <p:tgtEl>
                                          <p:spTgt spid="7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1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plus(in)">
                                      <p:cBhvr>
                                        <p:cTn id="42" dur="2000"/>
                                        <p:tgtEl>
                                          <p:spTgt spid="7"/>
                                        </p:tgtEl>
                                      </p:cBhvr>
                                    </p:animEffect>
                                  </p:childTnLst>
                                </p:cTn>
                              </p:par>
                            </p:childTnLst>
                          </p:cTn>
                        </p:par>
                        <p:par>
                          <p:cTn id="43" fill="hold">
                            <p:stCondLst>
                              <p:cond delay="5000"/>
                            </p:stCondLst>
                            <p:childTnLst>
                              <p:par>
                                <p:cTn id="44" presetID="5" presetClass="entr" presetSubtype="1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heckerboard(across)">
                                      <p:cBhvr>
                                        <p:cTn id="46" dur="500"/>
                                        <p:tgtEl>
                                          <p:spTgt spid="2"/>
                                        </p:tgtEl>
                                      </p:cBhvr>
                                    </p:animEffect>
                                  </p:childTnLst>
                                </p:cTn>
                              </p:par>
                            </p:childTnLst>
                          </p:cTn>
                        </p:par>
                        <p:par>
                          <p:cTn id="47" fill="hold">
                            <p:stCondLst>
                              <p:cond delay="5500"/>
                            </p:stCondLst>
                            <p:childTnLst>
                              <p:par>
                                <p:cTn id="48" presetID="5" presetClass="entr" presetSubtype="1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par>
                          <p:cTn id="54" fill="hold">
                            <p:stCondLst>
                              <p:cond delay="6000"/>
                            </p:stCondLst>
                            <p:childTnLst>
                              <p:par>
                                <p:cTn id="55" presetID="5" presetClass="entr" presetSubtype="1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checkerboard(across)">
                                      <p:cBhvr>
                                        <p:cTn id="57" dur="500"/>
                                        <p:tgtEl>
                                          <p:spTgt spid="31"/>
                                        </p:tgtEl>
                                      </p:cBhvr>
                                    </p:animEffect>
                                  </p:childTnLst>
                                </p:cTn>
                              </p:par>
                            </p:childTnLst>
                          </p:cTn>
                        </p:par>
                        <p:par>
                          <p:cTn id="58" fill="hold">
                            <p:stCondLst>
                              <p:cond delay="6500"/>
                            </p:stCondLst>
                            <p:childTnLst>
                              <p:par>
                                <p:cTn id="59" presetID="5" presetClass="entr" presetSubtype="1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heckerboard(across)">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5" grpId="0" animBg="1"/>
      <p:bldP spid="76" grpId="0" animBg="1"/>
      <p:bldP spid="77"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“识”是为政者治国理政的基本素质</a:t>
              </a:r>
            </a:p>
          </p:txBody>
        </p:sp>
      </p:grpSp>
      <p:grpSp>
        <p:nvGrpSpPr>
          <p:cNvPr id="30" name="组合 29"/>
          <p:cNvGrpSpPr/>
          <p:nvPr/>
        </p:nvGrpSpPr>
        <p:grpSpPr>
          <a:xfrm>
            <a:off x="237986" y="1259848"/>
            <a:ext cx="1243396" cy="1254308"/>
            <a:chOff x="5025571" y="1800800"/>
            <a:chExt cx="2140858" cy="2159642"/>
          </a:xfrm>
        </p:grpSpPr>
        <p:grpSp>
          <p:nvGrpSpPr>
            <p:cNvPr id="31" name="组合 30"/>
            <p:cNvGrpSpPr/>
            <p:nvPr/>
          </p:nvGrpSpPr>
          <p:grpSpPr>
            <a:xfrm>
              <a:off x="5025571" y="1800800"/>
              <a:ext cx="2140858" cy="2159642"/>
              <a:chOff x="5025570" y="1940946"/>
              <a:chExt cx="2140858" cy="2159642"/>
            </a:xfrm>
          </p:grpSpPr>
          <p:sp>
            <p:nvSpPr>
              <p:cNvPr id="33" name="矩形 32"/>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33" idx="1"/>
                <a:endCxn id="33"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3" idx="0"/>
                <a:endCxn id="33"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识</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grpSp>
        <p:nvGrpSpPr>
          <p:cNvPr id="41" name="组合 10"/>
          <p:cNvGrpSpPr>
            <a:grpSpLocks/>
          </p:cNvGrpSpPr>
          <p:nvPr/>
        </p:nvGrpSpPr>
        <p:grpSpPr bwMode="auto">
          <a:xfrm>
            <a:off x="179725" y="3078512"/>
            <a:ext cx="1538883" cy="3429000"/>
            <a:chOff x="4614924" y="785800"/>
            <a:chExt cx="1538893" cy="4112950"/>
          </a:xfrm>
        </p:grpSpPr>
        <p:pic>
          <p:nvPicPr>
            <p:cNvPr id="44" name="图片 8" descr="200851295613137_2.jpg"/>
            <p:cNvPicPr>
              <a:picLocks noChangeAspect="1"/>
            </p:cNvPicPr>
            <p:nvPr/>
          </p:nvPicPr>
          <p:blipFill>
            <a:blip r:embed="rId9"/>
            <a:srcRect l="16499" t="4166" r="61108" b="5556"/>
            <a:stretch>
              <a:fillRect/>
            </a:stretch>
          </p:blipFill>
          <p:spPr bwMode="auto">
            <a:xfrm>
              <a:off x="4714876" y="785800"/>
              <a:ext cx="1357322" cy="4112950"/>
            </a:xfrm>
            <a:prstGeom prst="rect">
              <a:avLst/>
            </a:prstGeom>
            <a:noFill/>
            <a:ln w="9525">
              <a:noFill/>
              <a:miter lim="800000"/>
              <a:headEnd/>
              <a:tailEnd/>
            </a:ln>
          </p:spPr>
        </p:pic>
        <p:sp>
          <p:nvSpPr>
            <p:cNvPr id="45" name="TextBox 9"/>
            <p:cNvSpPr txBox="1"/>
            <p:nvPr/>
          </p:nvSpPr>
          <p:spPr>
            <a:xfrm>
              <a:off x="4614924" y="1217155"/>
              <a:ext cx="1538893" cy="3250239"/>
            </a:xfrm>
            <a:prstGeom prst="rect">
              <a:avLst/>
            </a:prstGeom>
            <a:noFill/>
          </p:spPr>
          <p:txBody>
            <a:bodyPr vert="eaVert" wrap="square">
              <a:spAutoFit/>
            </a:bodyPr>
            <a:lstStyle/>
            <a:p>
              <a:pPr>
                <a:lnSpc>
                  <a:spcPct val="110000"/>
                </a:lnSpc>
                <a:defRPr/>
              </a:pPr>
              <a:r>
                <a:rPr lang="zh-CN" altLang="en-US" sz="2000" b="1" dirty="0">
                  <a:latin typeface="+mn-ea"/>
                </a:rPr>
                <a:t>德薄而位尊，知小而谋大，力小而任重，鲜不及矣</a:t>
              </a:r>
              <a:r>
                <a:rPr lang="zh-CN" altLang="en-US" sz="2000" b="1" dirty="0" smtClean="0">
                  <a:latin typeface="+mn-ea"/>
                </a:rPr>
                <a:t>。</a:t>
              </a:r>
              <a:endParaRPr lang="en-US" altLang="zh-CN" sz="2000" b="1" dirty="0" smtClean="0">
                <a:latin typeface="+mn-ea"/>
              </a:endParaRPr>
            </a:p>
            <a:p>
              <a:pPr algn="r">
                <a:lnSpc>
                  <a:spcPct val="110000"/>
                </a:lnSpc>
                <a:defRPr/>
              </a:pPr>
              <a:r>
                <a:rPr lang="en-US" altLang="zh-CN" sz="2000" b="1" dirty="0" smtClean="0">
                  <a:latin typeface="+mn-ea"/>
                  <a:ea typeface="+mn-ea"/>
                </a:rPr>
                <a:t>——</a:t>
              </a:r>
              <a:r>
                <a:rPr lang="zh-CN" altLang="en-US" sz="2000" b="1" dirty="0" smtClean="0">
                  <a:latin typeface="+mn-ea"/>
                  <a:ea typeface="+mn-ea"/>
                </a:rPr>
                <a:t>周易</a:t>
              </a:r>
              <a:endParaRPr lang="zh-CN" altLang="en-US" sz="2000" b="1" dirty="0">
                <a:latin typeface="+mn-ea"/>
                <a:ea typeface="+mn-ea"/>
              </a:endParaRPr>
            </a:p>
          </p:txBody>
        </p:sp>
      </p:grpSp>
      <p:sp>
        <p:nvSpPr>
          <p:cNvPr id="46" name="文本框 45"/>
          <p:cNvSpPr txBox="1"/>
          <p:nvPr/>
        </p:nvSpPr>
        <p:spPr>
          <a:xfrm>
            <a:off x="1597333" y="1407320"/>
            <a:ext cx="6391508" cy="830997"/>
          </a:xfrm>
          <a:prstGeom prst="rect">
            <a:avLst/>
          </a:prstGeom>
          <a:noFill/>
        </p:spPr>
        <p:txBody>
          <a:bodyPr wrap="square" rtlCol="0">
            <a:spAutoFit/>
          </a:bodyPr>
          <a:lstStyle/>
          <a:p>
            <a:r>
              <a:rPr lang="zh-CN" altLang="en-US" sz="2400" b="1" dirty="0" smtClean="0">
                <a:solidFill>
                  <a:srgbClr val="FF0000"/>
                </a:solidFill>
                <a:latin typeface="黑体" panose="02010609060101010101" pitchFamily="49" charset="-122"/>
                <a:ea typeface="黑体" panose="02010609060101010101" pitchFamily="49" charset="-122"/>
              </a:rPr>
              <a:t>知识</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每个为政者胜任治国理政使命的基本素质</a:t>
            </a:r>
          </a:p>
        </p:txBody>
      </p:sp>
      <p:grpSp>
        <p:nvGrpSpPr>
          <p:cNvPr id="4" name="组合 3"/>
          <p:cNvGrpSpPr/>
          <p:nvPr/>
        </p:nvGrpSpPr>
        <p:grpSpPr>
          <a:xfrm>
            <a:off x="2249971" y="3078512"/>
            <a:ext cx="3197348" cy="3224575"/>
            <a:chOff x="3083873" y="1158098"/>
            <a:chExt cx="3197348" cy="3224575"/>
          </a:xfrm>
        </p:grpSpPr>
        <p:sp>
          <p:nvSpPr>
            <p:cNvPr id="57" name="圆角矩形 56"/>
            <p:cNvSpPr/>
            <p:nvPr/>
          </p:nvSpPr>
          <p:spPr>
            <a:xfrm>
              <a:off x="3083873" y="1158098"/>
              <a:ext cx="2841292" cy="2460133"/>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3309527" y="1336762"/>
              <a:ext cx="2424435" cy="2101372"/>
            </a:xfrm>
            <a:prstGeom prst="roundRect">
              <a:avLst/>
            </a:prstGeom>
            <a:noFill/>
            <a:ln>
              <a:solidFill>
                <a:srgbClr val="FC15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4993527" y="3160593"/>
              <a:ext cx="1222080" cy="1222080"/>
            </a:xfrm>
            <a:prstGeom prst="ellipse">
              <a:avLst/>
            </a:prstGeom>
            <a:gradFill>
              <a:gsLst>
                <a:gs pos="0">
                  <a:srgbClr val="E4E4E4"/>
                </a:gs>
                <a:gs pos="100000">
                  <a:schemeClr val="bg1"/>
                </a:gs>
              </a:gsLst>
              <a:lin ang="2700000" scaled="0"/>
            </a:gradFill>
            <a:ln w="3810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flipH="1">
              <a:off x="3473838" y="1534083"/>
              <a:ext cx="2313913" cy="1422954"/>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人们通过亲身参加社会活动所获得的实践知识</a:t>
              </a:r>
            </a:p>
          </p:txBody>
        </p:sp>
        <p:sp>
          <p:nvSpPr>
            <p:cNvPr id="65" name="文本框 64"/>
            <p:cNvSpPr txBox="1"/>
            <p:nvPr/>
          </p:nvSpPr>
          <p:spPr>
            <a:xfrm flipH="1">
              <a:off x="5269976" y="3437202"/>
              <a:ext cx="1011245" cy="707886"/>
            </a:xfrm>
            <a:prstGeom prst="rect">
              <a:avLst/>
            </a:prstGeom>
            <a:noFill/>
          </p:spPr>
          <p:txBody>
            <a:bodyPr wrap="square" rtlCol="0">
              <a:spAutoFit/>
            </a:bodyPr>
            <a:lstStyle/>
            <a:p>
              <a:r>
                <a:rPr lang="zh-CN" altLang="en-US" sz="2000" b="1" dirty="0" smtClean="0">
                  <a:solidFill>
                    <a:srgbClr val="F91515"/>
                  </a:solidFill>
                  <a:latin typeface="汉仪综艺体简" panose="02010609000101010101" pitchFamily="49" charset="-122"/>
                  <a:ea typeface="汉仪综艺体简" panose="02010609000101010101" pitchFamily="49" charset="-122"/>
                </a:rPr>
                <a:t>直接</a:t>
              </a:r>
              <a:endParaRPr lang="en-US" altLang="zh-CN" sz="2000" b="1" dirty="0" smtClean="0">
                <a:solidFill>
                  <a:srgbClr val="F91515"/>
                </a:solidFill>
                <a:latin typeface="汉仪综艺体简" panose="02010609000101010101" pitchFamily="49" charset="-122"/>
                <a:ea typeface="汉仪综艺体简" panose="02010609000101010101" pitchFamily="49" charset="-122"/>
              </a:endParaRPr>
            </a:p>
            <a:p>
              <a:r>
                <a:rPr lang="zh-CN" altLang="en-US" sz="2000" b="1" dirty="0" smtClean="0">
                  <a:solidFill>
                    <a:srgbClr val="F91515"/>
                  </a:solidFill>
                  <a:latin typeface="汉仪综艺体简" panose="02010609000101010101" pitchFamily="49" charset="-122"/>
                  <a:ea typeface="汉仪综艺体简" panose="02010609000101010101" pitchFamily="49" charset="-122"/>
                </a:rPr>
                <a:t>知识</a:t>
              </a:r>
              <a:endParaRPr lang="zh-CN" altLang="en-US" sz="2000" b="1" dirty="0">
                <a:solidFill>
                  <a:srgbClr val="F91515"/>
                </a:solidFill>
                <a:latin typeface="汉仪综艺体简" panose="02010609000101010101" pitchFamily="49" charset="-122"/>
                <a:ea typeface="汉仪综艺体简" panose="02010609000101010101" pitchFamily="49" charset="-122"/>
              </a:endParaRPr>
            </a:p>
          </p:txBody>
        </p:sp>
        <p:sp>
          <p:nvSpPr>
            <p:cNvPr id="52" name="文本框 51"/>
            <p:cNvSpPr txBox="1"/>
            <p:nvPr/>
          </p:nvSpPr>
          <p:spPr>
            <a:xfrm flipH="1">
              <a:off x="3266375" y="3789526"/>
              <a:ext cx="1803734" cy="523220"/>
            </a:xfrm>
            <a:prstGeom prst="rect">
              <a:avLst/>
            </a:prstGeom>
            <a:noFill/>
          </p:spPr>
          <p:txBody>
            <a:bodyPr wrap="square" rtlCol="0">
              <a:spAutoFit/>
            </a:bodyPr>
            <a:lstStyle/>
            <a:p>
              <a:pPr algn="ctr"/>
              <a:r>
                <a:rPr lang="zh-CN" altLang="en-US" sz="2800" b="1" dirty="0" smtClean="0">
                  <a:latin typeface="黑体" panose="02010609060101010101" pitchFamily="49" charset="-122"/>
                  <a:ea typeface="黑体" panose="02010609060101010101" pitchFamily="49" charset="-122"/>
                </a:rPr>
                <a:t>见识</a:t>
              </a:r>
              <a:endParaRPr lang="zh-CN" altLang="en-US" sz="2800" b="1" dirty="0">
                <a:latin typeface="黑体" panose="02010609060101010101" pitchFamily="49" charset="-122"/>
                <a:ea typeface="黑体" panose="02010609060101010101" pitchFamily="49" charset="-122"/>
              </a:endParaRPr>
            </a:p>
          </p:txBody>
        </p:sp>
      </p:grpSp>
      <p:grpSp>
        <p:nvGrpSpPr>
          <p:cNvPr id="3" name="组合 2"/>
          <p:cNvGrpSpPr/>
          <p:nvPr/>
        </p:nvGrpSpPr>
        <p:grpSpPr>
          <a:xfrm>
            <a:off x="8542010" y="3063565"/>
            <a:ext cx="3447969" cy="3189003"/>
            <a:chOff x="6644672" y="3438136"/>
            <a:chExt cx="3447969" cy="3189003"/>
          </a:xfrm>
        </p:grpSpPr>
        <p:sp>
          <p:nvSpPr>
            <p:cNvPr id="61" name="圆角矩形 60"/>
            <p:cNvSpPr/>
            <p:nvPr/>
          </p:nvSpPr>
          <p:spPr>
            <a:xfrm>
              <a:off x="6644672" y="3438136"/>
              <a:ext cx="2841292" cy="2460133"/>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6870326" y="3616800"/>
              <a:ext cx="2424435" cy="2101372"/>
            </a:xfrm>
            <a:prstGeom prst="roundRect">
              <a:avLst/>
            </a:prstGeom>
            <a:noFill/>
            <a:ln>
              <a:solidFill>
                <a:srgbClr val="FC15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8790954" y="5405059"/>
              <a:ext cx="1222080" cy="1222080"/>
            </a:xfrm>
            <a:prstGeom prst="ellipse">
              <a:avLst/>
            </a:prstGeom>
            <a:gradFill>
              <a:gsLst>
                <a:gs pos="0">
                  <a:srgbClr val="E4E4E4"/>
                </a:gs>
                <a:gs pos="100000">
                  <a:schemeClr val="bg1"/>
                </a:gs>
              </a:gsLst>
              <a:lin ang="2700000" scaled="0"/>
            </a:gradFill>
            <a:ln w="3810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flipH="1">
              <a:off x="7034636" y="3814121"/>
              <a:ext cx="2313913" cy="1015663"/>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人们经过学习所获得的理论知识</a:t>
              </a:r>
            </a:p>
          </p:txBody>
        </p:sp>
        <p:sp>
          <p:nvSpPr>
            <p:cNvPr id="66" name="文本框 65"/>
            <p:cNvSpPr txBox="1"/>
            <p:nvPr/>
          </p:nvSpPr>
          <p:spPr>
            <a:xfrm flipH="1">
              <a:off x="9081396" y="5692933"/>
              <a:ext cx="1011245" cy="707886"/>
            </a:xfrm>
            <a:prstGeom prst="rect">
              <a:avLst/>
            </a:prstGeom>
            <a:noFill/>
          </p:spPr>
          <p:txBody>
            <a:bodyPr wrap="square" rtlCol="0">
              <a:spAutoFit/>
            </a:bodyPr>
            <a:lstStyle/>
            <a:p>
              <a:r>
                <a:rPr lang="zh-CN" altLang="en-US" sz="2000" b="1" dirty="0">
                  <a:solidFill>
                    <a:srgbClr val="F91515"/>
                  </a:solidFill>
                  <a:latin typeface="汉仪综艺体简" panose="02010609000101010101" pitchFamily="49" charset="-122"/>
                  <a:ea typeface="汉仪综艺体简" panose="02010609000101010101" pitchFamily="49" charset="-122"/>
                </a:rPr>
                <a:t>间接</a:t>
              </a:r>
              <a:endParaRPr lang="en-US" altLang="zh-CN" sz="2000" b="1" dirty="0">
                <a:solidFill>
                  <a:srgbClr val="F91515"/>
                </a:solidFill>
                <a:latin typeface="汉仪综艺体简" panose="02010609000101010101" pitchFamily="49" charset="-122"/>
                <a:ea typeface="汉仪综艺体简" panose="02010609000101010101" pitchFamily="49" charset="-122"/>
              </a:endParaRPr>
            </a:p>
            <a:p>
              <a:r>
                <a:rPr lang="zh-CN" altLang="en-US" sz="2000" b="1" dirty="0">
                  <a:solidFill>
                    <a:srgbClr val="F91515"/>
                  </a:solidFill>
                  <a:latin typeface="汉仪综艺体简" panose="02010609000101010101" pitchFamily="49" charset="-122"/>
                  <a:ea typeface="汉仪综艺体简" panose="02010609000101010101" pitchFamily="49" charset="-122"/>
                </a:rPr>
                <a:t>知识</a:t>
              </a:r>
            </a:p>
          </p:txBody>
        </p:sp>
        <p:sp>
          <p:nvSpPr>
            <p:cNvPr id="51" name="文本框 50"/>
            <p:cNvSpPr txBox="1"/>
            <p:nvPr/>
          </p:nvSpPr>
          <p:spPr>
            <a:xfrm flipH="1">
              <a:off x="7326018" y="6080853"/>
              <a:ext cx="1194731" cy="523220"/>
            </a:xfrm>
            <a:prstGeom prst="rect">
              <a:avLst/>
            </a:prstGeom>
            <a:noFill/>
          </p:spPr>
          <p:txBody>
            <a:bodyPr wrap="square" rtlCol="0">
              <a:spAutoFit/>
            </a:bodyPr>
            <a:lstStyle/>
            <a:p>
              <a:pPr algn="ctr"/>
              <a:r>
                <a:rPr lang="zh-CN" altLang="en-US" sz="2800" b="1" dirty="0">
                  <a:latin typeface="黑体" panose="02010609060101010101" pitchFamily="49" charset="-122"/>
                  <a:ea typeface="黑体" panose="02010609060101010101" pitchFamily="49" charset="-122"/>
                </a:rPr>
                <a:t>学识</a:t>
              </a:r>
            </a:p>
          </p:txBody>
        </p:sp>
      </p:grpSp>
      <p:pic>
        <p:nvPicPr>
          <p:cNvPr id="5"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6044" y="2933987"/>
            <a:ext cx="2747749" cy="2747749"/>
          </a:xfrm>
          <a:prstGeom prst="rect">
            <a:avLst/>
          </a:prstGeom>
          <a:ln>
            <a:noFill/>
          </a:ln>
          <a:effectLst>
            <a:softEdge rad="112500"/>
          </a:effectLst>
        </p:spPr>
      </p:pic>
    </p:spTree>
    <p:extLst>
      <p:ext uri="{BB962C8B-B14F-4D97-AF65-F5344CB8AC3E}">
        <p14:creationId xmlns:p14="http://schemas.microsoft.com/office/powerpoint/2010/main" val="20949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80">
                                          <p:stCondLst>
                                            <p:cond delay="0"/>
                                          </p:stCondLst>
                                        </p:cTn>
                                        <p:tgtEl>
                                          <p:spTgt spid="30"/>
                                        </p:tgtEl>
                                      </p:cBhvr>
                                    </p:animEffect>
                                    <p:anim calcmode="lin" valueType="num">
                                      <p:cBhvr>
                                        <p:cTn id="2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7" dur="26">
                                          <p:stCondLst>
                                            <p:cond delay="650"/>
                                          </p:stCondLst>
                                        </p:cTn>
                                        <p:tgtEl>
                                          <p:spTgt spid="30"/>
                                        </p:tgtEl>
                                      </p:cBhvr>
                                      <p:to x="100000" y="60000"/>
                                    </p:animScale>
                                    <p:animScale>
                                      <p:cBhvr>
                                        <p:cTn id="28" dur="166" decel="50000">
                                          <p:stCondLst>
                                            <p:cond delay="676"/>
                                          </p:stCondLst>
                                        </p:cTn>
                                        <p:tgtEl>
                                          <p:spTgt spid="30"/>
                                        </p:tgtEl>
                                      </p:cBhvr>
                                      <p:to x="100000" y="100000"/>
                                    </p:animScale>
                                    <p:animScale>
                                      <p:cBhvr>
                                        <p:cTn id="29" dur="26">
                                          <p:stCondLst>
                                            <p:cond delay="1312"/>
                                          </p:stCondLst>
                                        </p:cTn>
                                        <p:tgtEl>
                                          <p:spTgt spid="30"/>
                                        </p:tgtEl>
                                      </p:cBhvr>
                                      <p:to x="100000" y="80000"/>
                                    </p:animScale>
                                    <p:animScale>
                                      <p:cBhvr>
                                        <p:cTn id="30" dur="166" decel="50000">
                                          <p:stCondLst>
                                            <p:cond delay="1338"/>
                                          </p:stCondLst>
                                        </p:cTn>
                                        <p:tgtEl>
                                          <p:spTgt spid="30"/>
                                        </p:tgtEl>
                                      </p:cBhvr>
                                      <p:to x="100000" y="100000"/>
                                    </p:animScale>
                                    <p:animScale>
                                      <p:cBhvr>
                                        <p:cTn id="31" dur="26">
                                          <p:stCondLst>
                                            <p:cond delay="1642"/>
                                          </p:stCondLst>
                                        </p:cTn>
                                        <p:tgtEl>
                                          <p:spTgt spid="30"/>
                                        </p:tgtEl>
                                      </p:cBhvr>
                                      <p:to x="100000" y="90000"/>
                                    </p:animScale>
                                    <p:animScale>
                                      <p:cBhvr>
                                        <p:cTn id="32" dur="166" decel="50000">
                                          <p:stCondLst>
                                            <p:cond delay="1668"/>
                                          </p:stCondLst>
                                        </p:cTn>
                                        <p:tgtEl>
                                          <p:spTgt spid="30"/>
                                        </p:tgtEl>
                                      </p:cBhvr>
                                      <p:to x="100000" y="100000"/>
                                    </p:animScale>
                                    <p:animScale>
                                      <p:cBhvr>
                                        <p:cTn id="33" dur="26">
                                          <p:stCondLst>
                                            <p:cond delay="1808"/>
                                          </p:stCondLst>
                                        </p:cTn>
                                        <p:tgtEl>
                                          <p:spTgt spid="30"/>
                                        </p:tgtEl>
                                      </p:cBhvr>
                                      <p:to x="100000" y="95000"/>
                                    </p:animScale>
                                    <p:animScale>
                                      <p:cBhvr>
                                        <p:cTn id="34" dur="166" decel="50000">
                                          <p:stCondLst>
                                            <p:cond delay="1834"/>
                                          </p:stCondLst>
                                        </p:cTn>
                                        <p:tgtEl>
                                          <p:spTgt spid="30"/>
                                        </p:tgtEl>
                                      </p:cBhvr>
                                      <p:to x="100000" y="100000"/>
                                    </p:animScale>
                                  </p:childTnLst>
                                </p:cTn>
                              </p:par>
                            </p:childTnLst>
                          </p:cTn>
                        </p:par>
                        <p:par>
                          <p:cTn id="35" fill="hold">
                            <p:stCondLst>
                              <p:cond delay="5000"/>
                            </p:stCondLst>
                            <p:childTnLst>
                              <p:par>
                                <p:cTn id="36" presetID="12" presetClass="entr" presetSubtype="4"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slide(fromBottom)">
                                      <p:cBhvr>
                                        <p:cTn id="38" dur="500"/>
                                        <p:tgtEl>
                                          <p:spTgt spid="46"/>
                                        </p:tgtEl>
                                      </p:cBhvr>
                                    </p:animEffect>
                                  </p:childTnLst>
                                </p:cTn>
                              </p:par>
                            </p:childTnLst>
                          </p:cTn>
                        </p:par>
                        <p:par>
                          <p:cTn id="39" fill="hold">
                            <p:stCondLst>
                              <p:cond delay="5500"/>
                            </p:stCondLst>
                            <p:childTnLst>
                              <p:par>
                                <p:cTn id="40" presetID="47" presetClass="entr" presetSubtype="0" fill="hold"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2" presetClass="entr" presetSubtype="8"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par>
                          <p:cTn id="50" fill="hold">
                            <p:stCondLst>
                              <p:cond delay="7000"/>
                            </p:stCondLst>
                            <p:childTnLst>
                              <p:par>
                                <p:cTn id="51" presetID="2" presetClass="entr" presetSubtype="2"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1+#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childTnLst>
                          </p:cTn>
                        </p:par>
                        <p:par>
                          <p:cTn id="55" fill="hold">
                            <p:stCondLst>
                              <p:cond delay="7500"/>
                            </p:stCondLst>
                            <p:childTnLst>
                              <p:par>
                                <p:cTn id="56" presetID="10"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000"/>
                                        <p:tgtEl>
                                          <p:spTgt spid="5"/>
                                        </p:tgtEl>
                                      </p:cBhvr>
                                    </p:animEffect>
                                  </p:childTnLst>
                                </p:cTn>
                              </p:par>
                              <p:par>
                                <p:cTn id="59" presetID="2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“识”是为政者治国理政的基本素质</a:t>
            </a:r>
          </a:p>
        </p:txBody>
      </p:sp>
      <p:sp>
        <p:nvSpPr>
          <p:cNvPr id="48" name="Freeform 46"/>
          <p:cNvSpPr>
            <a:spLocks/>
          </p:cNvSpPr>
          <p:nvPr/>
        </p:nvSpPr>
        <p:spPr bwMode="auto">
          <a:xfrm>
            <a:off x="7132331" y="5266665"/>
            <a:ext cx="876136" cy="486467"/>
          </a:xfrm>
          <a:custGeom>
            <a:avLst/>
            <a:gdLst>
              <a:gd name="T0" fmla="*/ 0 w 149"/>
              <a:gd name="T1" fmla="*/ 11 h 82"/>
              <a:gd name="T2" fmla="*/ 149 w 149"/>
              <a:gd name="T3" fmla="*/ 11 h 82"/>
              <a:gd name="T4" fmla="*/ 126 w 149"/>
              <a:gd name="T5" fmla="*/ 42 h 82"/>
              <a:gd name="T6" fmla="*/ 149 w 149"/>
              <a:gd name="T7" fmla="*/ 82 h 82"/>
              <a:gd name="T8" fmla="*/ 0 w 149"/>
              <a:gd name="T9" fmla="*/ 82 h 82"/>
              <a:gd name="T10" fmla="*/ 0 w 149"/>
              <a:gd name="T11" fmla="*/ 11 h 82"/>
            </a:gdLst>
            <a:ahLst/>
            <a:cxnLst>
              <a:cxn ang="0">
                <a:pos x="T0" y="T1"/>
              </a:cxn>
              <a:cxn ang="0">
                <a:pos x="T2" y="T3"/>
              </a:cxn>
              <a:cxn ang="0">
                <a:pos x="T4" y="T5"/>
              </a:cxn>
              <a:cxn ang="0">
                <a:pos x="T6" y="T7"/>
              </a:cxn>
              <a:cxn ang="0">
                <a:pos x="T8" y="T9"/>
              </a:cxn>
              <a:cxn ang="0">
                <a:pos x="T10" y="T11"/>
              </a:cxn>
            </a:cxnLst>
            <a:rect l="0" t="0" r="r" b="b"/>
            <a:pathLst>
              <a:path w="149" h="82">
                <a:moveTo>
                  <a:pt x="0" y="11"/>
                </a:moveTo>
                <a:cubicBezTo>
                  <a:pt x="49" y="0"/>
                  <a:pt x="100" y="0"/>
                  <a:pt x="149" y="11"/>
                </a:cubicBezTo>
                <a:cubicBezTo>
                  <a:pt x="140" y="23"/>
                  <a:pt x="135" y="29"/>
                  <a:pt x="126" y="42"/>
                </a:cubicBezTo>
                <a:cubicBezTo>
                  <a:pt x="135" y="58"/>
                  <a:pt x="140" y="66"/>
                  <a:pt x="149" y="82"/>
                </a:cubicBezTo>
                <a:cubicBezTo>
                  <a:pt x="100" y="71"/>
                  <a:pt x="49" y="71"/>
                  <a:pt x="0" y="82"/>
                </a:cubicBezTo>
                <a:cubicBezTo>
                  <a:pt x="0" y="54"/>
                  <a:pt x="0" y="39"/>
                  <a:pt x="0" y="11"/>
                </a:cubicBezTo>
                <a:close/>
              </a:path>
            </a:pathLst>
          </a:custGeom>
          <a:gradFill flip="none" rotWithShape="1">
            <a:gsLst>
              <a:gs pos="0">
                <a:srgbClr val="CB2323">
                  <a:shade val="30000"/>
                  <a:satMod val="115000"/>
                </a:srgbClr>
              </a:gs>
              <a:gs pos="50000">
                <a:srgbClr val="CB2323">
                  <a:shade val="67500"/>
                  <a:satMod val="115000"/>
                </a:srgbClr>
              </a:gs>
              <a:gs pos="100000">
                <a:srgbClr val="FA1515"/>
              </a:gs>
            </a:gsLst>
            <a:path path="circle">
              <a:fillToRect r="100000" b="100000"/>
            </a:path>
            <a:tileRect l="-100000" t="-100000"/>
          </a:gradFill>
          <a:ln>
            <a:noFill/>
          </a:ln>
          <a:effectLst>
            <a:outerShdw blurRad="127000" dist="1016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7"/>
          <p:cNvSpPr>
            <a:spLocks/>
          </p:cNvSpPr>
          <p:nvPr/>
        </p:nvSpPr>
        <p:spPr bwMode="auto">
          <a:xfrm>
            <a:off x="7358915" y="5266665"/>
            <a:ext cx="518732" cy="295355"/>
          </a:xfrm>
          <a:custGeom>
            <a:avLst/>
            <a:gdLst>
              <a:gd name="T0" fmla="*/ 88 w 88"/>
              <a:gd name="T1" fmla="*/ 11 h 50"/>
              <a:gd name="T2" fmla="*/ 39 w 88"/>
              <a:gd name="T3" fmla="*/ 2 h 50"/>
              <a:gd name="T4" fmla="*/ 0 w 88"/>
              <a:gd name="T5" fmla="*/ 1 h 50"/>
              <a:gd name="T6" fmla="*/ 0 w 88"/>
              <a:gd name="T7" fmla="*/ 50 h 50"/>
              <a:gd name="T8" fmla="*/ 88 w 88"/>
              <a:gd name="T9" fmla="*/ 11 h 50"/>
            </a:gdLst>
            <a:ahLst/>
            <a:cxnLst>
              <a:cxn ang="0">
                <a:pos x="T0" y="T1"/>
              </a:cxn>
              <a:cxn ang="0">
                <a:pos x="T2" y="T3"/>
              </a:cxn>
              <a:cxn ang="0">
                <a:pos x="T4" y="T5"/>
              </a:cxn>
              <a:cxn ang="0">
                <a:pos x="T6" y="T7"/>
              </a:cxn>
              <a:cxn ang="0">
                <a:pos x="T8" y="T9"/>
              </a:cxn>
            </a:cxnLst>
            <a:rect l="0" t="0" r="r" b="b"/>
            <a:pathLst>
              <a:path w="88" h="50">
                <a:moveTo>
                  <a:pt x="88" y="11"/>
                </a:moveTo>
                <a:cubicBezTo>
                  <a:pt x="88" y="11"/>
                  <a:pt x="56" y="4"/>
                  <a:pt x="39" y="2"/>
                </a:cubicBezTo>
                <a:cubicBezTo>
                  <a:pt x="23" y="0"/>
                  <a:pt x="0" y="1"/>
                  <a:pt x="0" y="1"/>
                </a:cubicBezTo>
                <a:cubicBezTo>
                  <a:pt x="0" y="50"/>
                  <a:pt x="0" y="50"/>
                  <a:pt x="0" y="50"/>
                </a:cubicBezTo>
                <a:lnTo>
                  <a:pt x="88" y="11"/>
                </a:lnTo>
                <a:close/>
              </a:path>
            </a:pathLst>
          </a:custGeom>
          <a:solidFill>
            <a:srgbClr val="8D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5"/>
          <p:cNvSpPr>
            <a:spLocks/>
          </p:cNvSpPr>
          <p:nvPr/>
        </p:nvSpPr>
        <p:spPr bwMode="auto">
          <a:xfrm>
            <a:off x="4311605" y="4228228"/>
            <a:ext cx="3318225" cy="1536518"/>
          </a:xfrm>
          <a:custGeom>
            <a:avLst/>
            <a:gdLst>
              <a:gd name="T0" fmla="*/ 0 w 603"/>
              <a:gd name="T1" fmla="*/ 226 h 226"/>
              <a:gd name="T2" fmla="*/ 0 w 603"/>
              <a:gd name="T3" fmla="*/ 141 h 226"/>
              <a:gd name="T4" fmla="*/ 603 w 603"/>
              <a:gd name="T5" fmla="*/ 0 h 226"/>
              <a:gd name="T6" fmla="*/ 603 w 603"/>
              <a:gd name="T7" fmla="*/ 84 h 226"/>
              <a:gd name="T8" fmla="*/ 0 w 603"/>
              <a:gd name="T9" fmla="*/ 226 h 226"/>
            </a:gdLst>
            <a:ahLst/>
            <a:cxnLst>
              <a:cxn ang="0">
                <a:pos x="T0" y="T1"/>
              </a:cxn>
              <a:cxn ang="0">
                <a:pos x="T2" y="T3"/>
              </a:cxn>
              <a:cxn ang="0">
                <a:pos x="T4" y="T5"/>
              </a:cxn>
              <a:cxn ang="0">
                <a:pos x="T6" y="T7"/>
              </a:cxn>
              <a:cxn ang="0">
                <a:pos x="T8" y="T9"/>
              </a:cxn>
            </a:cxnLst>
            <a:rect l="0" t="0" r="r" b="b"/>
            <a:pathLst>
              <a:path w="603" h="226">
                <a:moveTo>
                  <a:pt x="0" y="226"/>
                </a:moveTo>
                <a:cubicBezTo>
                  <a:pt x="0" y="141"/>
                  <a:pt x="0" y="141"/>
                  <a:pt x="0" y="141"/>
                </a:cubicBezTo>
                <a:cubicBezTo>
                  <a:pt x="0" y="141"/>
                  <a:pt x="333" y="166"/>
                  <a:pt x="603" y="0"/>
                </a:cubicBezTo>
                <a:cubicBezTo>
                  <a:pt x="603" y="84"/>
                  <a:pt x="603" y="84"/>
                  <a:pt x="603" y="84"/>
                </a:cubicBezTo>
                <a:cubicBezTo>
                  <a:pt x="603" y="84"/>
                  <a:pt x="444" y="189"/>
                  <a:pt x="0" y="226"/>
                </a:cubicBezTo>
                <a:close/>
              </a:path>
            </a:pathLst>
          </a:custGeom>
          <a:solidFill>
            <a:srgbClr val="8D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50"/>
          <p:cNvSpPr>
            <a:spLocks/>
          </p:cNvSpPr>
          <p:nvPr/>
        </p:nvSpPr>
        <p:spPr bwMode="auto">
          <a:xfrm>
            <a:off x="4325945" y="4378115"/>
            <a:ext cx="518732" cy="419454"/>
          </a:xfrm>
          <a:custGeom>
            <a:avLst/>
            <a:gdLst>
              <a:gd name="T0" fmla="*/ 0 w 88"/>
              <a:gd name="T1" fmla="*/ 20 h 71"/>
              <a:gd name="T2" fmla="*/ 45 w 88"/>
              <a:gd name="T3" fmla="*/ 64 h 71"/>
              <a:gd name="T4" fmla="*/ 88 w 88"/>
              <a:gd name="T5" fmla="*/ 71 h 71"/>
              <a:gd name="T6" fmla="*/ 88 w 88"/>
              <a:gd name="T7" fmla="*/ 0 h 71"/>
              <a:gd name="T8" fmla="*/ 42 w 88"/>
              <a:gd name="T9" fmla="*/ 17 h 71"/>
              <a:gd name="T10" fmla="*/ 0 w 88"/>
              <a:gd name="T11" fmla="*/ 20 h 71"/>
            </a:gdLst>
            <a:ahLst/>
            <a:cxnLst>
              <a:cxn ang="0">
                <a:pos x="T0" y="T1"/>
              </a:cxn>
              <a:cxn ang="0">
                <a:pos x="T2" y="T3"/>
              </a:cxn>
              <a:cxn ang="0">
                <a:pos x="T4" y="T5"/>
              </a:cxn>
              <a:cxn ang="0">
                <a:pos x="T6" y="T7"/>
              </a:cxn>
              <a:cxn ang="0">
                <a:pos x="T8" y="T9"/>
              </a:cxn>
              <a:cxn ang="0">
                <a:pos x="T10" y="T11"/>
              </a:cxn>
            </a:cxnLst>
            <a:rect l="0" t="0" r="r" b="b"/>
            <a:pathLst>
              <a:path w="88" h="71">
                <a:moveTo>
                  <a:pt x="0" y="20"/>
                </a:moveTo>
                <a:cubicBezTo>
                  <a:pt x="0" y="20"/>
                  <a:pt x="25" y="58"/>
                  <a:pt x="45" y="64"/>
                </a:cubicBezTo>
                <a:cubicBezTo>
                  <a:pt x="70" y="71"/>
                  <a:pt x="88" y="71"/>
                  <a:pt x="88" y="71"/>
                </a:cubicBezTo>
                <a:cubicBezTo>
                  <a:pt x="88" y="0"/>
                  <a:pt x="88" y="0"/>
                  <a:pt x="88" y="0"/>
                </a:cubicBezTo>
                <a:cubicBezTo>
                  <a:pt x="88" y="0"/>
                  <a:pt x="74" y="11"/>
                  <a:pt x="42" y="17"/>
                </a:cubicBezTo>
                <a:cubicBezTo>
                  <a:pt x="14" y="23"/>
                  <a:pt x="0" y="20"/>
                  <a:pt x="0" y="20"/>
                </a:cubicBezTo>
                <a:close/>
              </a:path>
            </a:pathLst>
          </a:custGeom>
          <a:solidFill>
            <a:srgbClr val="8D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9"/>
          <p:cNvSpPr>
            <a:spLocks/>
          </p:cNvSpPr>
          <p:nvPr/>
        </p:nvSpPr>
        <p:spPr bwMode="auto">
          <a:xfrm>
            <a:off x="3968541" y="4452200"/>
            <a:ext cx="876136" cy="483985"/>
          </a:xfrm>
          <a:custGeom>
            <a:avLst/>
            <a:gdLst>
              <a:gd name="T0" fmla="*/ 149 w 149"/>
              <a:gd name="T1" fmla="*/ 71 h 82"/>
              <a:gd name="T2" fmla="*/ 0 w 149"/>
              <a:gd name="T3" fmla="*/ 71 h 82"/>
              <a:gd name="T4" fmla="*/ 24 w 149"/>
              <a:gd name="T5" fmla="*/ 40 h 82"/>
              <a:gd name="T6" fmla="*/ 0 w 149"/>
              <a:gd name="T7" fmla="*/ 0 h 82"/>
              <a:gd name="T8" fmla="*/ 149 w 149"/>
              <a:gd name="T9" fmla="*/ 0 h 82"/>
              <a:gd name="T10" fmla="*/ 149 w 149"/>
              <a:gd name="T11" fmla="*/ 71 h 82"/>
            </a:gdLst>
            <a:ahLst/>
            <a:cxnLst>
              <a:cxn ang="0">
                <a:pos x="T0" y="T1"/>
              </a:cxn>
              <a:cxn ang="0">
                <a:pos x="T2" y="T3"/>
              </a:cxn>
              <a:cxn ang="0">
                <a:pos x="T4" y="T5"/>
              </a:cxn>
              <a:cxn ang="0">
                <a:pos x="T6" y="T7"/>
              </a:cxn>
              <a:cxn ang="0">
                <a:pos x="T8" y="T9"/>
              </a:cxn>
              <a:cxn ang="0">
                <a:pos x="T10" y="T11"/>
              </a:cxn>
            </a:cxnLst>
            <a:rect l="0" t="0" r="r" b="b"/>
            <a:pathLst>
              <a:path w="149" h="82">
                <a:moveTo>
                  <a:pt x="149" y="71"/>
                </a:moveTo>
                <a:cubicBezTo>
                  <a:pt x="100" y="82"/>
                  <a:pt x="49" y="82"/>
                  <a:pt x="0" y="71"/>
                </a:cubicBezTo>
                <a:cubicBezTo>
                  <a:pt x="10" y="59"/>
                  <a:pt x="14" y="53"/>
                  <a:pt x="24" y="40"/>
                </a:cubicBezTo>
                <a:cubicBezTo>
                  <a:pt x="14" y="24"/>
                  <a:pt x="9" y="16"/>
                  <a:pt x="0" y="0"/>
                </a:cubicBezTo>
                <a:cubicBezTo>
                  <a:pt x="49" y="11"/>
                  <a:pt x="100" y="10"/>
                  <a:pt x="149" y="0"/>
                </a:cubicBezTo>
                <a:cubicBezTo>
                  <a:pt x="149" y="28"/>
                  <a:pt x="149" y="42"/>
                  <a:pt x="149" y="71"/>
                </a:cubicBezTo>
                <a:close/>
              </a:path>
            </a:pathLst>
          </a:custGeom>
          <a:gradFill flip="none" rotWithShape="1">
            <a:gsLst>
              <a:gs pos="0">
                <a:srgbClr val="CB2323">
                  <a:shade val="30000"/>
                  <a:satMod val="115000"/>
                </a:srgbClr>
              </a:gs>
              <a:gs pos="50000">
                <a:srgbClr val="CB2323">
                  <a:shade val="67500"/>
                  <a:satMod val="115000"/>
                </a:srgbClr>
              </a:gs>
              <a:gs pos="100000">
                <a:srgbClr val="FD1616"/>
              </a:gs>
            </a:gsLst>
            <a:path path="circle">
              <a:fillToRect l="100000" b="100000"/>
            </a:path>
            <a:tileRect t="-100000" r="-100000"/>
          </a:gradFill>
          <a:ln>
            <a:noFill/>
          </a:ln>
          <a:effectLst>
            <a:outerShdw blurRad="127000" dist="1016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69" name="椭圆 68"/>
          <p:cNvSpPr/>
          <p:nvPr/>
        </p:nvSpPr>
        <p:spPr>
          <a:xfrm>
            <a:off x="4670551" y="3348644"/>
            <a:ext cx="2567194" cy="2567194"/>
          </a:xfrm>
          <a:prstGeom prst="ellipse">
            <a:avLst/>
          </a:prstGeom>
          <a:gradFill>
            <a:gsLst>
              <a:gs pos="0">
                <a:srgbClr val="E4E4E4"/>
              </a:gs>
              <a:gs pos="100000">
                <a:schemeClr val="bg1"/>
              </a:gs>
            </a:gsLst>
            <a:lin ang="2700000" scaled="0"/>
          </a:gradFill>
          <a:ln w="571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AutoShape 43"/>
          <p:cNvSpPr>
            <a:spLocks noChangeAspect="1" noChangeArrowheads="1" noTextEdit="1"/>
          </p:cNvSpPr>
          <p:nvPr/>
        </p:nvSpPr>
        <p:spPr bwMode="auto">
          <a:xfrm>
            <a:off x="3973504" y="4383079"/>
            <a:ext cx="4256584" cy="16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8"/>
          <p:cNvSpPr>
            <a:spLocks/>
          </p:cNvSpPr>
          <p:nvPr/>
        </p:nvSpPr>
        <p:spPr bwMode="auto">
          <a:xfrm>
            <a:off x="4568020" y="5303870"/>
            <a:ext cx="2787560" cy="590238"/>
          </a:xfrm>
          <a:custGeom>
            <a:avLst/>
            <a:gdLst>
              <a:gd name="T0" fmla="*/ 0 w 603"/>
              <a:gd name="T1" fmla="*/ 0 h 127"/>
              <a:gd name="T2" fmla="*/ 603 w 603"/>
              <a:gd name="T3" fmla="*/ 0 h 127"/>
              <a:gd name="T4" fmla="*/ 603 w 603"/>
              <a:gd name="T5" fmla="*/ 85 h 127"/>
              <a:gd name="T6" fmla="*/ 0 w 603"/>
              <a:gd name="T7" fmla="*/ 85 h 127"/>
              <a:gd name="T8" fmla="*/ 0 w 603"/>
              <a:gd name="T9" fmla="*/ 0 h 127"/>
            </a:gdLst>
            <a:ahLst/>
            <a:cxnLst>
              <a:cxn ang="0">
                <a:pos x="T0" y="T1"/>
              </a:cxn>
              <a:cxn ang="0">
                <a:pos x="T2" y="T3"/>
              </a:cxn>
              <a:cxn ang="0">
                <a:pos x="T4" y="T5"/>
              </a:cxn>
              <a:cxn ang="0">
                <a:pos x="T6" y="T7"/>
              </a:cxn>
              <a:cxn ang="0">
                <a:pos x="T8" y="T9"/>
              </a:cxn>
            </a:cxnLst>
            <a:rect l="0" t="0" r="r" b="b"/>
            <a:pathLst>
              <a:path w="603" h="127">
                <a:moveTo>
                  <a:pt x="0" y="0"/>
                </a:moveTo>
                <a:cubicBezTo>
                  <a:pt x="202" y="42"/>
                  <a:pt x="401" y="42"/>
                  <a:pt x="603" y="0"/>
                </a:cubicBezTo>
                <a:cubicBezTo>
                  <a:pt x="603" y="34"/>
                  <a:pt x="603" y="51"/>
                  <a:pt x="603" y="85"/>
                </a:cubicBezTo>
                <a:cubicBezTo>
                  <a:pt x="401" y="127"/>
                  <a:pt x="202" y="127"/>
                  <a:pt x="0" y="85"/>
                </a:cubicBezTo>
                <a:cubicBezTo>
                  <a:pt x="0" y="51"/>
                  <a:pt x="0" y="34"/>
                  <a:pt x="0" y="0"/>
                </a:cubicBezTo>
                <a:close/>
              </a:path>
            </a:pathLst>
          </a:custGeom>
          <a:solidFill>
            <a:srgbClr val="FA1515"/>
          </a:solidFill>
          <a:ln>
            <a:noFill/>
          </a:ln>
          <a:effectLst>
            <a:outerShdw blurRad="127000" dist="1016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51"/>
          <p:cNvSpPr>
            <a:spLocks/>
          </p:cNvSpPr>
          <p:nvPr/>
        </p:nvSpPr>
        <p:spPr bwMode="auto">
          <a:xfrm>
            <a:off x="4568020" y="4467444"/>
            <a:ext cx="2787560" cy="590238"/>
          </a:xfrm>
          <a:custGeom>
            <a:avLst/>
            <a:gdLst>
              <a:gd name="T0" fmla="*/ 0 w 603"/>
              <a:gd name="T1" fmla="*/ 0 h 127"/>
              <a:gd name="T2" fmla="*/ 603 w 603"/>
              <a:gd name="T3" fmla="*/ 0 h 127"/>
              <a:gd name="T4" fmla="*/ 603 w 603"/>
              <a:gd name="T5" fmla="*/ 84 h 127"/>
              <a:gd name="T6" fmla="*/ 0 w 603"/>
              <a:gd name="T7" fmla="*/ 84 h 127"/>
              <a:gd name="T8" fmla="*/ 0 w 603"/>
              <a:gd name="T9" fmla="*/ 0 h 127"/>
            </a:gdLst>
            <a:ahLst/>
            <a:cxnLst>
              <a:cxn ang="0">
                <a:pos x="T0" y="T1"/>
              </a:cxn>
              <a:cxn ang="0">
                <a:pos x="T2" y="T3"/>
              </a:cxn>
              <a:cxn ang="0">
                <a:pos x="T4" y="T5"/>
              </a:cxn>
              <a:cxn ang="0">
                <a:pos x="T6" y="T7"/>
              </a:cxn>
              <a:cxn ang="0">
                <a:pos x="T8" y="T9"/>
              </a:cxn>
            </a:cxnLst>
            <a:rect l="0" t="0" r="r" b="b"/>
            <a:pathLst>
              <a:path w="603" h="127">
                <a:moveTo>
                  <a:pt x="0" y="0"/>
                </a:moveTo>
                <a:cubicBezTo>
                  <a:pt x="202" y="42"/>
                  <a:pt x="401" y="42"/>
                  <a:pt x="603" y="0"/>
                </a:cubicBezTo>
                <a:cubicBezTo>
                  <a:pt x="603" y="34"/>
                  <a:pt x="603" y="51"/>
                  <a:pt x="603" y="84"/>
                </a:cubicBezTo>
                <a:cubicBezTo>
                  <a:pt x="401" y="127"/>
                  <a:pt x="202" y="127"/>
                  <a:pt x="0" y="84"/>
                </a:cubicBezTo>
                <a:cubicBezTo>
                  <a:pt x="0" y="51"/>
                  <a:pt x="0" y="34"/>
                  <a:pt x="0" y="0"/>
                </a:cubicBezTo>
                <a:close/>
              </a:path>
            </a:pathLst>
          </a:custGeom>
          <a:solidFill>
            <a:srgbClr val="FA1515"/>
          </a:solidFill>
          <a:ln>
            <a:noFill/>
          </a:ln>
          <a:effectLst>
            <a:outerShdw blurRad="127000" dist="1016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p>
        </p:txBody>
      </p:sp>
      <p:sp>
        <p:nvSpPr>
          <p:cNvPr id="73" name="文本框 72"/>
          <p:cNvSpPr txBox="1"/>
          <p:nvPr/>
        </p:nvSpPr>
        <p:spPr>
          <a:xfrm flipH="1">
            <a:off x="5053137" y="3991667"/>
            <a:ext cx="1835159" cy="457933"/>
          </a:xfrm>
          <a:prstGeom prst="rect">
            <a:avLst/>
          </a:prstGeom>
          <a:noFill/>
        </p:spPr>
        <p:txBody>
          <a:bodyPr wrap="square" rtlCol="0">
            <a:spAutoFit/>
          </a:bodyPr>
          <a:lstStyle/>
          <a:p>
            <a:pPr algn="ctr"/>
            <a:r>
              <a:rPr lang="zh-CN" altLang="en-US" sz="2400" b="1" dirty="0" smtClean="0">
                <a:latin typeface="黑体" panose="02010609060101010101" pitchFamily="49" charset="-122"/>
                <a:ea typeface="黑体" panose="02010609060101010101" pitchFamily="49" charset="-122"/>
              </a:rPr>
              <a:t>知行合一</a:t>
            </a:r>
            <a:endParaRPr lang="zh-CN" altLang="en-US" sz="2400" b="1" dirty="0">
              <a:latin typeface="黑体" panose="02010609060101010101" pitchFamily="49" charset="-122"/>
              <a:ea typeface="黑体" panose="02010609060101010101" pitchFamily="49" charset="-122"/>
            </a:endParaRPr>
          </a:p>
        </p:txBody>
      </p:sp>
      <p:sp>
        <p:nvSpPr>
          <p:cNvPr id="75" name="圆角矩形标注 74"/>
          <p:cNvSpPr/>
          <p:nvPr/>
        </p:nvSpPr>
        <p:spPr>
          <a:xfrm>
            <a:off x="1749986" y="1246354"/>
            <a:ext cx="2496229" cy="3367450"/>
          </a:xfrm>
          <a:prstGeom prst="wedgeRoundRectCallout">
            <a:avLst>
              <a:gd name="adj1" fmla="val -8201"/>
              <a:gd name="adj2" fmla="val 64648"/>
              <a:gd name="adj3" fmla="val 16667"/>
            </a:avLst>
          </a:prstGeom>
          <a:noFill/>
          <a:ln>
            <a:solidFill>
              <a:srgbClr val="FA15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标注 75"/>
          <p:cNvSpPr/>
          <p:nvPr/>
        </p:nvSpPr>
        <p:spPr>
          <a:xfrm flipH="1">
            <a:off x="7510651" y="1246354"/>
            <a:ext cx="2829785" cy="3367450"/>
          </a:xfrm>
          <a:prstGeom prst="wedgeRoundRectCallout">
            <a:avLst>
              <a:gd name="adj1" fmla="val -7760"/>
              <a:gd name="adj2" fmla="val 65437"/>
              <a:gd name="adj3" fmla="val 16667"/>
            </a:avLst>
          </a:prstGeom>
          <a:noFill/>
          <a:ln>
            <a:solidFill>
              <a:srgbClr val="FA15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1796703" y="1365726"/>
            <a:ext cx="2464683" cy="3104651"/>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flipH="1">
            <a:off x="1848047" y="1254793"/>
            <a:ext cx="2335733" cy="3046988"/>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中国自古人们</a:t>
            </a:r>
            <a:r>
              <a:rPr lang="zh-CN" altLang="en-US" dirty="0" smtClean="0">
                <a:latin typeface="微软雅黑" panose="020B0503020204020204" pitchFamily="34" charset="-122"/>
                <a:ea typeface="微软雅黑" panose="020B0503020204020204" pitchFamily="34" charset="-122"/>
              </a:rPr>
              <a:t>就强调</a:t>
            </a:r>
            <a:r>
              <a:rPr lang="zh-CN" altLang="en-US" dirty="0">
                <a:latin typeface="微软雅黑" panose="020B0503020204020204" pitchFamily="34" charset="-122"/>
                <a:ea typeface="微软雅黑" panose="020B0503020204020204" pitchFamily="34" charset="-122"/>
              </a:rPr>
              <a:t>间接知识，要求为政者热爱学习和善于学习，注意将学识的深度与学识的广度结合起来，努力做一个“</a:t>
            </a:r>
            <a:r>
              <a:rPr lang="zh-CN" altLang="en-US" sz="2000" b="1" dirty="0">
                <a:solidFill>
                  <a:srgbClr val="FF0000"/>
                </a:solidFill>
                <a:latin typeface="微软雅黑" panose="020B0503020204020204" pitchFamily="34" charset="-122"/>
                <a:ea typeface="微软雅黑" panose="020B0503020204020204" pitchFamily="34" charset="-122"/>
              </a:rPr>
              <a:t>饱学之士</a:t>
            </a:r>
            <a:r>
              <a:rPr lang="zh-CN" altLang="en-US" dirty="0">
                <a:latin typeface="微软雅黑" panose="020B0503020204020204" pitchFamily="34" charset="-122"/>
                <a:ea typeface="微软雅黑" panose="020B0503020204020204" pitchFamily="34" charset="-122"/>
              </a:rPr>
              <a:t>”</a:t>
            </a:r>
          </a:p>
        </p:txBody>
      </p:sp>
      <p:sp>
        <p:nvSpPr>
          <p:cNvPr id="79" name="圆角矩形 78"/>
          <p:cNvSpPr/>
          <p:nvPr/>
        </p:nvSpPr>
        <p:spPr>
          <a:xfrm>
            <a:off x="7571649" y="1311648"/>
            <a:ext cx="2663173" cy="3457007"/>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flipH="1">
            <a:off x="7666098" y="1270726"/>
            <a:ext cx="2517279" cy="3462486"/>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中国自古人们更强调直接知识，要求为政者高度重视社会实践、积极参加社会实践、善于总结实践经验，要求为政者善于打通学识与见识之间的壁垒，努力做一个“</a:t>
            </a:r>
            <a:r>
              <a:rPr lang="zh-CN" altLang="en-US" sz="2000" b="1" dirty="0">
                <a:solidFill>
                  <a:srgbClr val="FF0000"/>
                </a:solidFill>
                <a:latin typeface="微软雅黑" panose="020B0503020204020204" pitchFamily="34" charset="-122"/>
                <a:ea typeface="微软雅黑" panose="020B0503020204020204" pitchFamily="34" charset="-122"/>
              </a:rPr>
              <a:t>善行之人</a:t>
            </a:r>
            <a:r>
              <a:rPr lang="zh-CN" altLang="en-US" dirty="0">
                <a:latin typeface="微软雅黑" panose="020B0503020204020204" pitchFamily="34" charset="-122"/>
                <a:ea typeface="微软雅黑" panose="020B0503020204020204" pitchFamily="34" charset="-122"/>
              </a:rPr>
              <a:t>”</a:t>
            </a:r>
          </a:p>
        </p:txBody>
      </p:sp>
      <p:grpSp>
        <p:nvGrpSpPr>
          <p:cNvPr id="81" name="组合 80"/>
          <p:cNvGrpSpPr/>
          <p:nvPr/>
        </p:nvGrpSpPr>
        <p:grpSpPr>
          <a:xfrm>
            <a:off x="1520844" y="4857443"/>
            <a:ext cx="2505832" cy="970225"/>
            <a:chOff x="1224218" y="4087036"/>
            <a:chExt cx="2505832" cy="970225"/>
          </a:xfrm>
        </p:grpSpPr>
        <p:pic>
          <p:nvPicPr>
            <p:cNvPr id="82" name="图片 81"/>
            <p:cNvPicPr>
              <a:picLocks noChangeAspect="1"/>
            </p:cNvPicPr>
            <p:nvPr/>
          </p:nvPicPr>
          <p:blipFill rotWithShape="1">
            <a:blip r:embed="rId9" cstate="print">
              <a:extLst>
                <a:ext uri="{28A0092B-C50C-407E-A947-70E740481C1C}">
                  <a14:useLocalDpi xmlns:a14="http://schemas.microsoft.com/office/drawing/2010/main" val="0"/>
                </a:ext>
              </a:extLst>
            </a:blip>
            <a:srcRect l="85926" t="20226" r="2428" b="21797"/>
            <a:stretch/>
          </p:blipFill>
          <p:spPr>
            <a:xfrm rot="5400000" flipV="1">
              <a:off x="2372448" y="3699660"/>
              <a:ext cx="209371" cy="2505832"/>
            </a:xfrm>
            <a:prstGeom prst="rect">
              <a:avLst/>
            </a:prstGeom>
          </p:spPr>
        </p:pic>
        <p:sp>
          <p:nvSpPr>
            <p:cNvPr id="83" name="文本框 82"/>
            <p:cNvSpPr txBox="1"/>
            <p:nvPr/>
          </p:nvSpPr>
          <p:spPr>
            <a:xfrm flipH="1">
              <a:off x="1313404" y="4420484"/>
              <a:ext cx="2354351" cy="400110"/>
            </a:xfrm>
            <a:prstGeom prst="rect">
              <a:avLst/>
            </a:prstGeom>
            <a:noFill/>
          </p:spPr>
          <p:txBody>
            <a:bodyPr wrap="square" rtlCol="0">
              <a:spAutoFit/>
            </a:bodyPr>
            <a:lstStyle/>
            <a:p>
              <a:pPr algn="ctr"/>
              <a:r>
                <a:rPr lang="zh-CN" altLang="en-US" sz="2000" b="1" dirty="0" smtClean="0">
                  <a:latin typeface="Stencil Std" panose="04020904080802020404" pitchFamily="82" charset="0"/>
                </a:rPr>
                <a:t>间接知识</a:t>
              </a:r>
              <a:endParaRPr lang="zh-CN" altLang="en-US" sz="2000" b="1" dirty="0">
                <a:latin typeface="Stencil Std" panose="04020904080802020404" pitchFamily="82" charset="0"/>
              </a:endParaRPr>
            </a:p>
          </p:txBody>
        </p:sp>
        <p:pic>
          <p:nvPicPr>
            <p:cNvPr id="84" name="图片 83"/>
            <p:cNvPicPr>
              <a:picLocks noChangeAspect="1"/>
            </p:cNvPicPr>
            <p:nvPr/>
          </p:nvPicPr>
          <p:blipFill rotWithShape="1">
            <a:blip r:embed="rId9" cstate="print">
              <a:extLst>
                <a:ext uri="{28A0092B-C50C-407E-A947-70E740481C1C}">
                  <a14:useLocalDpi xmlns:a14="http://schemas.microsoft.com/office/drawing/2010/main" val="0"/>
                </a:ext>
              </a:extLst>
            </a:blip>
            <a:srcRect l="85926" t="20226" r="2428" b="21797"/>
            <a:stretch/>
          </p:blipFill>
          <p:spPr>
            <a:xfrm rot="16200000">
              <a:off x="2372448" y="2938806"/>
              <a:ext cx="209371" cy="2505832"/>
            </a:xfrm>
            <a:prstGeom prst="rect">
              <a:avLst/>
            </a:prstGeom>
          </p:spPr>
        </p:pic>
      </p:grpSp>
      <p:grpSp>
        <p:nvGrpSpPr>
          <p:cNvPr id="85" name="组合 84"/>
          <p:cNvGrpSpPr/>
          <p:nvPr/>
        </p:nvGrpSpPr>
        <p:grpSpPr>
          <a:xfrm>
            <a:off x="7954201" y="4857444"/>
            <a:ext cx="2505832" cy="970225"/>
            <a:chOff x="8339843" y="4087036"/>
            <a:chExt cx="2505832" cy="970225"/>
          </a:xfrm>
        </p:grpSpPr>
        <p:pic>
          <p:nvPicPr>
            <p:cNvPr id="86" name="图片 85"/>
            <p:cNvPicPr>
              <a:picLocks noChangeAspect="1"/>
            </p:cNvPicPr>
            <p:nvPr/>
          </p:nvPicPr>
          <p:blipFill rotWithShape="1">
            <a:blip r:embed="rId9" cstate="print">
              <a:extLst>
                <a:ext uri="{28A0092B-C50C-407E-A947-70E740481C1C}">
                  <a14:useLocalDpi xmlns:a14="http://schemas.microsoft.com/office/drawing/2010/main" val="0"/>
                </a:ext>
              </a:extLst>
            </a:blip>
            <a:srcRect l="85926" t="20226" r="2428" b="21797"/>
            <a:stretch/>
          </p:blipFill>
          <p:spPr>
            <a:xfrm rot="5400000" flipV="1">
              <a:off x="9488073" y="3699660"/>
              <a:ext cx="209371" cy="2505832"/>
            </a:xfrm>
            <a:prstGeom prst="rect">
              <a:avLst/>
            </a:prstGeom>
          </p:spPr>
        </p:pic>
        <p:sp>
          <p:nvSpPr>
            <p:cNvPr id="87" name="文本框 86"/>
            <p:cNvSpPr txBox="1"/>
            <p:nvPr/>
          </p:nvSpPr>
          <p:spPr>
            <a:xfrm flipH="1">
              <a:off x="8429029" y="4420484"/>
              <a:ext cx="2354351" cy="400110"/>
            </a:xfrm>
            <a:prstGeom prst="rect">
              <a:avLst/>
            </a:prstGeom>
            <a:noFill/>
          </p:spPr>
          <p:txBody>
            <a:bodyPr wrap="square" rtlCol="0">
              <a:spAutoFit/>
            </a:bodyPr>
            <a:lstStyle/>
            <a:p>
              <a:pPr algn="ctr"/>
              <a:r>
                <a:rPr lang="zh-CN" altLang="en-US" sz="2000" b="1" dirty="0">
                  <a:latin typeface="Stencil Std" panose="04020904080802020404" pitchFamily="82" charset="0"/>
                </a:rPr>
                <a:t>直接知识</a:t>
              </a:r>
            </a:p>
          </p:txBody>
        </p:sp>
        <p:pic>
          <p:nvPicPr>
            <p:cNvPr id="88" name="图片 87"/>
            <p:cNvPicPr>
              <a:picLocks noChangeAspect="1"/>
            </p:cNvPicPr>
            <p:nvPr/>
          </p:nvPicPr>
          <p:blipFill rotWithShape="1">
            <a:blip r:embed="rId9" cstate="print">
              <a:extLst>
                <a:ext uri="{28A0092B-C50C-407E-A947-70E740481C1C}">
                  <a14:useLocalDpi xmlns:a14="http://schemas.microsoft.com/office/drawing/2010/main" val="0"/>
                </a:ext>
              </a:extLst>
            </a:blip>
            <a:srcRect l="85926" t="20226" r="2428" b="21797"/>
            <a:stretch/>
          </p:blipFill>
          <p:spPr>
            <a:xfrm rot="16200000">
              <a:off x="9488073" y="2938806"/>
              <a:ext cx="209371" cy="2505832"/>
            </a:xfrm>
            <a:prstGeom prst="rect">
              <a:avLst/>
            </a:prstGeom>
          </p:spPr>
        </p:pic>
      </p:grpSp>
      <p:grpSp>
        <p:nvGrpSpPr>
          <p:cNvPr id="51" name="组合 50"/>
          <p:cNvGrpSpPr/>
          <p:nvPr/>
        </p:nvGrpSpPr>
        <p:grpSpPr>
          <a:xfrm>
            <a:off x="-22957" y="2202230"/>
            <a:ext cx="2245226" cy="1748542"/>
            <a:chOff x="-22957" y="2202230"/>
            <a:chExt cx="2245226" cy="1748542"/>
          </a:xfrm>
        </p:grpSpPr>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57" y="2202230"/>
              <a:ext cx="1692138" cy="1748542"/>
            </a:xfrm>
            <a:prstGeom prst="rect">
              <a:avLst/>
            </a:prstGeom>
          </p:spPr>
        </p:pic>
        <p:sp>
          <p:nvSpPr>
            <p:cNvPr id="7" name="文本框 6"/>
            <p:cNvSpPr txBox="1"/>
            <p:nvPr/>
          </p:nvSpPr>
          <p:spPr>
            <a:xfrm>
              <a:off x="1113599" y="2853751"/>
              <a:ext cx="1108670" cy="584775"/>
            </a:xfrm>
            <a:prstGeom prst="rect">
              <a:avLst/>
            </a:prstGeom>
            <a:noFill/>
          </p:spPr>
          <p:txBody>
            <a:bodyPr wrap="square" rtlCol="0">
              <a:spAutoFit/>
            </a:bodyPr>
            <a:lstStyle/>
            <a:p>
              <a:r>
                <a:rPr lang="zh-CN" altLang="en-US" sz="3200" dirty="0" smtClean="0">
                  <a:latin typeface="方正姚体" panose="02010601030101010101" pitchFamily="2" charset="-122"/>
                  <a:ea typeface="方正姚体" panose="02010601030101010101" pitchFamily="2" charset="-122"/>
                </a:rPr>
                <a:t>知</a:t>
              </a:r>
              <a:endParaRPr lang="zh-CN" altLang="en-US" sz="3200" dirty="0">
                <a:latin typeface="方正姚体" panose="02010601030101010101" pitchFamily="2" charset="-122"/>
                <a:ea typeface="方正姚体" panose="02010601030101010101" pitchFamily="2" charset="-122"/>
              </a:endParaRPr>
            </a:p>
          </p:txBody>
        </p:sp>
      </p:grpSp>
      <p:grpSp>
        <p:nvGrpSpPr>
          <p:cNvPr id="52" name="组合 51"/>
          <p:cNvGrpSpPr/>
          <p:nvPr/>
        </p:nvGrpSpPr>
        <p:grpSpPr>
          <a:xfrm>
            <a:off x="10345539" y="2082706"/>
            <a:ext cx="1812202" cy="1862205"/>
            <a:chOff x="10345539" y="2068192"/>
            <a:chExt cx="1812202" cy="1862205"/>
          </a:xfrm>
        </p:grpSpPr>
        <p:pic>
          <p:nvPicPr>
            <p:cNvPr id="6"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5607" y="2068192"/>
              <a:ext cx="1802134" cy="1862205"/>
            </a:xfrm>
            <a:prstGeom prst="rect">
              <a:avLst/>
            </a:prstGeom>
          </p:spPr>
        </p:pic>
        <p:sp>
          <p:nvSpPr>
            <p:cNvPr id="89" name="文本框 88"/>
            <p:cNvSpPr txBox="1"/>
            <p:nvPr/>
          </p:nvSpPr>
          <p:spPr>
            <a:xfrm>
              <a:off x="10345539" y="2801470"/>
              <a:ext cx="1108670" cy="584775"/>
            </a:xfrm>
            <a:prstGeom prst="rect">
              <a:avLst/>
            </a:prstGeom>
            <a:noFill/>
          </p:spPr>
          <p:txBody>
            <a:bodyPr wrap="square" rtlCol="0">
              <a:spAutoFit/>
            </a:bodyPr>
            <a:lstStyle/>
            <a:p>
              <a:r>
                <a:rPr lang="zh-CN" altLang="en-US" sz="3200" dirty="0" smtClean="0">
                  <a:latin typeface="方正姚体" panose="02010601030101010101" pitchFamily="2" charset="-122"/>
                  <a:ea typeface="方正姚体" panose="02010601030101010101" pitchFamily="2" charset="-122"/>
                </a:rPr>
                <a:t>行</a:t>
              </a:r>
              <a:endParaRPr lang="zh-CN" altLang="en-US" sz="3200" dirty="0">
                <a:latin typeface="方正姚体" panose="02010601030101010101" pitchFamily="2" charset="-122"/>
                <a:ea typeface="方正姚体" panose="02010601030101010101" pitchFamily="2" charset="-122"/>
              </a:endParaRPr>
            </a:p>
          </p:txBody>
        </p:sp>
      </p:grpSp>
    </p:spTree>
    <p:extLst>
      <p:ext uri="{BB962C8B-B14F-4D97-AF65-F5344CB8AC3E}">
        <p14:creationId xmlns:p14="http://schemas.microsoft.com/office/powerpoint/2010/main" val="10620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4000"/>
                            </p:stCondLst>
                            <p:childTnLst>
                              <p:par>
                                <p:cTn id="25" presetID="22" presetClass="entr" presetSubtype="4"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down)">
                                      <p:cBhvr>
                                        <p:cTn id="27" dur="500"/>
                                        <p:tgtEl>
                                          <p:spTgt spid="75"/>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par>
                          <p:cTn id="36" fill="hold">
                            <p:stCondLst>
                              <p:cond delay="5500"/>
                            </p:stCondLst>
                            <p:childTnLst>
                              <p:par>
                                <p:cTn id="37" presetID="1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slide(fromLeft)">
                                      <p:cBhvr>
                                        <p:cTn id="39" dur="500"/>
                                        <p:tgtEl>
                                          <p:spTgt spid="51"/>
                                        </p:tgtEl>
                                      </p:cBhvr>
                                    </p:animEffect>
                                  </p:childTnLst>
                                </p:cTn>
                              </p:par>
                            </p:childTnLst>
                          </p:cTn>
                        </p:par>
                        <p:par>
                          <p:cTn id="40" fill="hold">
                            <p:stCondLst>
                              <p:cond delay="6000"/>
                            </p:stCondLst>
                            <p:childTnLst>
                              <p:par>
                                <p:cTn id="41" presetID="14" presetClass="entr" presetSubtype="1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randombar(horizontal)">
                                      <p:cBhvr>
                                        <p:cTn id="43" dur="500"/>
                                        <p:tgtEl>
                                          <p:spTgt spid="78"/>
                                        </p:tgtEl>
                                      </p:cBhvr>
                                    </p:animEffect>
                                  </p:childTnLst>
                                </p:cTn>
                              </p:par>
                            </p:childTnLst>
                          </p:cTn>
                        </p:par>
                        <p:par>
                          <p:cTn id="44" fill="hold">
                            <p:stCondLst>
                              <p:cond delay="6500"/>
                            </p:stCondLst>
                            <p:childTnLst>
                              <p:par>
                                <p:cTn id="45" presetID="22" presetClass="entr" presetSubtype="4"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500"/>
                                        <p:tgtEl>
                                          <p:spTgt spid="76"/>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childTnLst>
                          </p:cTn>
                        </p:par>
                        <p:par>
                          <p:cTn id="52" fill="hold">
                            <p:stCondLst>
                              <p:cond delay="7500"/>
                            </p:stCondLst>
                            <p:childTnLst>
                              <p:par>
                                <p:cTn id="53" presetID="12" presetClass="entr" presetSubtype="2"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slide(fromRight)">
                                      <p:cBhvr>
                                        <p:cTn id="55" dur="500"/>
                                        <p:tgtEl>
                                          <p:spTgt spid="52"/>
                                        </p:tgtEl>
                                      </p:cBhvr>
                                    </p:animEffect>
                                  </p:childTnLst>
                                </p:cTn>
                              </p:par>
                            </p:childTnLst>
                          </p:cTn>
                        </p:par>
                        <p:par>
                          <p:cTn id="56" fill="hold">
                            <p:stCondLst>
                              <p:cond delay="8000"/>
                            </p:stCondLst>
                            <p:childTnLst>
                              <p:par>
                                <p:cTn id="57" presetID="10" presetClass="entr" presetSubtype="0" fill="hold" nodeType="after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fade">
                                      <p:cBhvr>
                                        <p:cTn id="59" dur="500"/>
                                        <p:tgtEl>
                                          <p:spTgt spid="85"/>
                                        </p:tgtEl>
                                      </p:cBhvr>
                                    </p:animEffect>
                                  </p:childTnLst>
                                </p:cTn>
                              </p:par>
                            </p:childTnLst>
                          </p:cTn>
                        </p:par>
                        <p:par>
                          <p:cTn id="60" fill="hold">
                            <p:stCondLst>
                              <p:cond delay="8500"/>
                            </p:stCondLst>
                            <p:childTnLst>
                              <p:par>
                                <p:cTn id="61" presetID="14" presetClass="entr" presetSubtype="10"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randombar(horizontal)">
                                      <p:cBhvr>
                                        <p:cTn id="63" dur="500"/>
                                        <p:tgtEl>
                                          <p:spTgt spid="80"/>
                                        </p:tgtEl>
                                      </p:cBhvr>
                                    </p:animEffect>
                                  </p:childTnLst>
                                </p:cTn>
                              </p:par>
                            </p:childTnLst>
                          </p:cTn>
                        </p:par>
                        <p:par>
                          <p:cTn id="64" fill="hold">
                            <p:stCondLst>
                              <p:cond delay="9000"/>
                            </p:stCondLst>
                            <p:childTnLst>
                              <p:par>
                                <p:cTn id="65" presetID="47" presetClass="entr" presetSubtype="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1000"/>
                                        <p:tgtEl>
                                          <p:spTgt spid="69"/>
                                        </p:tgtEl>
                                      </p:cBhvr>
                                    </p:animEffect>
                                    <p:anim calcmode="lin" valueType="num">
                                      <p:cBhvr>
                                        <p:cTn id="68" dur="1000" fill="hold"/>
                                        <p:tgtEl>
                                          <p:spTgt spid="69"/>
                                        </p:tgtEl>
                                        <p:attrNameLst>
                                          <p:attrName>ppt_x</p:attrName>
                                        </p:attrNameLst>
                                      </p:cBhvr>
                                      <p:tavLst>
                                        <p:tav tm="0">
                                          <p:val>
                                            <p:strVal val="#ppt_x"/>
                                          </p:val>
                                        </p:tav>
                                        <p:tav tm="100000">
                                          <p:val>
                                            <p:strVal val="#ppt_x"/>
                                          </p:val>
                                        </p:tav>
                                      </p:tavLst>
                                    </p:anim>
                                    <p:anim calcmode="lin" valueType="num">
                                      <p:cBhvr>
                                        <p:cTn id="69" dur="1000" fill="hold"/>
                                        <p:tgtEl>
                                          <p:spTgt spid="69"/>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par>
                                <p:cTn id="85" presetID="10" presetClass="entr" presetSubtype="0" fill="hold" grpId="0" nodeType="withEffect" nodePh="1">
                                  <p:stCondLst>
                                    <p:cond delay="0"/>
                                  </p:stCondLst>
                                  <p:endCondLst>
                                    <p:cond evt="begin" delay="0">
                                      <p:tn val="85"/>
                                    </p:cond>
                                  </p:end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wipe(left)">
                                      <p:cBhvr>
                                        <p:cTn id="98" dur="500"/>
                                        <p:tgtEl>
                                          <p:spTgt spid="73"/>
                                        </p:tgtEl>
                                      </p:cBhvr>
                                    </p:animEffect>
                                  </p:childTnLst>
                                </p:cTn>
                              </p:par>
                              <p:par>
                                <p:cTn id="99" presetID="63" presetClass="path" presetSubtype="0" accel="50000" decel="50000" fill="hold" nodeType="withEffect">
                                  <p:stCondLst>
                                    <p:cond delay="0"/>
                                  </p:stCondLst>
                                  <p:childTnLst>
                                    <p:animMotion origin="layout" path="M -4.375E-6 -2.48555E-6 L 0.35013 -2.48555E-6 " pathEditMode="relative" rAng="0" ptsTypes="AA">
                                      <p:cBhvr>
                                        <p:cTn id="100" dur="2000" fill="hold"/>
                                        <p:tgtEl>
                                          <p:spTgt spid="51"/>
                                        </p:tgtEl>
                                        <p:attrNameLst>
                                          <p:attrName>ppt_x</p:attrName>
                                          <p:attrName>ppt_y</p:attrName>
                                        </p:attrNameLst>
                                      </p:cBhvr>
                                      <p:rCtr x="175" y="0"/>
                                    </p:animMotion>
                                  </p:childTnLst>
                                </p:cTn>
                              </p:par>
                              <p:par>
                                <p:cTn id="101" presetID="35" presetClass="path" presetSubtype="0" accel="50000" decel="50000" fill="hold" nodeType="withEffect">
                                  <p:stCondLst>
                                    <p:cond delay="0"/>
                                  </p:stCondLst>
                                  <p:childTnLst>
                                    <p:animMotion origin="layout" path="M 3.54167E-6 -3.00578E-6 L -0.3655 0.00856 " pathEditMode="relative" rAng="0" ptsTypes="AA">
                                      <p:cBhvr>
                                        <p:cTn id="102" dur="2000" fill="hold"/>
                                        <p:tgtEl>
                                          <p:spTgt spid="52"/>
                                        </p:tgtEl>
                                        <p:attrNameLst>
                                          <p:attrName>ppt_x</p:attrName>
                                          <p:attrName>ppt_y</p:attrName>
                                        </p:attrNameLst>
                                      </p:cBhvr>
                                      <p:rCtr x="-183"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48" grpId="0" animBg="1"/>
      <p:bldP spid="49" grpId="0" animBg="1"/>
      <p:bldP spid="50" grpId="0" animBg="1"/>
      <p:bldP spid="67" grpId="0" animBg="1"/>
      <p:bldP spid="68" grpId="0" animBg="1"/>
      <p:bldP spid="69" grpId="0" animBg="1"/>
      <p:bldP spid="70" grpId="0"/>
      <p:bldP spid="71" grpId="0" animBg="1"/>
      <p:bldP spid="72" grpId="0" animBg="1"/>
      <p:bldP spid="73" grpId="0"/>
      <p:bldP spid="75" grpId="0" animBg="1"/>
      <p:bldP spid="76" grpId="0" animBg="1"/>
      <p:bldP spid="77" grpId="0" animBg="1"/>
      <p:bldP spid="78" grpId="0"/>
      <p:bldP spid="79" grpId="0" animBg="1"/>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“识”是为政者治国理政的基本素质</a:t>
              </a:r>
            </a:p>
          </p:txBody>
        </p:sp>
      </p:grpSp>
      <p:sp>
        <p:nvSpPr>
          <p:cNvPr id="70" name="AutoShape 43"/>
          <p:cNvSpPr>
            <a:spLocks noChangeAspect="1" noChangeArrowheads="1" noTextEdit="1"/>
          </p:cNvSpPr>
          <p:nvPr/>
        </p:nvSpPr>
        <p:spPr bwMode="auto">
          <a:xfrm>
            <a:off x="3973504" y="4383079"/>
            <a:ext cx="4256584" cy="16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59" y="1567180"/>
            <a:ext cx="3459835" cy="3885859"/>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5353" y="2248191"/>
            <a:ext cx="2464027" cy="2486346"/>
          </a:xfrm>
          <a:prstGeom prst="rect">
            <a:avLst/>
          </a:prstGeom>
        </p:spPr>
      </p:pic>
      <p:grpSp>
        <p:nvGrpSpPr>
          <p:cNvPr id="5" name="组合 4"/>
          <p:cNvGrpSpPr/>
          <p:nvPr/>
        </p:nvGrpSpPr>
        <p:grpSpPr>
          <a:xfrm>
            <a:off x="5065901" y="1510921"/>
            <a:ext cx="2883606" cy="549206"/>
            <a:chOff x="4448171" y="1634766"/>
            <a:chExt cx="2883606" cy="549206"/>
          </a:xfrm>
        </p:grpSpPr>
        <p:sp>
          <p:nvSpPr>
            <p:cNvPr id="58" name="矩形 57"/>
            <p:cNvSpPr/>
            <p:nvPr/>
          </p:nvSpPr>
          <p:spPr bwMode="auto">
            <a:xfrm>
              <a:off x="4448171" y="1634766"/>
              <a:ext cx="2883606" cy="549206"/>
            </a:xfrm>
            <a:prstGeom prst="rect">
              <a:avLst/>
            </a:prstGeom>
            <a:solidFill>
              <a:srgbClr val="435873">
                <a:alpha val="7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74" name="文本框 46"/>
            <p:cNvSpPr txBox="1"/>
            <p:nvPr/>
          </p:nvSpPr>
          <p:spPr bwMode="auto">
            <a:xfrm>
              <a:off x="4604811" y="1685312"/>
              <a:ext cx="2545997" cy="461665"/>
            </a:xfrm>
            <a:prstGeom prst="rect">
              <a:avLst/>
            </a:prstGeom>
            <a:solidFill>
              <a:srgbClr val="00B0F0"/>
            </a:solidFill>
          </p:spPr>
          <p:txBody>
            <a:bodyPr vert="horz" wrap="square">
              <a:spAutoFit/>
            </a:bodyPr>
            <a:lstStyle/>
            <a:p>
              <a:pPr algn="ctr">
                <a:defRPr/>
              </a:pPr>
              <a:r>
                <a:rPr lang="zh-CN" altLang="en-US" sz="2400" b="1" dirty="0">
                  <a:solidFill>
                    <a:schemeClr val="bg1">
                      <a:lumMod val="95000"/>
                    </a:schemeClr>
                  </a:solidFill>
                  <a:latin typeface="Arial Black" panose="020B0A04020102020204" pitchFamily="34" charset="0"/>
                </a:rPr>
                <a:t>知行相资以为用</a:t>
              </a:r>
            </a:p>
          </p:txBody>
        </p:sp>
      </p:grpSp>
      <p:grpSp>
        <p:nvGrpSpPr>
          <p:cNvPr id="10" name="组合 9"/>
          <p:cNvGrpSpPr/>
          <p:nvPr/>
        </p:nvGrpSpPr>
        <p:grpSpPr>
          <a:xfrm>
            <a:off x="5034094" y="4159586"/>
            <a:ext cx="3409840" cy="1411597"/>
            <a:chOff x="4382359" y="4379096"/>
            <a:chExt cx="3409840" cy="1411597"/>
          </a:xfrm>
        </p:grpSpPr>
        <p:sp>
          <p:nvSpPr>
            <p:cNvPr id="66" name="矩形 65"/>
            <p:cNvSpPr/>
            <p:nvPr/>
          </p:nvSpPr>
          <p:spPr bwMode="auto">
            <a:xfrm>
              <a:off x="4382359" y="4379096"/>
              <a:ext cx="3409840" cy="1411597"/>
            </a:xfrm>
            <a:prstGeom prst="rect">
              <a:avLst/>
            </a:prstGeom>
            <a:solidFill>
              <a:srgbClr val="435873">
                <a:alpha val="7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90" name="文本框 47"/>
            <p:cNvSpPr txBox="1"/>
            <p:nvPr/>
          </p:nvSpPr>
          <p:spPr bwMode="auto">
            <a:xfrm>
              <a:off x="4597711" y="4468422"/>
              <a:ext cx="2971592" cy="1200329"/>
            </a:xfrm>
            <a:prstGeom prst="rect">
              <a:avLst/>
            </a:prstGeom>
            <a:solidFill>
              <a:srgbClr val="FF0000"/>
            </a:solidFill>
          </p:spPr>
          <p:txBody>
            <a:bodyPr wrap="square">
              <a:spAutoFit/>
            </a:bodyPr>
            <a:lstStyle/>
            <a:p>
              <a:pPr>
                <a:defRPr/>
              </a:pPr>
              <a:r>
                <a:rPr lang="zh-CN" altLang="en-US" sz="2400" b="1" dirty="0">
                  <a:solidFill>
                    <a:schemeClr val="bg1">
                      <a:lumMod val="95000"/>
                    </a:schemeClr>
                  </a:solidFill>
                  <a:latin typeface="Arial Black" panose="020B0A04020102020204" pitchFamily="34" charset="0"/>
                </a:rPr>
                <a:t>“行”是“知”的基础和动力，“行”包括“知”和统率“知”</a:t>
              </a:r>
            </a:p>
          </p:txBody>
        </p:sp>
      </p:grpSp>
      <p:grpSp>
        <p:nvGrpSpPr>
          <p:cNvPr id="19" name="组合 18"/>
          <p:cNvGrpSpPr/>
          <p:nvPr/>
        </p:nvGrpSpPr>
        <p:grpSpPr>
          <a:xfrm>
            <a:off x="3937167" y="1510921"/>
            <a:ext cx="614608" cy="4055294"/>
            <a:chOff x="3937167" y="1510921"/>
            <a:chExt cx="614608" cy="4055294"/>
          </a:xfrm>
        </p:grpSpPr>
        <p:sp>
          <p:nvSpPr>
            <p:cNvPr id="60" name="矩形 59"/>
            <p:cNvSpPr/>
            <p:nvPr/>
          </p:nvSpPr>
          <p:spPr bwMode="auto">
            <a:xfrm>
              <a:off x="3937167" y="1510921"/>
              <a:ext cx="614608" cy="4055294"/>
            </a:xfrm>
            <a:prstGeom prst="rect">
              <a:avLst/>
            </a:prstGeom>
            <a:solidFill>
              <a:srgbClr val="5E5E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92" name="文本框 49"/>
            <p:cNvSpPr txBox="1"/>
            <p:nvPr/>
          </p:nvSpPr>
          <p:spPr bwMode="auto">
            <a:xfrm>
              <a:off x="3941065" y="1689903"/>
              <a:ext cx="553998" cy="3602921"/>
            </a:xfrm>
            <a:prstGeom prst="rect">
              <a:avLst/>
            </a:prstGeom>
            <a:solidFill>
              <a:srgbClr val="00B050"/>
            </a:solidFill>
          </p:spPr>
          <p:txBody>
            <a:bodyPr vert="eaVert" wrap="square">
              <a:spAutoFit/>
            </a:bodyPr>
            <a:lstStyle/>
            <a:p>
              <a:pPr>
                <a:defRPr/>
              </a:pPr>
              <a:r>
                <a:rPr lang="zh-CN" altLang="en-US" sz="2400" b="1" dirty="0">
                  <a:solidFill>
                    <a:schemeClr val="bg1">
                      <a:lumMod val="95000"/>
                    </a:schemeClr>
                  </a:solidFill>
                  <a:latin typeface="Arial Black" panose="020B0A04020102020204" pitchFamily="34" charset="0"/>
                </a:rPr>
                <a:t>知不必兼行，而行必兼</a:t>
              </a:r>
              <a:r>
                <a:rPr lang="zh-CN" altLang="en-US" sz="2400" b="1" dirty="0" smtClean="0">
                  <a:solidFill>
                    <a:schemeClr val="bg1">
                      <a:lumMod val="95000"/>
                    </a:schemeClr>
                  </a:solidFill>
                  <a:latin typeface="Arial Black" panose="020B0A04020102020204" pitchFamily="34" charset="0"/>
                </a:rPr>
                <a:t>知</a:t>
              </a:r>
              <a:endParaRPr lang="zh-CN" altLang="en-US" sz="2400" b="1" dirty="0">
                <a:solidFill>
                  <a:schemeClr val="bg1">
                    <a:lumMod val="95000"/>
                  </a:schemeClr>
                </a:solidFill>
                <a:latin typeface="Arial Black" panose="020B0A04020102020204" pitchFamily="34" charset="0"/>
              </a:endParaRPr>
            </a:p>
          </p:txBody>
        </p:sp>
      </p:grpSp>
      <p:grpSp>
        <p:nvGrpSpPr>
          <p:cNvPr id="8" name="组合 7"/>
          <p:cNvGrpSpPr/>
          <p:nvPr/>
        </p:nvGrpSpPr>
        <p:grpSpPr>
          <a:xfrm>
            <a:off x="5049788" y="2341462"/>
            <a:ext cx="1951852" cy="578141"/>
            <a:chOff x="4448696" y="2550384"/>
            <a:chExt cx="1951852" cy="578141"/>
          </a:xfrm>
        </p:grpSpPr>
        <p:sp>
          <p:nvSpPr>
            <p:cNvPr id="61" name="矩形 60"/>
            <p:cNvSpPr/>
            <p:nvPr/>
          </p:nvSpPr>
          <p:spPr bwMode="auto">
            <a:xfrm>
              <a:off x="4448696" y="2550384"/>
              <a:ext cx="1951852" cy="578141"/>
            </a:xfrm>
            <a:prstGeom prst="rect">
              <a:avLst/>
            </a:prstGeom>
            <a:solidFill>
              <a:srgbClr val="4358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93" name="文本框 50"/>
            <p:cNvSpPr txBox="1"/>
            <p:nvPr/>
          </p:nvSpPr>
          <p:spPr bwMode="auto">
            <a:xfrm>
              <a:off x="4620147" y="2596562"/>
              <a:ext cx="1643062" cy="461665"/>
            </a:xfrm>
            <a:prstGeom prst="rect">
              <a:avLst/>
            </a:prstGeom>
            <a:solidFill>
              <a:schemeClr val="accent2">
                <a:lumMod val="75000"/>
              </a:schemeClr>
            </a:solidFill>
          </p:spPr>
          <p:txBody>
            <a:bodyPr>
              <a:spAutoFit/>
            </a:bodyPr>
            <a:lstStyle/>
            <a:p>
              <a:pPr>
                <a:defRPr/>
              </a:pPr>
              <a:r>
                <a:rPr lang="zh-CN" altLang="en-US" sz="2400" b="1" dirty="0">
                  <a:solidFill>
                    <a:schemeClr val="bg1">
                      <a:lumMod val="95000"/>
                    </a:schemeClr>
                  </a:solidFill>
                  <a:latin typeface="Arial Black" panose="020B0A04020102020204" pitchFamily="34" charset="0"/>
                </a:rPr>
                <a:t>知源于行</a:t>
              </a:r>
            </a:p>
          </p:txBody>
        </p:sp>
      </p:grpSp>
      <p:grpSp>
        <p:nvGrpSpPr>
          <p:cNvPr id="9" name="组合 8"/>
          <p:cNvGrpSpPr/>
          <p:nvPr/>
        </p:nvGrpSpPr>
        <p:grpSpPr>
          <a:xfrm>
            <a:off x="5049788" y="3187240"/>
            <a:ext cx="2732312" cy="622284"/>
            <a:chOff x="4331819" y="3557487"/>
            <a:chExt cx="2475221" cy="622284"/>
          </a:xfrm>
        </p:grpSpPr>
        <p:sp>
          <p:nvSpPr>
            <p:cNvPr id="63" name="矩形 62"/>
            <p:cNvSpPr/>
            <p:nvPr/>
          </p:nvSpPr>
          <p:spPr bwMode="auto">
            <a:xfrm>
              <a:off x="4331819" y="3557487"/>
              <a:ext cx="2475221" cy="622284"/>
            </a:xfrm>
            <a:prstGeom prst="rect">
              <a:avLst/>
            </a:prstGeom>
            <a:solidFill>
              <a:srgbClr val="5E5E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95" name="文本框 52"/>
            <p:cNvSpPr txBox="1"/>
            <p:nvPr/>
          </p:nvSpPr>
          <p:spPr bwMode="auto">
            <a:xfrm>
              <a:off x="4514840" y="3639710"/>
              <a:ext cx="2163553" cy="461665"/>
            </a:xfrm>
            <a:prstGeom prst="rect">
              <a:avLst/>
            </a:prstGeom>
            <a:solidFill>
              <a:schemeClr val="accent4">
                <a:lumMod val="60000"/>
                <a:lumOff val="40000"/>
              </a:schemeClr>
            </a:solidFill>
          </p:spPr>
          <p:txBody>
            <a:bodyPr wrap="square">
              <a:spAutoFit/>
            </a:bodyPr>
            <a:lstStyle/>
            <a:p>
              <a:pPr>
                <a:defRPr/>
              </a:pPr>
              <a:r>
                <a:rPr lang="zh-CN" altLang="en-US" sz="2400" b="1" dirty="0">
                  <a:latin typeface="Arial Black" panose="020B0A04020102020204" pitchFamily="34" charset="0"/>
                </a:rPr>
                <a:t>力行而后有真知</a:t>
              </a:r>
            </a:p>
          </p:txBody>
        </p:sp>
      </p:grpSp>
      <p:sp>
        <p:nvSpPr>
          <p:cNvPr id="18" name="文本框 17"/>
          <p:cNvSpPr txBox="1"/>
          <p:nvPr/>
        </p:nvSpPr>
        <p:spPr>
          <a:xfrm>
            <a:off x="601921" y="5555354"/>
            <a:ext cx="2091973" cy="400110"/>
          </a:xfrm>
          <a:prstGeom prst="rect">
            <a:avLst/>
          </a:prstGeom>
          <a:solidFill>
            <a:schemeClr val="bg1">
              <a:lumMod val="85000"/>
            </a:schemeClr>
          </a:solidFill>
        </p:spPr>
        <p:txBody>
          <a:bodyPr wrap="square" rtlCol="0">
            <a:spAutoFit/>
          </a:bodyPr>
          <a:lstStyle/>
          <a:p>
            <a:pPr algn="ctr"/>
            <a:r>
              <a:rPr lang="zh-CN" altLang="en-US" sz="2000" dirty="0" smtClean="0"/>
              <a:t>王守仁</a:t>
            </a:r>
            <a:endParaRPr lang="zh-CN" altLang="en-US" sz="2000" dirty="0"/>
          </a:p>
        </p:txBody>
      </p:sp>
      <p:sp>
        <p:nvSpPr>
          <p:cNvPr id="97" name="TextBox 19"/>
          <p:cNvSpPr txBox="1">
            <a:spLocks noChangeArrowheads="1"/>
          </p:cNvSpPr>
          <p:nvPr/>
        </p:nvSpPr>
        <p:spPr bwMode="auto">
          <a:xfrm>
            <a:off x="3809159" y="5779490"/>
            <a:ext cx="7424864" cy="830997"/>
          </a:xfrm>
          <a:prstGeom prst="rect">
            <a:avLst/>
          </a:prstGeom>
          <a:noFill/>
          <a:ln w="9525">
            <a:noFill/>
            <a:miter lim="800000"/>
            <a:headEnd/>
            <a:tailEnd/>
          </a:ln>
        </p:spPr>
        <p:txBody>
          <a:bodyPr wrap="square">
            <a:spAutoFit/>
          </a:bodyPr>
          <a:lstStyle/>
          <a:p>
            <a:r>
              <a:rPr lang="zh-CN" altLang="en-US" sz="2400" b="1" dirty="0"/>
              <a:t>综观人类历史上许多重大文明成果，都是在亲身经历、深入实践的基础上，不断探索和总结的结果。</a:t>
            </a:r>
          </a:p>
        </p:txBody>
      </p:sp>
      <p:grpSp>
        <p:nvGrpSpPr>
          <p:cNvPr id="98" name="组合 12"/>
          <p:cNvGrpSpPr/>
          <p:nvPr/>
        </p:nvGrpSpPr>
        <p:grpSpPr>
          <a:xfrm rot="16200000">
            <a:off x="3072088" y="6109160"/>
            <a:ext cx="1043901" cy="265898"/>
            <a:chOff x="2079812" y="4285130"/>
            <a:chExt cx="733056" cy="265898"/>
          </a:xfrm>
          <a:solidFill>
            <a:srgbClr val="FF0000"/>
          </a:solidFill>
        </p:grpSpPr>
        <p:cxnSp>
          <p:nvCxnSpPr>
            <p:cNvPr id="99" name="直接连接符 98"/>
            <p:cNvCxnSpPr/>
            <p:nvPr/>
          </p:nvCxnSpPr>
          <p:spPr>
            <a:xfrm>
              <a:off x="2079812" y="4285130"/>
              <a:ext cx="733056" cy="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等腰三角形 99"/>
            <p:cNvSpPr/>
            <p:nvPr/>
          </p:nvSpPr>
          <p:spPr>
            <a:xfrm rot="10800000">
              <a:off x="2325234" y="4322670"/>
              <a:ext cx="264895" cy="22835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Tree>
    <p:extLst>
      <p:ext uri="{BB962C8B-B14F-4D97-AF65-F5344CB8AC3E}">
        <p14:creationId xmlns:p14="http://schemas.microsoft.com/office/powerpoint/2010/main" val="15168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5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2"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par>
                          <p:cTn id="33" fill="hold">
                            <p:stCondLst>
                              <p:cond delay="7000"/>
                            </p:stCondLst>
                            <p:childTnLst>
                              <p:par>
                                <p:cTn id="34" presetID="12" presetClass="entr" presetSubtype="1"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lide(fromTop)">
                                      <p:cBhvr>
                                        <p:cTn id="36" dur="500"/>
                                        <p:tgtEl>
                                          <p:spTgt spid="19"/>
                                        </p:tgtEl>
                                      </p:cBhvr>
                                    </p:animEffect>
                                  </p:childTnLst>
                                </p:cTn>
                              </p:par>
                            </p:childTnLst>
                          </p:cTn>
                        </p:par>
                        <p:par>
                          <p:cTn id="37" fill="hold">
                            <p:stCondLst>
                              <p:cond delay="7500"/>
                            </p:stCondLst>
                            <p:childTnLst>
                              <p:par>
                                <p:cTn id="38" presetID="1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slide(fromLeft)">
                                      <p:cBhvr>
                                        <p:cTn id="40" dur="500"/>
                                        <p:tgtEl>
                                          <p:spTgt spid="5"/>
                                        </p:tgtEl>
                                      </p:cBhvr>
                                    </p:animEffect>
                                  </p:childTnLst>
                                </p:cTn>
                              </p:par>
                            </p:childTnLst>
                          </p:cTn>
                        </p:par>
                        <p:par>
                          <p:cTn id="41" fill="hold">
                            <p:stCondLst>
                              <p:cond delay="8000"/>
                            </p:stCondLst>
                            <p:childTnLst>
                              <p:par>
                                <p:cTn id="42" presetID="12" presetClass="entr" presetSubtype="8"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lide(fromLeft)">
                                      <p:cBhvr>
                                        <p:cTn id="44" dur="500"/>
                                        <p:tgtEl>
                                          <p:spTgt spid="8"/>
                                        </p:tgtEl>
                                      </p:cBhvr>
                                    </p:animEffect>
                                  </p:childTnLst>
                                </p:cTn>
                              </p:par>
                            </p:childTnLst>
                          </p:cTn>
                        </p:par>
                        <p:par>
                          <p:cTn id="45" fill="hold">
                            <p:stCondLst>
                              <p:cond delay="8500"/>
                            </p:stCondLst>
                            <p:childTnLst>
                              <p:par>
                                <p:cTn id="46" presetID="1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slide(fromLeft)">
                                      <p:cBhvr>
                                        <p:cTn id="48" dur="500"/>
                                        <p:tgtEl>
                                          <p:spTgt spid="9"/>
                                        </p:tgtEl>
                                      </p:cBhvr>
                                    </p:animEffect>
                                  </p:childTnLst>
                                </p:cTn>
                              </p:par>
                            </p:childTnLst>
                          </p:cTn>
                        </p:par>
                        <p:par>
                          <p:cTn id="49" fill="hold">
                            <p:stCondLst>
                              <p:cond delay="9000"/>
                            </p:stCondLst>
                            <p:childTnLst>
                              <p:par>
                                <p:cTn id="50" presetID="1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slide(fromLeft)">
                                      <p:cBhvr>
                                        <p:cTn id="52" dur="500"/>
                                        <p:tgtEl>
                                          <p:spTgt spid="10"/>
                                        </p:tgtEl>
                                      </p:cBhvr>
                                    </p:animEffect>
                                  </p:childTnLst>
                                </p:cTn>
                              </p:par>
                            </p:childTnLst>
                          </p:cTn>
                        </p:par>
                        <p:par>
                          <p:cTn id="53" fill="hold">
                            <p:stCondLst>
                              <p:cond delay="9500"/>
                            </p:stCondLst>
                            <p:childTnLst>
                              <p:par>
                                <p:cTn id="54" presetID="6" presetClass="entr" presetSubtype="16"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circle(in)">
                                      <p:cBhvr>
                                        <p:cTn id="56" dur="2000"/>
                                        <p:tgtEl>
                                          <p:spTgt spid="4"/>
                                        </p:tgtEl>
                                      </p:cBhvr>
                                    </p:animEffect>
                                  </p:childTnLst>
                                </p:cTn>
                              </p:par>
                            </p:childTnLst>
                          </p:cTn>
                        </p:par>
                        <p:par>
                          <p:cTn id="57" fill="hold">
                            <p:stCondLst>
                              <p:cond delay="11500"/>
                            </p:stCondLst>
                            <p:childTnLst>
                              <p:par>
                                <p:cTn id="58" presetID="47" presetClass="entr" presetSubtype="0" fill="hold" nodeType="afterEffect">
                                  <p:stCondLst>
                                    <p:cond delay="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000"/>
                                        <p:tgtEl>
                                          <p:spTgt spid="98"/>
                                        </p:tgtEl>
                                      </p:cBhvr>
                                    </p:animEffect>
                                    <p:anim calcmode="lin" valueType="num">
                                      <p:cBhvr>
                                        <p:cTn id="61" dur="1000" fill="hold"/>
                                        <p:tgtEl>
                                          <p:spTgt spid="98"/>
                                        </p:tgtEl>
                                        <p:attrNameLst>
                                          <p:attrName>ppt_x</p:attrName>
                                        </p:attrNameLst>
                                      </p:cBhvr>
                                      <p:tavLst>
                                        <p:tav tm="0">
                                          <p:val>
                                            <p:strVal val="#ppt_x"/>
                                          </p:val>
                                        </p:tav>
                                        <p:tav tm="100000">
                                          <p:val>
                                            <p:strVal val="#ppt_x"/>
                                          </p:val>
                                        </p:tav>
                                      </p:tavLst>
                                    </p:anim>
                                    <p:anim calcmode="lin" valueType="num">
                                      <p:cBhvr>
                                        <p:cTn id="62" dur="1000" fill="hold"/>
                                        <p:tgtEl>
                                          <p:spTgt spid="98"/>
                                        </p:tgtEl>
                                        <p:attrNameLst>
                                          <p:attrName>ppt_y</p:attrName>
                                        </p:attrNameLst>
                                      </p:cBhvr>
                                      <p:tavLst>
                                        <p:tav tm="0">
                                          <p:val>
                                            <p:strVal val="#ppt_y-.1"/>
                                          </p:val>
                                        </p:tav>
                                        <p:tav tm="100000">
                                          <p:val>
                                            <p:strVal val="#ppt_y"/>
                                          </p:val>
                                        </p:tav>
                                      </p:tavLst>
                                    </p:anim>
                                  </p:childTnLst>
                                </p:cTn>
                              </p:par>
                            </p:childTnLst>
                          </p:cTn>
                        </p:par>
                        <p:par>
                          <p:cTn id="63" fill="hold">
                            <p:stCondLst>
                              <p:cond delay="12500"/>
                            </p:stCondLst>
                            <p:childTnLst>
                              <p:par>
                                <p:cTn id="64" presetID="47" presetClass="entr" presetSubtype="0" fill="hold" grpId="0" nodeType="after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fade">
                                      <p:cBhvr>
                                        <p:cTn id="66" dur="1000"/>
                                        <p:tgtEl>
                                          <p:spTgt spid="97"/>
                                        </p:tgtEl>
                                      </p:cBhvr>
                                    </p:animEffect>
                                    <p:anim calcmode="lin" valueType="num">
                                      <p:cBhvr>
                                        <p:cTn id="67" dur="1000" fill="hold"/>
                                        <p:tgtEl>
                                          <p:spTgt spid="97"/>
                                        </p:tgtEl>
                                        <p:attrNameLst>
                                          <p:attrName>ppt_x</p:attrName>
                                        </p:attrNameLst>
                                      </p:cBhvr>
                                      <p:tavLst>
                                        <p:tav tm="0">
                                          <p:val>
                                            <p:strVal val="#ppt_x"/>
                                          </p:val>
                                        </p:tav>
                                        <p:tav tm="100000">
                                          <p:val>
                                            <p:strVal val="#ppt_x"/>
                                          </p:val>
                                        </p:tav>
                                      </p:tavLst>
                                    </p:anim>
                                    <p:anim calcmode="lin" valueType="num">
                                      <p:cBhvr>
                                        <p:cTn id="68"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0" grpId="0"/>
      <p:bldP spid="18" grpId="0" animBg="1"/>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“识”是为政者治国理政的基本素质</a:t>
              </a:r>
            </a:p>
          </p:txBody>
        </p:sp>
      </p:grpSp>
      <p:sp>
        <p:nvSpPr>
          <p:cNvPr id="70" name="AutoShape 43"/>
          <p:cNvSpPr>
            <a:spLocks noChangeAspect="1" noChangeArrowheads="1" noTextEdit="1"/>
          </p:cNvSpPr>
          <p:nvPr/>
        </p:nvSpPr>
        <p:spPr bwMode="auto">
          <a:xfrm>
            <a:off x="3973504" y="4383079"/>
            <a:ext cx="4256584" cy="16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45" name="图片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009" y="1220061"/>
            <a:ext cx="2980707" cy="2627543"/>
          </a:xfrm>
          <a:prstGeom prst="rect">
            <a:avLst/>
          </a:prstGeom>
        </p:spPr>
      </p:pic>
      <p:grpSp>
        <p:nvGrpSpPr>
          <p:cNvPr id="32" name="组合 31"/>
          <p:cNvGrpSpPr/>
          <p:nvPr/>
        </p:nvGrpSpPr>
        <p:grpSpPr>
          <a:xfrm>
            <a:off x="564191" y="1276830"/>
            <a:ext cx="2737317" cy="2627543"/>
            <a:chOff x="564191" y="1276830"/>
            <a:chExt cx="2737317" cy="2627543"/>
          </a:xfrm>
        </p:grpSpPr>
        <p:pic>
          <p:nvPicPr>
            <p:cNvPr id="46"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191" y="1276830"/>
              <a:ext cx="2042952" cy="2572448"/>
            </a:xfrm>
            <a:prstGeom prst="rect">
              <a:avLst/>
            </a:prstGeom>
          </p:spPr>
        </p:pic>
        <p:sp>
          <p:nvSpPr>
            <p:cNvPr id="2" name="文本框 1"/>
            <p:cNvSpPr txBox="1"/>
            <p:nvPr/>
          </p:nvSpPr>
          <p:spPr>
            <a:xfrm>
              <a:off x="2501289" y="1460944"/>
              <a:ext cx="800219" cy="2443429"/>
            </a:xfrm>
            <a:prstGeom prst="rect">
              <a:avLst/>
            </a:prstGeom>
            <a:noFill/>
          </p:spPr>
          <p:txBody>
            <a:bodyPr vert="eaVert" wrap="square" rtlCol="0">
              <a:spAutoFit/>
            </a:bodyPr>
            <a:lstStyle/>
            <a:p>
              <a:r>
                <a:rPr lang="zh-CN" altLang="en-US" sz="4000" dirty="0">
                  <a:solidFill>
                    <a:schemeClr val="bg1"/>
                  </a:solidFill>
                  <a:latin typeface="方正姚体" panose="02010601030101010101" pitchFamily="2" charset="-122"/>
                  <a:ea typeface="方正姚体" panose="02010601030101010101" pitchFamily="2" charset="-122"/>
                </a:rPr>
                <a:t>君子不器</a:t>
              </a:r>
            </a:p>
          </p:txBody>
        </p:sp>
      </p:grpSp>
      <p:sp>
        <p:nvSpPr>
          <p:cNvPr id="6" name="文本框 5"/>
          <p:cNvSpPr txBox="1"/>
          <p:nvPr/>
        </p:nvSpPr>
        <p:spPr>
          <a:xfrm>
            <a:off x="3446631" y="1474463"/>
            <a:ext cx="6099462" cy="2308324"/>
          </a:xfrm>
          <a:prstGeom prst="rect">
            <a:avLst/>
          </a:prstGeom>
          <a:noFill/>
        </p:spPr>
        <p:txBody>
          <a:bodyPr wrap="square" rtlCol="0">
            <a:spAutoFit/>
          </a:bodyPr>
          <a:lstStyle/>
          <a:p>
            <a:r>
              <a:rPr lang="zh-CN" altLang="en-US" sz="2400" b="1" dirty="0">
                <a:solidFill>
                  <a:srgbClr val="FF0000"/>
                </a:solidFill>
              </a:rPr>
              <a:t>“形而上者谓之道，形而下者谓之器。</a:t>
            </a:r>
            <a:r>
              <a:rPr lang="zh-CN" altLang="en-US" sz="2400" b="1" dirty="0" smtClean="0">
                <a:solidFill>
                  <a:srgbClr val="FF0000"/>
                </a:solidFill>
              </a:rPr>
              <a:t>”</a:t>
            </a:r>
            <a:endParaRPr lang="en-US" altLang="zh-CN" sz="2400" b="1" dirty="0" smtClean="0">
              <a:solidFill>
                <a:srgbClr val="FF0000"/>
              </a:solidFill>
            </a:endParaRPr>
          </a:p>
          <a:p>
            <a:r>
              <a:rPr lang="zh-CN" altLang="en-US" sz="2400" b="1" dirty="0" smtClean="0"/>
              <a:t>君子</a:t>
            </a:r>
            <a:r>
              <a:rPr lang="zh-CN" altLang="en-US" sz="2400" b="1" dirty="0"/>
              <a:t>心怀天下</a:t>
            </a:r>
            <a:r>
              <a:rPr lang="zh-CN" altLang="en-US" sz="2400" b="1" dirty="0" smtClean="0"/>
              <a:t>，不能</a:t>
            </a:r>
            <a:r>
              <a:rPr lang="zh-CN" altLang="en-US" sz="2400" b="1" dirty="0"/>
              <a:t>囿于一技之长，不能只求学到一两门或多门手艺</a:t>
            </a:r>
            <a:r>
              <a:rPr lang="zh-CN" altLang="en-US" sz="2400" b="1" dirty="0" smtClean="0"/>
              <a:t>，而</a:t>
            </a:r>
            <a:r>
              <a:rPr lang="zh-CN" altLang="en-US" sz="2400" b="1" dirty="0"/>
              <a:t>当“志于道”</a:t>
            </a:r>
            <a:r>
              <a:rPr lang="zh-CN" altLang="en-US" sz="2400" b="1" dirty="0" smtClean="0"/>
              <a:t>，要</a:t>
            </a:r>
            <a:r>
              <a:rPr lang="zh-CN" altLang="en-US" sz="2400" b="1" dirty="0"/>
              <a:t>从万象纷呈的世界里边，去悟到那个众人以下所不能把握的冥冥天道，从而以不变应万变。</a:t>
            </a:r>
          </a:p>
        </p:txBody>
      </p:sp>
      <p:sp>
        <p:nvSpPr>
          <p:cNvPr id="7" name="文本框 6"/>
          <p:cNvSpPr txBox="1"/>
          <p:nvPr/>
        </p:nvSpPr>
        <p:spPr>
          <a:xfrm>
            <a:off x="784493" y="4596356"/>
            <a:ext cx="5568806" cy="1569660"/>
          </a:xfrm>
          <a:prstGeom prst="rect">
            <a:avLst/>
          </a:prstGeom>
          <a:noFill/>
        </p:spPr>
        <p:txBody>
          <a:bodyPr wrap="square" rtlCol="0">
            <a:spAutoFit/>
          </a:bodyPr>
          <a:lstStyle/>
          <a:p>
            <a:r>
              <a:rPr lang="zh-CN" altLang="en-US" sz="2400" b="1" dirty="0"/>
              <a:t>为政者提高自身才干能力离不开学习他人经验、理论和思想这一途径</a:t>
            </a:r>
            <a:r>
              <a:rPr lang="zh-CN" altLang="en-US" sz="2400" b="1" dirty="0" smtClean="0"/>
              <a:t>。</a:t>
            </a:r>
            <a:endParaRPr lang="en-US" altLang="zh-CN" sz="2400" b="1" dirty="0" smtClean="0"/>
          </a:p>
          <a:p>
            <a:r>
              <a:rPr lang="zh-CN" altLang="en-US" sz="2400" b="1" dirty="0" smtClean="0"/>
              <a:t>为</a:t>
            </a:r>
            <a:r>
              <a:rPr lang="zh-CN" altLang="en-US" sz="2400" b="1" dirty="0"/>
              <a:t>政者更应该重视从亲身实践过程中学习和掌握直接知识。</a:t>
            </a:r>
          </a:p>
        </p:txBody>
      </p:sp>
      <p:grpSp>
        <p:nvGrpSpPr>
          <p:cNvPr id="50" name="组合 49"/>
          <p:cNvGrpSpPr/>
          <p:nvPr/>
        </p:nvGrpSpPr>
        <p:grpSpPr>
          <a:xfrm>
            <a:off x="7031898" y="3984478"/>
            <a:ext cx="4883929" cy="2623486"/>
            <a:chOff x="1928794" y="2786058"/>
            <a:chExt cx="5572164" cy="3071834"/>
          </a:xfrm>
        </p:grpSpPr>
        <p:sp>
          <p:nvSpPr>
            <p:cNvPr id="51" name="矩形 50"/>
            <p:cNvSpPr/>
            <p:nvPr/>
          </p:nvSpPr>
          <p:spPr>
            <a:xfrm>
              <a:off x="1928794" y="2786058"/>
              <a:ext cx="5572164" cy="3071834"/>
            </a:xfrm>
            <a:prstGeom prst="rec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1928794" y="2786058"/>
              <a:ext cx="5572164" cy="3071834"/>
            </a:xfrm>
            <a:prstGeom prst="roundRect">
              <a:avLst/>
            </a:prstGeom>
            <a:solidFill>
              <a:srgbClr val="FC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0847" y="4033216"/>
            <a:ext cx="3475315" cy="2536981"/>
          </a:xfrm>
          <a:prstGeom prst="rect">
            <a:avLst/>
          </a:prstGeom>
          <a:ln>
            <a:noFill/>
          </a:ln>
          <a:effectLst>
            <a:outerShdw blurRad="190500" algn="tl" rotWithShape="0">
              <a:srgbClr val="000000">
                <a:alpha val="70000"/>
              </a:srgbClr>
            </a:outerShdw>
          </a:effectLst>
        </p:spPr>
      </p:pic>
      <p:sp>
        <p:nvSpPr>
          <p:cNvPr id="20" name="文本框 19"/>
          <p:cNvSpPr txBox="1"/>
          <p:nvPr/>
        </p:nvSpPr>
        <p:spPr>
          <a:xfrm>
            <a:off x="7060449" y="4143388"/>
            <a:ext cx="923330" cy="2437584"/>
          </a:xfrm>
          <a:prstGeom prst="rect">
            <a:avLst/>
          </a:prstGeom>
          <a:noFill/>
        </p:spPr>
        <p:txBody>
          <a:bodyPr vert="eaVert" wrap="square" rtlCol="0">
            <a:spAutoFit/>
          </a:bodyPr>
          <a:lstStyle/>
          <a:p>
            <a:r>
              <a:rPr lang="zh-CN" altLang="en-US" sz="2400" dirty="0">
                <a:latin typeface="方正舒体" panose="02010601030101010101" pitchFamily="2" charset="-122"/>
                <a:ea typeface="方正舒体" panose="02010601030101010101" pitchFamily="2" charset="-122"/>
              </a:rPr>
              <a:t>纸上得来终觉</a:t>
            </a:r>
            <a:r>
              <a:rPr lang="zh-CN" altLang="en-US" sz="2400" dirty="0" smtClean="0">
                <a:latin typeface="方正舒体" panose="02010601030101010101" pitchFamily="2" charset="-122"/>
                <a:ea typeface="方正舒体" panose="02010601030101010101" pitchFamily="2" charset="-122"/>
              </a:rPr>
              <a:t>浅绝</a:t>
            </a:r>
            <a:r>
              <a:rPr lang="zh-CN" altLang="en-US" sz="2400" dirty="0">
                <a:latin typeface="方正舒体" panose="02010601030101010101" pitchFamily="2" charset="-122"/>
                <a:ea typeface="方正舒体" panose="02010601030101010101" pitchFamily="2" charset="-122"/>
              </a:rPr>
              <a:t>知此事要躬行</a:t>
            </a:r>
          </a:p>
        </p:txBody>
      </p:sp>
    </p:spTree>
    <p:extLst>
      <p:ext uri="{BB962C8B-B14F-4D97-AF65-F5344CB8AC3E}">
        <p14:creationId xmlns:p14="http://schemas.microsoft.com/office/powerpoint/2010/main" val="124336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grpId="0" nodeType="withEffect" nodePh="1">
                                  <p:stCondLst>
                                    <p:cond delay="0"/>
                                  </p:stCondLst>
                                  <p:endCondLst>
                                    <p:cond evt="begin" delay="0">
                                      <p:tn val="12"/>
                                    </p:cond>
                                  </p:end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7"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7"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6500"/>
                            </p:stCondLst>
                            <p:childTnLst>
                              <p:par>
                                <p:cTn id="50" presetID="9"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0" grpId="0"/>
      <p:bldP spid="6" grpId="0"/>
      <p:bldP spid="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“识”是为政者治国理政的基本素质</a:t>
              </a:r>
            </a:p>
          </p:txBody>
        </p:sp>
      </p:grpSp>
      <p:sp>
        <p:nvSpPr>
          <p:cNvPr id="70" name="AutoShape 43"/>
          <p:cNvSpPr>
            <a:spLocks noChangeAspect="1" noChangeArrowheads="1" noTextEdit="1"/>
          </p:cNvSpPr>
          <p:nvPr/>
        </p:nvSpPr>
        <p:spPr bwMode="auto">
          <a:xfrm>
            <a:off x="3973504" y="4383079"/>
            <a:ext cx="4256584" cy="16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1" name="组合 1"/>
          <p:cNvGrpSpPr>
            <a:grpSpLocks/>
          </p:cNvGrpSpPr>
          <p:nvPr/>
        </p:nvGrpSpPr>
        <p:grpSpPr bwMode="auto">
          <a:xfrm>
            <a:off x="1376708" y="1112928"/>
            <a:ext cx="2791531" cy="461665"/>
            <a:chOff x="1065304" y="420167"/>
            <a:chExt cx="2791660" cy="667330"/>
          </a:xfrm>
          <a:effectLst>
            <a:outerShdw blurRad="50800" dist="38100" dir="2700000" algn="tl" rotWithShape="0">
              <a:prstClr val="black">
                <a:alpha val="40000"/>
              </a:prstClr>
            </a:outerShdw>
          </a:effectLst>
        </p:grpSpPr>
        <p:sp>
          <p:nvSpPr>
            <p:cNvPr id="32" name="矩形 31"/>
            <p:cNvSpPr/>
            <p:nvPr/>
          </p:nvSpPr>
          <p:spPr>
            <a:xfrm>
              <a:off x="1065304" y="471675"/>
              <a:ext cx="2791660" cy="585409"/>
            </a:xfrm>
            <a:prstGeom prst="rect">
              <a:avLst/>
            </a:prstGeom>
            <a:solidFill>
              <a:srgbClr val="20BA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a:p>
          </p:txBody>
        </p:sp>
        <p:sp>
          <p:nvSpPr>
            <p:cNvPr id="33" name="文本框 5"/>
            <p:cNvSpPr txBox="1">
              <a:spLocks noChangeArrowheads="1"/>
            </p:cNvSpPr>
            <p:nvPr/>
          </p:nvSpPr>
          <p:spPr bwMode="auto">
            <a:xfrm>
              <a:off x="1079591" y="420167"/>
              <a:ext cx="2777373" cy="6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4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zh-CN" altLang="en-US" sz="2400" dirty="0">
                  <a:solidFill>
                    <a:schemeClr val="bg1"/>
                  </a:solidFill>
                </a:rPr>
                <a:t>直接知识的重要性</a:t>
              </a:r>
            </a:p>
          </p:txBody>
        </p:sp>
      </p:grpSp>
      <p:sp>
        <p:nvSpPr>
          <p:cNvPr id="34" name="矩形 33"/>
          <p:cNvSpPr/>
          <p:nvPr/>
        </p:nvSpPr>
        <p:spPr>
          <a:xfrm>
            <a:off x="840993" y="114078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35" name="矩形 34"/>
          <p:cNvSpPr/>
          <p:nvPr/>
        </p:nvSpPr>
        <p:spPr>
          <a:xfrm>
            <a:off x="607630" y="114078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36" name="矩形 35"/>
          <p:cNvSpPr/>
          <p:nvPr/>
        </p:nvSpPr>
        <p:spPr>
          <a:xfrm>
            <a:off x="482218" y="114078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40" name="组合 39"/>
          <p:cNvGrpSpPr/>
          <p:nvPr/>
        </p:nvGrpSpPr>
        <p:grpSpPr>
          <a:xfrm>
            <a:off x="1019164" y="2002938"/>
            <a:ext cx="5773058" cy="2416175"/>
            <a:chOff x="5504360" y="1160778"/>
            <a:chExt cx="5773058" cy="2416175"/>
          </a:xfrm>
        </p:grpSpPr>
        <p:sp>
          <p:nvSpPr>
            <p:cNvPr id="41" name="任意多边形 40"/>
            <p:cNvSpPr/>
            <p:nvPr/>
          </p:nvSpPr>
          <p:spPr>
            <a:xfrm>
              <a:off x="6434094" y="1160778"/>
              <a:ext cx="4843324" cy="2416175"/>
            </a:xfrm>
            <a:custGeom>
              <a:avLst/>
              <a:gdLst/>
              <a:ahLst/>
              <a:cxnLst/>
              <a:rect l="l" t="t" r="r" b="b"/>
              <a:pathLst>
                <a:path w="3800254" h="2416645">
                  <a:moveTo>
                    <a:pt x="1473241" y="551"/>
                  </a:moveTo>
                  <a:cubicBezTo>
                    <a:pt x="1676198" y="6411"/>
                    <a:pt x="2202270" y="130970"/>
                    <a:pt x="2405226" y="695143"/>
                  </a:cubicBezTo>
                  <a:cubicBezTo>
                    <a:pt x="2575210" y="577912"/>
                    <a:pt x="2762046" y="527601"/>
                    <a:pt x="2967933" y="633597"/>
                  </a:cubicBezTo>
                  <a:cubicBezTo>
                    <a:pt x="3173820" y="739593"/>
                    <a:pt x="3205081" y="851939"/>
                    <a:pt x="3214118" y="1046835"/>
                  </a:cubicBezTo>
                  <a:cubicBezTo>
                    <a:pt x="3499624" y="1191908"/>
                    <a:pt x="3752728" y="1367388"/>
                    <a:pt x="3794410" y="1653504"/>
                  </a:cubicBezTo>
                  <a:cubicBezTo>
                    <a:pt x="3836092" y="1939620"/>
                    <a:pt x="3663746" y="2369589"/>
                    <a:pt x="2987960" y="2401583"/>
                  </a:cubicBezTo>
                  <a:cubicBezTo>
                    <a:pt x="2396491" y="2429585"/>
                    <a:pt x="1141044" y="2413810"/>
                    <a:pt x="94386" y="2392571"/>
                  </a:cubicBezTo>
                  <a:cubicBezTo>
                    <a:pt x="460192" y="2243311"/>
                    <a:pt x="717747" y="1883942"/>
                    <a:pt x="717747" y="1464418"/>
                  </a:cubicBezTo>
                  <a:cubicBezTo>
                    <a:pt x="717747" y="1009626"/>
                    <a:pt x="415068" y="625529"/>
                    <a:pt x="0" y="503133"/>
                  </a:cubicBezTo>
                  <a:cubicBezTo>
                    <a:pt x="155701" y="398659"/>
                    <a:pt x="313310" y="353245"/>
                    <a:pt x="470918" y="387412"/>
                  </a:cubicBezTo>
                  <a:cubicBezTo>
                    <a:pt x="752272" y="29858"/>
                    <a:pt x="1270284" y="-5309"/>
                    <a:pt x="1473241" y="551"/>
                  </a:cubicBezTo>
                  <a:close/>
                </a:path>
              </a:pathLst>
            </a:custGeom>
            <a:solidFill>
              <a:srgbClr val="00B050"/>
            </a:solidFill>
            <a:ln w="38100">
              <a:noFill/>
            </a:ln>
            <a:effectLst>
              <a:outerShdw blurRad="50800" dist="50800" algn="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540000" rIns="18000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defRPr/>
              </a:pPr>
              <a:endParaRPr lang="en-US" altLang="zh-CN" sz="1600" dirty="0">
                <a:solidFill>
                  <a:srgbClr val="FFFFFF"/>
                </a:solidFill>
                <a:latin typeface="+mn-ea"/>
              </a:endParaRPr>
            </a:p>
          </p:txBody>
        </p:sp>
        <p:sp>
          <p:nvSpPr>
            <p:cNvPr id="44" name="椭圆 43"/>
            <p:cNvSpPr/>
            <p:nvPr/>
          </p:nvSpPr>
          <p:spPr>
            <a:xfrm>
              <a:off x="5504360" y="1705863"/>
              <a:ext cx="1765256" cy="1765256"/>
            </a:xfrm>
            <a:prstGeom prst="ellipse">
              <a:avLst/>
            </a:prstGeom>
            <a:solidFill>
              <a:srgbClr val="FFFFFF"/>
            </a:solidFill>
            <a:ln w="127000">
              <a:gradFill flip="none" rotWithShape="1">
                <a:gsLst>
                  <a:gs pos="0">
                    <a:schemeClr val="accent1"/>
                  </a:gs>
                  <a:gs pos="50000">
                    <a:schemeClr val="accent1"/>
                  </a:gs>
                  <a:gs pos="51000">
                    <a:schemeClr val="accent1">
                      <a:lumMod val="40000"/>
                      <a:lumOff val="60000"/>
                    </a:schemeClr>
                  </a:gs>
                  <a:gs pos="100000">
                    <a:schemeClr val="accent1">
                      <a:lumMod val="40000"/>
                      <a:lumOff val="6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200" dirty="0">
                <a:solidFill>
                  <a:srgbClr val="363636"/>
                </a:solidFill>
                <a:latin typeface="+mn-ea"/>
              </a:endParaRPr>
            </a:p>
          </p:txBody>
        </p:sp>
        <p:sp>
          <p:nvSpPr>
            <p:cNvPr id="47" name="文本框 43"/>
            <p:cNvSpPr txBox="1"/>
            <p:nvPr/>
          </p:nvSpPr>
          <p:spPr>
            <a:xfrm>
              <a:off x="5550300" y="2012008"/>
              <a:ext cx="1714512" cy="1015663"/>
            </a:xfrm>
            <a:prstGeom prst="rect">
              <a:avLst/>
            </a:prstGeom>
            <a:noFill/>
          </p:spPr>
          <p:txBody>
            <a:bodyPr wrap="square" rtlCol="0">
              <a:spAutoFit/>
            </a:bodyPr>
            <a:lstStyle/>
            <a:p>
              <a:pPr algn="ctr"/>
              <a:r>
                <a:rPr lang="zh-CN" altLang="en-US" sz="2000" b="1" dirty="0">
                  <a:latin typeface="黑体" pitchFamily="2" charset="-122"/>
                  <a:ea typeface="黑体" pitchFamily="2" charset="-122"/>
                </a:rPr>
                <a:t>直接知识实现了知识与实践的统一</a:t>
              </a:r>
            </a:p>
          </p:txBody>
        </p:sp>
        <p:sp>
          <p:nvSpPr>
            <p:cNvPr id="48" name="文本框 1"/>
            <p:cNvSpPr txBox="1"/>
            <p:nvPr/>
          </p:nvSpPr>
          <p:spPr>
            <a:xfrm>
              <a:off x="7400055" y="1806456"/>
              <a:ext cx="3328956" cy="1631216"/>
            </a:xfrm>
            <a:prstGeom prst="rect">
              <a:avLst/>
            </a:prstGeom>
            <a:noFill/>
          </p:spPr>
          <p:txBody>
            <a:bodyPr wrap="square" rtlCol="0">
              <a:spAutoFit/>
            </a:bodyPr>
            <a:lstStyle/>
            <a:p>
              <a:r>
                <a:rPr lang="zh-CN" altLang="en-US" sz="2000" dirty="0">
                  <a:solidFill>
                    <a:schemeClr val="bg1">
                      <a:lumMod val="95000"/>
                    </a:schemeClr>
                  </a:solidFill>
                  <a:latin typeface="宋体" pitchFamily="2" charset="-122"/>
                </a:rPr>
                <a:t>直接知识对于为政者而言，不仅完成了“实践”向“知识”的飞跃，而且，同时也实现了“知识”与“实践”的</a:t>
              </a:r>
              <a:r>
                <a:rPr lang="zh-CN" altLang="en-US" sz="2000" dirty="0" smtClean="0">
                  <a:solidFill>
                    <a:schemeClr val="bg1">
                      <a:lumMod val="95000"/>
                    </a:schemeClr>
                  </a:solidFill>
                  <a:latin typeface="宋体" pitchFamily="2" charset="-122"/>
                </a:rPr>
                <a:t>统一。</a:t>
              </a:r>
              <a:endParaRPr lang="zh-CN" altLang="en-US" sz="2000" dirty="0">
                <a:solidFill>
                  <a:schemeClr val="bg1">
                    <a:lumMod val="95000"/>
                  </a:schemeClr>
                </a:solidFill>
                <a:latin typeface="宋体" pitchFamily="2" charset="-122"/>
                <a:ea typeface="宋体" pitchFamily="2" charset="-122"/>
              </a:endParaRPr>
            </a:p>
          </p:txBody>
        </p:sp>
      </p:grpSp>
      <p:grpSp>
        <p:nvGrpSpPr>
          <p:cNvPr id="49" name="组合 48"/>
          <p:cNvGrpSpPr/>
          <p:nvPr/>
        </p:nvGrpSpPr>
        <p:grpSpPr>
          <a:xfrm>
            <a:off x="5948185" y="3893496"/>
            <a:ext cx="6243813" cy="2416175"/>
            <a:chOff x="3071802" y="3684341"/>
            <a:chExt cx="6243813" cy="2416175"/>
          </a:xfrm>
        </p:grpSpPr>
        <p:grpSp>
          <p:nvGrpSpPr>
            <p:cNvPr id="57" name="组合 56"/>
            <p:cNvGrpSpPr/>
            <p:nvPr/>
          </p:nvGrpSpPr>
          <p:grpSpPr>
            <a:xfrm>
              <a:off x="3071802" y="3684341"/>
              <a:ext cx="6243813" cy="2416175"/>
              <a:chOff x="1470912" y="3254003"/>
              <a:chExt cx="6243813" cy="2416175"/>
            </a:xfrm>
          </p:grpSpPr>
          <p:sp>
            <p:nvSpPr>
              <p:cNvPr id="59" name="任意多边形 58"/>
              <p:cNvSpPr/>
              <p:nvPr/>
            </p:nvSpPr>
            <p:spPr>
              <a:xfrm>
                <a:off x="2289787" y="3254003"/>
                <a:ext cx="5424938" cy="2416175"/>
              </a:xfrm>
              <a:custGeom>
                <a:avLst/>
                <a:gdLst/>
                <a:ahLst/>
                <a:cxnLst/>
                <a:rect l="l" t="t" r="r" b="b"/>
                <a:pathLst>
                  <a:path w="3800254" h="2416645">
                    <a:moveTo>
                      <a:pt x="1473241" y="551"/>
                    </a:moveTo>
                    <a:cubicBezTo>
                      <a:pt x="1676198" y="6411"/>
                      <a:pt x="2202270" y="130970"/>
                      <a:pt x="2405226" y="695143"/>
                    </a:cubicBezTo>
                    <a:cubicBezTo>
                      <a:pt x="2575210" y="577912"/>
                      <a:pt x="2762046" y="527601"/>
                      <a:pt x="2967933" y="633597"/>
                    </a:cubicBezTo>
                    <a:cubicBezTo>
                      <a:pt x="3173820" y="739593"/>
                      <a:pt x="3205081" y="851939"/>
                      <a:pt x="3214118" y="1046835"/>
                    </a:cubicBezTo>
                    <a:cubicBezTo>
                      <a:pt x="3499624" y="1191908"/>
                      <a:pt x="3752728" y="1367388"/>
                      <a:pt x="3794410" y="1653504"/>
                    </a:cubicBezTo>
                    <a:cubicBezTo>
                      <a:pt x="3836092" y="1939620"/>
                      <a:pt x="3663746" y="2369589"/>
                      <a:pt x="2987960" y="2401583"/>
                    </a:cubicBezTo>
                    <a:cubicBezTo>
                      <a:pt x="2396491" y="2429585"/>
                      <a:pt x="1141044" y="2413810"/>
                      <a:pt x="94386" y="2392571"/>
                    </a:cubicBezTo>
                    <a:cubicBezTo>
                      <a:pt x="460192" y="2243311"/>
                      <a:pt x="717747" y="1883942"/>
                      <a:pt x="717747" y="1464418"/>
                    </a:cubicBezTo>
                    <a:cubicBezTo>
                      <a:pt x="717747" y="1009626"/>
                      <a:pt x="415068" y="625529"/>
                      <a:pt x="0" y="503133"/>
                    </a:cubicBezTo>
                    <a:cubicBezTo>
                      <a:pt x="155701" y="398659"/>
                      <a:pt x="313310" y="353245"/>
                      <a:pt x="470918" y="387412"/>
                    </a:cubicBezTo>
                    <a:cubicBezTo>
                      <a:pt x="752272" y="29858"/>
                      <a:pt x="1270284" y="-5309"/>
                      <a:pt x="1473241" y="551"/>
                    </a:cubicBezTo>
                    <a:close/>
                  </a:path>
                </a:pathLst>
              </a:custGeom>
              <a:gradFill>
                <a:gsLst>
                  <a:gs pos="0">
                    <a:schemeClr val="accent2">
                      <a:lumMod val="60000"/>
                      <a:lumOff val="40000"/>
                    </a:schemeClr>
                  </a:gs>
                  <a:gs pos="50000">
                    <a:schemeClr val="accent2"/>
                  </a:gs>
                  <a:gs pos="100000">
                    <a:schemeClr val="accent2">
                      <a:lumMod val="75000"/>
                    </a:schemeClr>
                  </a:gs>
                </a:gsLst>
                <a:lin ang="10800000" scaled="1"/>
              </a:gradFill>
              <a:ln w="38100">
                <a:noFill/>
              </a:ln>
              <a:effectLst>
                <a:outerShdw blurRad="50800" dist="50800" algn="l"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540000" rIns="18000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defRPr/>
                </a:pPr>
                <a:endParaRPr lang="en-US" altLang="zh-CN" sz="1600" dirty="0">
                  <a:solidFill>
                    <a:srgbClr val="FFFFFF"/>
                  </a:solidFill>
                  <a:latin typeface="+mn-ea"/>
                </a:endParaRPr>
              </a:p>
            </p:txBody>
          </p:sp>
          <p:sp>
            <p:nvSpPr>
              <p:cNvPr id="60" name="椭圆 59"/>
              <p:cNvSpPr/>
              <p:nvPr/>
            </p:nvSpPr>
            <p:spPr>
              <a:xfrm>
                <a:off x="1470912" y="3794816"/>
                <a:ext cx="1765256" cy="1765256"/>
              </a:xfrm>
              <a:prstGeom prst="ellipse">
                <a:avLst/>
              </a:prstGeom>
              <a:solidFill>
                <a:srgbClr val="FFFFFF"/>
              </a:solidFill>
              <a:ln w="127000">
                <a:gradFill flip="none" rotWithShape="1">
                  <a:gsLst>
                    <a:gs pos="0">
                      <a:schemeClr val="accent2"/>
                    </a:gs>
                    <a:gs pos="50000">
                      <a:schemeClr val="accent2"/>
                    </a:gs>
                    <a:gs pos="51000">
                      <a:schemeClr val="accent2">
                        <a:lumMod val="40000"/>
                        <a:lumOff val="60000"/>
                      </a:schemeClr>
                    </a:gs>
                    <a:gs pos="100000">
                      <a:schemeClr val="accent2">
                        <a:lumMod val="40000"/>
                        <a:lumOff val="6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200" dirty="0">
                  <a:solidFill>
                    <a:srgbClr val="363636"/>
                  </a:solidFill>
                  <a:latin typeface="+mn-ea"/>
                </a:endParaRPr>
              </a:p>
            </p:txBody>
          </p:sp>
          <p:sp>
            <p:nvSpPr>
              <p:cNvPr id="61" name="文本框 44"/>
              <p:cNvSpPr txBox="1"/>
              <p:nvPr/>
            </p:nvSpPr>
            <p:spPr>
              <a:xfrm>
                <a:off x="1470912" y="4001311"/>
                <a:ext cx="1765256" cy="1323439"/>
              </a:xfrm>
              <a:prstGeom prst="rect">
                <a:avLst/>
              </a:prstGeom>
              <a:noFill/>
            </p:spPr>
            <p:txBody>
              <a:bodyPr wrap="square" rtlCol="0">
                <a:spAutoFit/>
              </a:bodyPr>
              <a:lstStyle/>
              <a:p>
                <a:pPr algn="ctr"/>
                <a:r>
                  <a:rPr lang="zh-CN" altLang="en-US" sz="2000" b="1" dirty="0">
                    <a:latin typeface="黑体" pitchFamily="2" charset="-122"/>
                    <a:ea typeface="黑体" pitchFamily="2" charset="-122"/>
                  </a:rPr>
                  <a:t>直接知识内容更加鲜活、记忆更加牢固、运用更加自如</a:t>
                </a:r>
              </a:p>
            </p:txBody>
          </p:sp>
        </p:grpSp>
        <p:sp>
          <p:nvSpPr>
            <p:cNvPr id="58" name="TextBox 21"/>
            <p:cNvSpPr txBox="1"/>
            <p:nvPr/>
          </p:nvSpPr>
          <p:spPr>
            <a:xfrm>
              <a:off x="4967497" y="4438913"/>
              <a:ext cx="3782950" cy="1631216"/>
            </a:xfrm>
            <a:prstGeom prst="rect">
              <a:avLst/>
            </a:prstGeom>
            <a:noFill/>
          </p:spPr>
          <p:txBody>
            <a:bodyPr wrap="square" rtlCol="0">
              <a:spAutoFit/>
            </a:bodyPr>
            <a:lstStyle/>
            <a:p>
              <a:r>
                <a:rPr lang="zh-CN" altLang="en-US" sz="2000" dirty="0" smtClean="0">
                  <a:latin typeface="+mn-ea"/>
                </a:rPr>
                <a:t>对于为</a:t>
              </a:r>
              <a:r>
                <a:rPr lang="zh-CN" altLang="en-US" sz="2000" dirty="0">
                  <a:latin typeface="+mn-ea"/>
                </a:rPr>
                <a:t>政者而言，由于直接知识源自于自身亲身经历</a:t>
              </a:r>
              <a:r>
                <a:rPr lang="zh-CN" altLang="en-US" sz="2000" dirty="0" smtClean="0">
                  <a:latin typeface="+mn-ea"/>
                </a:rPr>
                <a:t>，对于</a:t>
              </a:r>
              <a:r>
                <a:rPr lang="zh-CN" altLang="en-US" sz="2000" dirty="0">
                  <a:latin typeface="+mn-ea"/>
                </a:rPr>
                <a:t>这一事物和事物运动本质规律就有更加深切的情感和体认</a:t>
              </a:r>
              <a:r>
                <a:rPr lang="zh-CN" altLang="en-US" sz="2000" dirty="0" smtClean="0">
                  <a:latin typeface="+mn-ea"/>
                </a:rPr>
                <a:t>，也</a:t>
              </a:r>
              <a:r>
                <a:rPr lang="zh-CN" altLang="en-US" sz="2000" dirty="0">
                  <a:latin typeface="+mn-ea"/>
                </a:rPr>
                <a:t>就自然记忆更加深刻、运用更加自如。</a:t>
              </a:r>
            </a:p>
          </p:txBody>
        </p:sp>
      </p:grpSp>
      <p:sp>
        <p:nvSpPr>
          <p:cNvPr id="3" name="文本框 2"/>
          <p:cNvSpPr txBox="1"/>
          <p:nvPr/>
        </p:nvSpPr>
        <p:spPr>
          <a:xfrm>
            <a:off x="7033917" y="2256961"/>
            <a:ext cx="4916385" cy="1200329"/>
          </a:xfrm>
          <a:prstGeom prst="rect">
            <a:avLst/>
          </a:prstGeom>
          <a:noFill/>
        </p:spPr>
        <p:txBody>
          <a:bodyPr wrap="square" rtlCol="0">
            <a:spAutoFit/>
          </a:bodyPr>
          <a:lstStyle/>
          <a:p>
            <a:r>
              <a:rPr lang="zh-CN" altLang="zh-CN" sz="2400" b="1" dirty="0"/>
              <a:t>古今中外许多著名思想家在“知”与“行”的问题上</a:t>
            </a:r>
            <a:r>
              <a:rPr lang="zh-CN" altLang="zh-CN" sz="2400" b="1" dirty="0" smtClean="0"/>
              <a:t>，往往</a:t>
            </a:r>
            <a:r>
              <a:rPr lang="zh-CN" altLang="zh-CN" sz="2400" b="1" dirty="0"/>
              <a:t>都是更加重视和强调“行”。</a:t>
            </a:r>
            <a:endParaRPr lang="zh-CN" altLang="en-US" sz="2400" b="1" dirty="0"/>
          </a:p>
        </p:txBody>
      </p:sp>
    </p:spTree>
    <p:extLst>
      <p:ext uri="{BB962C8B-B14F-4D97-AF65-F5344CB8AC3E}">
        <p14:creationId xmlns:p14="http://schemas.microsoft.com/office/powerpoint/2010/main" val="200173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lide(fromLeft)">
                                      <p:cBhvr>
                                        <p:cTn id="23" dur="500"/>
                                        <p:tgtEl>
                                          <p:spTgt spid="36"/>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lide(fromLeft)">
                                      <p:cBhvr>
                                        <p:cTn id="26" dur="500"/>
                                        <p:tgtEl>
                                          <p:spTgt spid="3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slide(fromLeft)">
                                      <p:cBhvr>
                                        <p:cTn id="29" dur="500"/>
                                        <p:tgtEl>
                                          <p:spTgt spid="34"/>
                                        </p:tgtEl>
                                      </p:cBhvr>
                                    </p:animEffect>
                                  </p:childTnLst>
                                </p:cTn>
                              </p:par>
                            </p:childTnLst>
                          </p:cTn>
                        </p:par>
                        <p:par>
                          <p:cTn id="30" fill="hold">
                            <p:stCondLst>
                              <p:cond delay="2000"/>
                            </p:stCondLst>
                            <p:childTnLst>
                              <p:par>
                                <p:cTn id="31" presetID="12" presetClass="entr" presetSubtype="8"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slide(fromLeft)">
                                      <p:cBhvr>
                                        <p:cTn id="33" dur="500"/>
                                        <p:tgtEl>
                                          <p:spTgt spid="31"/>
                                        </p:tgtEl>
                                      </p:cBhvr>
                                    </p:animEffect>
                                  </p:childTnLst>
                                </p:cTn>
                              </p:par>
                            </p:childTnLst>
                          </p:cTn>
                        </p:par>
                        <p:par>
                          <p:cTn id="34" fill="hold">
                            <p:stCondLst>
                              <p:cond delay="2500"/>
                            </p:stCondLst>
                            <p:childTnLst>
                              <p:par>
                                <p:cTn id="35" presetID="17" presetClass="entr" presetSubtype="1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strVal val="#ppt_h"/>
                                          </p:val>
                                        </p:tav>
                                        <p:tav tm="100000">
                                          <p:val>
                                            <p:strVal val="#ppt_h"/>
                                          </p:val>
                                        </p:tav>
                                      </p:tavLst>
                                    </p:anim>
                                  </p:childTnLst>
                                </p:cTn>
                              </p:par>
                            </p:childTnLst>
                          </p:cTn>
                        </p:par>
                        <p:par>
                          <p:cTn id="39" fill="hold">
                            <p:stCondLst>
                              <p:cond delay="3000"/>
                            </p:stCondLst>
                            <p:childTnLst>
                              <p:par>
                                <p:cTn id="40" presetID="17" presetClass="entr" presetSubtype="1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strVal val="#ppt_h"/>
                                          </p:val>
                                        </p:tav>
                                        <p:tav tm="100000">
                                          <p:val>
                                            <p:strVal val="#ppt_h"/>
                                          </p:val>
                                        </p:tav>
                                      </p:tavLst>
                                    </p:anim>
                                  </p:childTnLst>
                                </p:cTn>
                              </p:par>
                            </p:childTnLst>
                          </p:cTn>
                        </p:par>
                        <p:par>
                          <p:cTn id="44" fill="hold">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0" grpId="0"/>
      <p:bldP spid="34" grpId="0" animBg="1"/>
      <p:bldP spid="35" grpId="0" animBg="1"/>
      <p:bldP spid="3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37986" y="1259848"/>
            <a:ext cx="1243396" cy="1254308"/>
            <a:chOff x="5025571" y="1800800"/>
            <a:chExt cx="2140858" cy="2159642"/>
          </a:xfrm>
        </p:grpSpPr>
        <p:grpSp>
          <p:nvGrpSpPr>
            <p:cNvPr id="31" name="组合 30"/>
            <p:cNvGrpSpPr/>
            <p:nvPr/>
          </p:nvGrpSpPr>
          <p:grpSpPr>
            <a:xfrm>
              <a:off x="5025571" y="1800800"/>
              <a:ext cx="2140858" cy="2159642"/>
              <a:chOff x="5025570" y="1940946"/>
              <a:chExt cx="2140858" cy="2159642"/>
            </a:xfrm>
          </p:grpSpPr>
          <p:sp>
            <p:nvSpPr>
              <p:cNvPr id="33" name="矩形 32"/>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33" idx="1"/>
                <a:endCxn id="33"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3" idx="0"/>
                <a:endCxn id="33"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见</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“见”是为政者治国理政的重要素质</a:t>
              </a:r>
            </a:p>
          </p:txBody>
        </p:sp>
      </p:grpSp>
      <p:sp>
        <p:nvSpPr>
          <p:cNvPr id="46" name="文本框 45"/>
          <p:cNvSpPr txBox="1"/>
          <p:nvPr/>
        </p:nvSpPr>
        <p:spPr>
          <a:xfrm>
            <a:off x="1597333" y="1407320"/>
            <a:ext cx="6391508" cy="830997"/>
          </a:xfrm>
          <a:prstGeom prst="rect">
            <a:avLst/>
          </a:prstGeom>
          <a:noFill/>
        </p:spPr>
        <p:txBody>
          <a:bodyPr wrap="square" rtlCol="0">
            <a:spAutoFit/>
          </a:bodyPr>
          <a:lstStyle/>
          <a:p>
            <a:r>
              <a:rPr lang="zh-CN" altLang="en-US" sz="2400" b="1" dirty="0">
                <a:solidFill>
                  <a:srgbClr val="FF0000"/>
                </a:solidFill>
                <a:latin typeface="黑体" panose="02010609060101010101" pitchFamily="49" charset="-122"/>
                <a:ea typeface="黑体" panose="02010609060101010101" pitchFamily="49" charset="-122"/>
              </a:rPr>
              <a:t>眼光、</a:t>
            </a:r>
            <a:r>
              <a:rPr lang="zh-CN" altLang="en-US" sz="2400" b="1" dirty="0" smtClean="0">
                <a:solidFill>
                  <a:srgbClr val="FF0000"/>
                </a:solidFill>
                <a:latin typeface="黑体" panose="02010609060101010101" pitchFamily="49" charset="-122"/>
                <a:ea typeface="黑体" panose="02010609060101010101" pitchFamily="49" charset="-122"/>
              </a:rPr>
              <a:t>视角</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为政者识人断事必须做到“高明”与“精明”</a:t>
            </a:r>
          </a:p>
        </p:txBody>
      </p:sp>
      <p:grpSp>
        <p:nvGrpSpPr>
          <p:cNvPr id="79" name="组合 78"/>
          <p:cNvGrpSpPr/>
          <p:nvPr/>
        </p:nvGrpSpPr>
        <p:grpSpPr>
          <a:xfrm>
            <a:off x="859684" y="2805712"/>
            <a:ext cx="1913058" cy="1254512"/>
            <a:chOff x="2721496" y="2358751"/>
            <a:chExt cx="1712912" cy="1712913"/>
          </a:xfrm>
        </p:grpSpPr>
        <p:pic>
          <p:nvPicPr>
            <p:cNvPr id="80"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2" name="TextBox 47"/>
          <p:cNvSpPr txBox="1"/>
          <p:nvPr/>
        </p:nvSpPr>
        <p:spPr>
          <a:xfrm>
            <a:off x="1132436" y="3044037"/>
            <a:ext cx="2880320" cy="830997"/>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人见其</a:t>
            </a:r>
            <a:r>
              <a:rPr lang="zh-CN" altLang="en-US" sz="2400" dirty="0" smtClean="0">
                <a:solidFill>
                  <a:schemeClr val="bg1"/>
                </a:solidFill>
                <a:latin typeface="华文隶书" panose="02010800040101010101" pitchFamily="2" charset="-122"/>
                <a:ea typeface="华文隶书" panose="02010800040101010101" pitchFamily="2" charset="-122"/>
              </a:rPr>
              <a:t>近</a:t>
            </a:r>
            <a:endParaRPr lang="en-US" altLang="zh-CN" sz="2400" dirty="0" smtClean="0">
              <a:solidFill>
                <a:schemeClr val="bg1"/>
              </a:solidFill>
              <a:latin typeface="华文隶书" panose="02010800040101010101" pitchFamily="2" charset="-122"/>
              <a:ea typeface="华文隶书" panose="02010800040101010101" pitchFamily="2" charset="-122"/>
            </a:endParaRPr>
          </a:p>
          <a:p>
            <a:r>
              <a:rPr lang="zh-CN" altLang="en-US" sz="2400" dirty="0" smtClean="0">
                <a:solidFill>
                  <a:schemeClr val="bg1"/>
                </a:solidFill>
                <a:latin typeface="华文隶书" panose="02010800040101010101" pitchFamily="2" charset="-122"/>
                <a:ea typeface="华文隶书" panose="02010800040101010101" pitchFamily="2" charset="-122"/>
              </a:rPr>
              <a:t>我见</a:t>
            </a:r>
            <a:r>
              <a:rPr lang="zh-CN" altLang="en-US" sz="2400" dirty="0">
                <a:solidFill>
                  <a:schemeClr val="bg1"/>
                </a:solidFill>
                <a:latin typeface="华文隶书" panose="02010800040101010101" pitchFamily="2" charset="-122"/>
                <a:ea typeface="华文隶书" panose="02010800040101010101" pitchFamily="2" charset="-122"/>
              </a:rPr>
              <a:t>其远</a:t>
            </a:r>
          </a:p>
        </p:txBody>
      </p:sp>
      <p:sp>
        <p:nvSpPr>
          <p:cNvPr id="2" name="文本框 1"/>
          <p:cNvSpPr txBox="1"/>
          <p:nvPr/>
        </p:nvSpPr>
        <p:spPr>
          <a:xfrm>
            <a:off x="237987" y="4308994"/>
            <a:ext cx="2534756" cy="230832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2400" dirty="0"/>
              <a:t>为政</a:t>
            </a:r>
            <a:r>
              <a:rPr lang="zh-CN" altLang="en-US" sz="2400" dirty="0" smtClean="0"/>
              <a:t>者要有“高明”</a:t>
            </a:r>
            <a:r>
              <a:rPr lang="zh-CN" altLang="en-US" sz="2400" dirty="0"/>
              <a:t>的眼光和视角</a:t>
            </a:r>
            <a:r>
              <a:rPr lang="zh-CN" altLang="en-US" sz="2400" dirty="0" smtClean="0"/>
              <a:t>，才能在</a:t>
            </a:r>
            <a:r>
              <a:rPr lang="zh-CN" altLang="en-US" sz="2400" dirty="0"/>
              <a:t>治国理政过程</a:t>
            </a:r>
            <a:r>
              <a:rPr lang="zh-CN" altLang="en-US" sz="2400" dirty="0" smtClean="0"/>
              <a:t>中不被</a:t>
            </a:r>
            <a:r>
              <a:rPr lang="zh-CN" altLang="en-US" sz="2400" dirty="0"/>
              <a:t>“浮云遮望眼”</a:t>
            </a:r>
            <a:r>
              <a:rPr lang="zh-CN" altLang="en-US" sz="2400" dirty="0" smtClean="0"/>
              <a:t>，不误国</a:t>
            </a:r>
            <a:r>
              <a:rPr lang="zh-CN" altLang="en-US" sz="2400" dirty="0"/>
              <a:t>误</a:t>
            </a:r>
            <a:r>
              <a:rPr lang="zh-CN" altLang="en-US" sz="2400" dirty="0" smtClean="0"/>
              <a:t>民。</a:t>
            </a:r>
            <a:endParaRPr lang="zh-CN" altLang="en-US" sz="2400" dirty="0"/>
          </a:p>
        </p:txBody>
      </p:sp>
      <p:grpSp>
        <p:nvGrpSpPr>
          <p:cNvPr id="83" name="组合 82"/>
          <p:cNvGrpSpPr/>
          <p:nvPr/>
        </p:nvGrpSpPr>
        <p:grpSpPr>
          <a:xfrm>
            <a:off x="311620" y="2933944"/>
            <a:ext cx="483022" cy="516486"/>
            <a:chOff x="5025571" y="1800800"/>
            <a:chExt cx="2140858" cy="2289173"/>
          </a:xfrm>
        </p:grpSpPr>
        <p:grpSp>
          <p:nvGrpSpPr>
            <p:cNvPr id="84" name="组合 83"/>
            <p:cNvGrpSpPr/>
            <p:nvPr/>
          </p:nvGrpSpPr>
          <p:grpSpPr>
            <a:xfrm>
              <a:off x="5025571" y="1800800"/>
              <a:ext cx="2140858" cy="2159642"/>
              <a:chOff x="5025570" y="1940946"/>
              <a:chExt cx="2140858" cy="2159642"/>
            </a:xfrm>
          </p:grpSpPr>
          <p:sp>
            <p:nvSpPr>
              <p:cNvPr id="86" name="矩形 85"/>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7" name="直接连接符 86"/>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86" idx="1"/>
                <a:endCxn id="86"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86" idx="0"/>
                <a:endCxn id="86"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5" name="文本框 84"/>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高</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303981" y="3412364"/>
            <a:ext cx="483022" cy="516486"/>
            <a:chOff x="5025571" y="1800800"/>
            <a:chExt cx="2140858" cy="2289173"/>
          </a:xfrm>
        </p:grpSpPr>
        <p:grpSp>
          <p:nvGrpSpPr>
            <p:cNvPr id="92" name="组合 91"/>
            <p:cNvGrpSpPr/>
            <p:nvPr/>
          </p:nvGrpSpPr>
          <p:grpSpPr>
            <a:xfrm>
              <a:off x="5025571" y="1800800"/>
              <a:ext cx="2140858" cy="2159642"/>
              <a:chOff x="5025570" y="1940946"/>
              <a:chExt cx="2140858" cy="2159642"/>
            </a:xfrm>
          </p:grpSpPr>
          <p:sp>
            <p:nvSpPr>
              <p:cNvPr id="94" name="矩形 93"/>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94" idx="1"/>
                <a:endCxn id="94"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94" idx="0"/>
                <a:endCxn id="94"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3" name="文本框 92"/>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明</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pic>
        <p:nvPicPr>
          <p:cNvPr id="6" name="图片 5">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43448" y="3928850"/>
            <a:ext cx="1405059" cy="1405059"/>
          </a:xfrm>
          <a:prstGeom prst="rect">
            <a:avLst/>
          </a:prstGeom>
        </p:spPr>
      </p:pic>
      <p:grpSp>
        <p:nvGrpSpPr>
          <p:cNvPr id="18" name="组合 17"/>
          <p:cNvGrpSpPr/>
          <p:nvPr/>
        </p:nvGrpSpPr>
        <p:grpSpPr>
          <a:xfrm>
            <a:off x="3262671" y="2808200"/>
            <a:ext cx="6058310" cy="3851275"/>
            <a:chOff x="3262671" y="2808200"/>
            <a:chExt cx="6058310" cy="3851275"/>
          </a:xfrm>
        </p:grpSpPr>
        <p:pic>
          <p:nvPicPr>
            <p:cNvPr id="9" name="图片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2671" y="2808200"/>
              <a:ext cx="5666658" cy="3399995"/>
            </a:xfrm>
            <a:prstGeom prst="rect">
              <a:avLst/>
            </a:prstGeom>
          </p:spPr>
        </p:pic>
        <p:sp>
          <p:nvSpPr>
            <p:cNvPr id="10" name="文本框 9"/>
            <p:cNvSpPr txBox="1"/>
            <p:nvPr/>
          </p:nvSpPr>
          <p:spPr>
            <a:xfrm>
              <a:off x="5397910" y="6290143"/>
              <a:ext cx="3923071" cy="369332"/>
            </a:xfrm>
            <a:prstGeom prst="rect">
              <a:avLst/>
            </a:prstGeom>
            <a:noFill/>
          </p:spPr>
          <p:txBody>
            <a:bodyPr wrap="square" rtlCol="0">
              <a:spAutoFit/>
            </a:bodyPr>
            <a:lstStyle/>
            <a:p>
              <a:r>
                <a:rPr lang="zh-CN" altLang="en-US" dirty="0" smtClean="0"/>
                <a:t>齐桓公之死</a:t>
              </a:r>
              <a:endParaRPr lang="zh-CN" altLang="en-US" dirty="0"/>
            </a:p>
          </p:txBody>
        </p:sp>
      </p:grpSp>
    </p:spTree>
    <p:extLst>
      <p:ext uri="{BB962C8B-B14F-4D97-AF65-F5344CB8AC3E}">
        <p14:creationId xmlns:p14="http://schemas.microsoft.com/office/powerpoint/2010/main" val="37858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80">
                                          <p:stCondLst>
                                            <p:cond delay="0"/>
                                          </p:stCondLst>
                                        </p:cTn>
                                        <p:tgtEl>
                                          <p:spTgt spid="30"/>
                                        </p:tgtEl>
                                      </p:cBhvr>
                                    </p:animEffect>
                                    <p:anim calcmode="lin" valueType="num">
                                      <p:cBhvr>
                                        <p:cTn id="2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7" dur="26">
                                          <p:stCondLst>
                                            <p:cond delay="650"/>
                                          </p:stCondLst>
                                        </p:cTn>
                                        <p:tgtEl>
                                          <p:spTgt spid="30"/>
                                        </p:tgtEl>
                                      </p:cBhvr>
                                      <p:to x="100000" y="60000"/>
                                    </p:animScale>
                                    <p:animScale>
                                      <p:cBhvr>
                                        <p:cTn id="28" dur="166" decel="50000">
                                          <p:stCondLst>
                                            <p:cond delay="676"/>
                                          </p:stCondLst>
                                        </p:cTn>
                                        <p:tgtEl>
                                          <p:spTgt spid="30"/>
                                        </p:tgtEl>
                                      </p:cBhvr>
                                      <p:to x="100000" y="100000"/>
                                    </p:animScale>
                                    <p:animScale>
                                      <p:cBhvr>
                                        <p:cTn id="29" dur="26">
                                          <p:stCondLst>
                                            <p:cond delay="1312"/>
                                          </p:stCondLst>
                                        </p:cTn>
                                        <p:tgtEl>
                                          <p:spTgt spid="30"/>
                                        </p:tgtEl>
                                      </p:cBhvr>
                                      <p:to x="100000" y="80000"/>
                                    </p:animScale>
                                    <p:animScale>
                                      <p:cBhvr>
                                        <p:cTn id="30" dur="166" decel="50000">
                                          <p:stCondLst>
                                            <p:cond delay="1338"/>
                                          </p:stCondLst>
                                        </p:cTn>
                                        <p:tgtEl>
                                          <p:spTgt spid="30"/>
                                        </p:tgtEl>
                                      </p:cBhvr>
                                      <p:to x="100000" y="100000"/>
                                    </p:animScale>
                                    <p:animScale>
                                      <p:cBhvr>
                                        <p:cTn id="31" dur="26">
                                          <p:stCondLst>
                                            <p:cond delay="1642"/>
                                          </p:stCondLst>
                                        </p:cTn>
                                        <p:tgtEl>
                                          <p:spTgt spid="30"/>
                                        </p:tgtEl>
                                      </p:cBhvr>
                                      <p:to x="100000" y="90000"/>
                                    </p:animScale>
                                    <p:animScale>
                                      <p:cBhvr>
                                        <p:cTn id="32" dur="166" decel="50000">
                                          <p:stCondLst>
                                            <p:cond delay="1668"/>
                                          </p:stCondLst>
                                        </p:cTn>
                                        <p:tgtEl>
                                          <p:spTgt spid="30"/>
                                        </p:tgtEl>
                                      </p:cBhvr>
                                      <p:to x="100000" y="100000"/>
                                    </p:animScale>
                                    <p:animScale>
                                      <p:cBhvr>
                                        <p:cTn id="33" dur="26">
                                          <p:stCondLst>
                                            <p:cond delay="1808"/>
                                          </p:stCondLst>
                                        </p:cTn>
                                        <p:tgtEl>
                                          <p:spTgt spid="30"/>
                                        </p:tgtEl>
                                      </p:cBhvr>
                                      <p:to x="100000" y="95000"/>
                                    </p:animScale>
                                    <p:animScale>
                                      <p:cBhvr>
                                        <p:cTn id="34" dur="166" decel="50000">
                                          <p:stCondLst>
                                            <p:cond delay="1834"/>
                                          </p:stCondLst>
                                        </p:cTn>
                                        <p:tgtEl>
                                          <p:spTgt spid="30"/>
                                        </p:tgtEl>
                                      </p:cBhvr>
                                      <p:to x="100000" y="100000"/>
                                    </p:animScale>
                                  </p:childTnLst>
                                </p:cTn>
                              </p:par>
                            </p:childTnLst>
                          </p:cTn>
                        </p:par>
                        <p:par>
                          <p:cTn id="35" fill="hold">
                            <p:stCondLst>
                              <p:cond delay="4000"/>
                            </p:stCondLst>
                            <p:childTnLst>
                              <p:par>
                                <p:cTn id="36" presetID="12" presetClass="entr" presetSubtype="8"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slide(fromLeft)">
                                      <p:cBhvr>
                                        <p:cTn id="38" dur="500"/>
                                        <p:tgtEl>
                                          <p:spTgt spid="46"/>
                                        </p:tgtEl>
                                      </p:cBhvr>
                                    </p:animEffect>
                                  </p:childTnLst>
                                </p:cTn>
                              </p:par>
                            </p:childTnLst>
                          </p:cTn>
                        </p:par>
                        <p:par>
                          <p:cTn id="39" fill="hold">
                            <p:stCondLst>
                              <p:cond delay="4500"/>
                            </p:stCondLst>
                            <p:childTnLst>
                              <p:par>
                                <p:cTn id="40" presetID="26" presetClass="entr" presetSubtype="0" fill="hold" nodeType="after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down)">
                                      <p:cBhvr>
                                        <p:cTn id="42" dur="580">
                                          <p:stCondLst>
                                            <p:cond delay="0"/>
                                          </p:stCondLst>
                                        </p:cTn>
                                        <p:tgtEl>
                                          <p:spTgt spid="83"/>
                                        </p:tgtEl>
                                      </p:cBhvr>
                                    </p:animEffect>
                                    <p:anim calcmode="lin" valueType="num">
                                      <p:cBhvr>
                                        <p:cTn id="43"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48" dur="26">
                                          <p:stCondLst>
                                            <p:cond delay="650"/>
                                          </p:stCondLst>
                                        </p:cTn>
                                        <p:tgtEl>
                                          <p:spTgt spid="83"/>
                                        </p:tgtEl>
                                      </p:cBhvr>
                                      <p:to x="100000" y="60000"/>
                                    </p:animScale>
                                    <p:animScale>
                                      <p:cBhvr>
                                        <p:cTn id="49" dur="166" decel="50000">
                                          <p:stCondLst>
                                            <p:cond delay="676"/>
                                          </p:stCondLst>
                                        </p:cTn>
                                        <p:tgtEl>
                                          <p:spTgt spid="83"/>
                                        </p:tgtEl>
                                      </p:cBhvr>
                                      <p:to x="100000" y="100000"/>
                                    </p:animScale>
                                    <p:animScale>
                                      <p:cBhvr>
                                        <p:cTn id="50" dur="26">
                                          <p:stCondLst>
                                            <p:cond delay="1312"/>
                                          </p:stCondLst>
                                        </p:cTn>
                                        <p:tgtEl>
                                          <p:spTgt spid="83"/>
                                        </p:tgtEl>
                                      </p:cBhvr>
                                      <p:to x="100000" y="80000"/>
                                    </p:animScale>
                                    <p:animScale>
                                      <p:cBhvr>
                                        <p:cTn id="51" dur="166" decel="50000">
                                          <p:stCondLst>
                                            <p:cond delay="1338"/>
                                          </p:stCondLst>
                                        </p:cTn>
                                        <p:tgtEl>
                                          <p:spTgt spid="83"/>
                                        </p:tgtEl>
                                      </p:cBhvr>
                                      <p:to x="100000" y="100000"/>
                                    </p:animScale>
                                    <p:animScale>
                                      <p:cBhvr>
                                        <p:cTn id="52" dur="26">
                                          <p:stCondLst>
                                            <p:cond delay="1642"/>
                                          </p:stCondLst>
                                        </p:cTn>
                                        <p:tgtEl>
                                          <p:spTgt spid="83"/>
                                        </p:tgtEl>
                                      </p:cBhvr>
                                      <p:to x="100000" y="90000"/>
                                    </p:animScale>
                                    <p:animScale>
                                      <p:cBhvr>
                                        <p:cTn id="53" dur="166" decel="50000">
                                          <p:stCondLst>
                                            <p:cond delay="1668"/>
                                          </p:stCondLst>
                                        </p:cTn>
                                        <p:tgtEl>
                                          <p:spTgt spid="83"/>
                                        </p:tgtEl>
                                      </p:cBhvr>
                                      <p:to x="100000" y="100000"/>
                                    </p:animScale>
                                    <p:animScale>
                                      <p:cBhvr>
                                        <p:cTn id="54" dur="26">
                                          <p:stCondLst>
                                            <p:cond delay="1808"/>
                                          </p:stCondLst>
                                        </p:cTn>
                                        <p:tgtEl>
                                          <p:spTgt spid="83"/>
                                        </p:tgtEl>
                                      </p:cBhvr>
                                      <p:to x="100000" y="95000"/>
                                    </p:animScale>
                                    <p:animScale>
                                      <p:cBhvr>
                                        <p:cTn id="55" dur="166" decel="50000">
                                          <p:stCondLst>
                                            <p:cond delay="1834"/>
                                          </p:stCondLst>
                                        </p:cTn>
                                        <p:tgtEl>
                                          <p:spTgt spid="83"/>
                                        </p:tgtEl>
                                      </p:cBhvr>
                                      <p:to x="100000" y="100000"/>
                                    </p:animScale>
                                  </p:childTnLst>
                                </p:cTn>
                              </p:par>
                            </p:childTnLst>
                          </p:cTn>
                        </p:par>
                        <p:par>
                          <p:cTn id="56" fill="hold">
                            <p:stCondLst>
                              <p:cond delay="6500"/>
                            </p:stCondLst>
                            <p:childTnLst>
                              <p:par>
                                <p:cTn id="57" presetID="26" presetClass="entr" presetSubtype="0" fill="hold" nodeType="after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wipe(down)">
                                      <p:cBhvr>
                                        <p:cTn id="59" dur="580">
                                          <p:stCondLst>
                                            <p:cond delay="0"/>
                                          </p:stCondLst>
                                        </p:cTn>
                                        <p:tgtEl>
                                          <p:spTgt spid="91"/>
                                        </p:tgtEl>
                                      </p:cBhvr>
                                    </p:animEffect>
                                    <p:anim calcmode="lin" valueType="num">
                                      <p:cBhvr>
                                        <p:cTn id="60"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65" dur="26">
                                          <p:stCondLst>
                                            <p:cond delay="650"/>
                                          </p:stCondLst>
                                        </p:cTn>
                                        <p:tgtEl>
                                          <p:spTgt spid="91"/>
                                        </p:tgtEl>
                                      </p:cBhvr>
                                      <p:to x="100000" y="60000"/>
                                    </p:animScale>
                                    <p:animScale>
                                      <p:cBhvr>
                                        <p:cTn id="66" dur="166" decel="50000">
                                          <p:stCondLst>
                                            <p:cond delay="676"/>
                                          </p:stCondLst>
                                        </p:cTn>
                                        <p:tgtEl>
                                          <p:spTgt spid="91"/>
                                        </p:tgtEl>
                                      </p:cBhvr>
                                      <p:to x="100000" y="100000"/>
                                    </p:animScale>
                                    <p:animScale>
                                      <p:cBhvr>
                                        <p:cTn id="67" dur="26">
                                          <p:stCondLst>
                                            <p:cond delay="1312"/>
                                          </p:stCondLst>
                                        </p:cTn>
                                        <p:tgtEl>
                                          <p:spTgt spid="91"/>
                                        </p:tgtEl>
                                      </p:cBhvr>
                                      <p:to x="100000" y="80000"/>
                                    </p:animScale>
                                    <p:animScale>
                                      <p:cBhvr>
                                        <p:cTn id="68" dur="166" decel="50000">
                                          <p:stCondLst>
                                            <p:cond delay="1338"/>
                                          </p:stCondLst>
                                        </p:cTn>
                                        <p:tgtEl>
                                          <p:spTgt spid="91"/>
                                        </p:tgtEl>
                                      </p:cBhvr>
                                      <p:to x="100000" y="100000"/>
                                    </p:animScale>
                                    <p:animScale>
                                      <p:cBhvr>
                                        <p:cTn id="69" dur="26">
                                          <p:stCondLst>
                                            <p:cond delay="1642"/>
                                          </p:stCondLst>
                                        </p:cTn>
                                        <p:tgtEl>
                                          <p:spTgt spid="91"/>
                                        </p:tgtEl>
                                      </p:cBhvr>
                                      <p:to x="100000" y="90000"/>
                                    </p:animScale>
                                    <p:animScale>
                                      <p:cBhvr>
                                        <p:cTn id="70" dur="166" decel="50000">
                                          <p:stCondLst>
                                            <p:cond delay="1668"/>
                                          </p:stCondLst>
                                        </p:cTn>
                                        <p:tgtEl>
                                          <p:spTgt spid="91"/>
                                        </p:tgtEl>
                                      </p:cBhvr>
                                      <p:to x="100000" y="100000"/>
                                    </p:animScale>
                                    <p:animScale>
                                      <p:cBhvr>
                                        <p:cTn id="71" dur="26">
                                          <p:stCondLst>
                                            <p:cond delay="1808"/>
                                          </p:stCondLst>
                                        </p:cTn>
                                        <p:tgtEl>
                                          <p:spTgt spid="91"/>
                                        </p:tgtEl>
                                      </p:cBhvr>
                                      <p:to x="100000" y="95000"/>
                                    </p:animScale>
                                    <p:animScale>
                                      <p:cBhvr>
                                        <p:cTn id="72" dur="166" decel="50000">
                                          <p:stCondLst>
                                            <p:cond delay="1834"/>
                                          </p:stCondLst>
                                        </p:cTn>
                                        <p:tgtEl>
                                          <p:spTgt spid="91"/>
                                        </p:tgtEl>
                                      </p:cBhvr>
                                      <p:to x="100000" y="100000"/>
                                    </p:animScale>
                                  </p:childTnLst>
                                </p:cTn>
                              </p:par>
                            </p:childTnLst>
                          </p:cTn>
                        </p:par>
                        <p:par>
                          <p:cTn id="73" fill="hold">
                            <p:stCondLst>
                              <p:cond delay="8500"/>
                            </p:stCondLst>
                            <p:childTnLst>
                              <p:par>
                                <p:cTn id="74" presetID="12" presetClass="entr" presetSubtype="4"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slide(fromBottom)">
                                      <p:cBhvr>
                                        <p:cTn id="76" dur="500"/>
                                        <p:tgtEl>
                                          <p:spTgt spid="82"/>
                                        </p:tgtEl>
                                      </p:cBhvr>
                                    </p:animEffect>
                                  </p:childTnLst>
                                </p:cTn>
                              </p:par>
                            </p:childTnLst>
                          </p:cTn>
                        </p:par>
                        <p:par>
                          <p:cTn id="77" fill="hold">
                            <p:stCondLst>
                              <p:cond delay="9000"/>
                            </p:stCondLst>
                            <p:childTnLst>
                              <p:par>
                                <p:cTn id="78" presetID="12" presetClass="entr" presetSubtype="4" fill="hold" nodeType="after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slide(fromBottom)">
                                      <p:cBhvr>
                                        <p:cTn id="80" dur="500"/>
                                        <p:tgtEl>
                                          <p:spTgt spid="79"/>
                                        </p:tgtEl>
                                      </p:cBhvr>
                                    </p:animEffect>
                                  </p:childTnLst>
                                </p:cTn>
                              </p:par>
                            </p:childTnLst>
                          </p:cTn>
                        </p:par>
                        <p:par>
                          <p:cTn id="81" fill="hold">
                            <p:stCondLst>
                              <p:cond delay="9500"/>
                            </p:stCondLst>
                            <p:childTnLst>
                              <p:par>
                                <p:cTn id="82" presetID="9" presetClass="entr" presetSubtype="0" fill="hold" grpId="0"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dissolve">
                                      <p:cBhvr>
                                        <p:cTn id="84" dur="500"/>
                                        <p:tgtEl>
                                          <p:spTgt spid="2"/>
                                        </p:tgtEl>
                                      </p:cBhvr>
                                    </p:animEffect>
                                  </p:childTnLst>
                                </p:cTn>
                              </p:par>
                            </p:childTnLst>
                          </p:cTn>
                        </p:par>
                        <p:par>
                          <p:cTn id="85" fill="hold">
                            <p:stCondLst>
                              <p:cond delay="10000"/>
                            </p:stCondLst>
                            <p:childTnLst>
                              <p:par>
                                <p:cTn id="86" presetID="14" presetClass="entr" presetSubtype="10"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randombar(horizontal)">
                                      <p:cBhvr>
                                        <p:cTn id="88" dur="500"/>
                                        <p:tgtEl>
                                          <p:spTgt spid="18"/>
                                        </p:tgtEl>
                                      </p:cBhvr>
                                    </p:animEffect>
                                  </p:childTnLst>
                                </p:cTn>
                              </p:par>
                            </p:childTnLst>
                          </p:cTn>
                        </p:par>
                        <p:par>
                          <p:cTn id="89" fill="hold">
                            <p:stCondLst>
                              <p:cond delay="10500"/>
                            </p:stCondLst>
                            <p:childTnLst>
                              <p:par>
                                <p:cTn id="90" presetID="1" presetClass="entr" presetSubtype="0" fill="hold" nodeType="after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82"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198768" y="374354"/>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“见”是为政者治国理政的重要素质</a:t>
              </a:r>
            </a:p>
          </p:txBody>
        </p:sp>
      </p:grpSp>
      <p:grpSp>
        <p:nvGrpSpPr>
          <p:cNvPr id="67" name="组合 66"/>
          <p:cNvGrpSpPr/>
          <p:nvPr/>
        </p:nvGrpSpPr>
        <p:grpSpPr>
          <a:xfrm>
            <a:off x="881524" y="1299404"/>
            <a:ext cx="3144181" cy="1238100"/>
            <a:chOff x="881524" y="1299404"/>
            <a:chExt cx="3144181" cy="1238100"/>
          </a:xfrm>
        </p:grpSpPr>
        <p:grpSp>
          <p:nvGrpSpPr>
            <p:cNvPr id="79" name="组合 78"/>
            <p:cNvGrpSpPr/>
            <p:nvPr/>
          </p:nvGrpSpPr>
          <p:grpSpPr>
            <a:xfrm>
              <a:off x="881524" y="1299404"/>
              <a:ext cx="1888030" cy="1238100"/>
              <a:chOff x="2721496" y="2358751"/>
              <a:chExt cx="1712912" cy="1712913"/>
            </a:xfrm>
          </p:grpSpPr>
          <p:pic>
            <p:nvPicPr>
              <p:cNvPr id="80"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2" name="TextBox 47"/>
            <p:cNvSpPr txBox="1"/>
            <p:nvPr/>
          </p:nvSpPr>
          <p:spPr>
            <a:xfrm>
              <a:off x="1145385" y="1517240"/>
              <a:ext cx="2880320" cy="830997"/>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人见其</a:t>
              </a:r>
              <a:r>
                <a:rPr lang="zh-CN" altLang="en-US" sz="2400" dirty="0" smtClean="0">
                  <a:solidFill>
                    <a:schemeClr val="bg1"/>
                  </a:solidFill>
                  <a:latin typeface="华文隶书" panose="02010800040101010101" pitchFamily="2" charset="-122"/>
                  <a:ea typeface="华文隶书" panose="02010800040101010101" pitchFamily="2" charset="-122"/>
                </a:rPr>
                <a:t>粗</a:t>
              </a:r>
              <a:endParaRPr lang="en-US" altLang="zh-CN" sz="2400" dirty="0" smtClean="0">
                <a:solidFill>
                  <a:schemeClr val="bg1"/>
                </a:solidFill>
                <a:latin typeface="华文隶书" panose="02010800040101010101" pitchFamily="2" charset="-122"/>
                <a:ea typeface="华文隶书" panose="02010800040101010101" pitchFamily="2" charset="-122"/>
              </a:endParaRPr>
            </a:p>
            <a:p>
              <a:r>
                <a:rPr lang="zh-CN" altLang="en-US" sz="2400" dirty="0" smtClean="0">
                  <a:solidFill>
                    <a:schemeClr val="bg1"/>
                  </a:solidFill>
                  <a:latin typeface="华文隶书" panose="02010800040101010101" pitchFamily="2" charset="-122"/>
                  <a:ea typeface="华文隶书" panose="02010800040101010101" pitchFamily="2" charset="-122"/>
                </a:rPr>
                <a:t>我见</a:t>
              </a:r>
              <a:r>
                <a:rPr lang="zh-CN" altLang="en-US" sz="2400" dirty="0">
                  <a:solidFill>
                    <a:schemeClr val="bg1"/>
                  </a:solidFill>
                  <a:latin typeface="华文隶书" panose="02010800040101010101" pitchFamily="2" charset="-122"/>
                  <a:ea typeface="华文隶书" panose="02010800040101010101" pitchFamily="2" charset="-122"/>
                </a:rPr>
                <a:t>其细</a:t>
              </a:r>
            </a:p>
          </p:txBody>
        </p:sp>
      </p:grpSp>
      <p:grpSp>
        <p:nvGrpSpPr>
          <p:cNvPr id="41" name="组合 40"/>
          <p:cNvGrpSpPr/>
          <p:nvPr/>
        </p:nvGrpSpPr>
        <p:grpSpPr>
          <a:xfrm>
            <a:off x="235966" y="1442392"/>
            <a:ext cx="483022" cy="516486"/>
            <a:chOff x="5025571" y="1800800"/>
            <a:chExt cx="2140858" cy="2289173"/>
          </a:xfrm>
        </p:grpSpPr>
        <p:grpSp>
          <p:nvGrpSpPr>
            <p:cNvPr id="44" name="组合 43"/>
            <p:cNvGrpSpPr/>
            <p:nvPr/>
          </p:nvGrpSpPr>
          <p:grpSpPr>
            <a:xfrm>
              <a:off x="5025571" y="1800800"/>
              <a:ext cx="2140858" cy="2159642"/>
              <a:chOff x="5025570" y="1940946"/>
              <a:chExt cx="2140858" cy="2159642"/>
            </a:xfrm>
          </p:grpSpPr>
          <p:sp>
            <p:nvSpPr>
              <p:cNvPr id="47" name="矩形 46"/>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7" idx="1"/>
                <a:endCxn id="47"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7" idx="0"/>
                <a:endCxn id="47"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精</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228327" y="1920812"/>
            <a:ext cx="483022" cy="516486"/>
            <a:chOff x="5025571" y="1800800"/>
            <a:chExt cx="2140858" cy="2289173"/>
          </a:xfrm>
        </p:grpSpPr>
        <p:grpSp>
          <p:nvGrpSpPr>
            <p:cNvPr id="57" name="组合 56"/>
            <p:cNvGrpSpPr/>
            <p:nvPr/>
          </p:nvGrpSpPr>
          <p:grpSpPr>
            <a:xfrm>
              <a:off x="5025571" y="1800800"/>
              <a:ext cx="2140858" cy="2159642"/>
              <a:chOff x="5025570" y="1940946"/>
              <a:chExt cx="2140858" cy="2159642"/>
            </a:xfrm>
          </p:grpSpPr>
          <p:sp>
            <p:nvSpPr>
              <p:cNvPr id="59" name="矩形 58"/>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0" name="直接连接符 59"/>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9" idx="1"/>
                <a:endCxn id="59"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59" idx="0"/>
                <a:endCxn id="59"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8" name="文本框 57"/>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明</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sp>
        <p:nvSpPr>
          <p:cNvPr id="64" name="文本框 63"/>
          <p:cNvSpPr txBox="1"/>
          <p:nvPr/>
        </p:nvSpPr>
        <p:spPr>
          <a:xfrm>
            <a:off x="2885557" y="1693638"/>
            <a:ext cx="7719796"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为政者善于从细节之中见大节，善于从小事之中见趋势</a:t>
            </a:r>
          </a:p>
        </p:txBody>
      </p:sp>
      <p:grpSp>
        <p:nvGrpSpPr>
          <p:cNvPr id="68" name="组合 67"/>
          <p:cNvGrpSpPr/>
          <p:nvPr/>
        </p:nvGrpSpPr>
        <p:grpSpPr>
          <a:xfrm>
            <a:off x="6513733" y="2692056"/>
            <a:ext cx="5402094" cy="4156953"/>
            <a:chOff x="6497721" y="2505253"/>
            <a:chExt cx="5402094" cy="4156953"/>
          </a:xfrm>
        </p:grpSpPr>
        <p:pic>
          <p:nvPicPr>
            <p:cNvPr id="65" name="图片 6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7721" y="2505253"/>
              <a:ext cx="5402094" cy="4156953"/>
            </a:xfrm>
            <a:prstGeom prst="rect">
              <a:avLst/>
            </a:prstGeom>
          </p:spPr>
        </p:pic>
        <p:sp>
          <p:nvSpPr>
            <p:cNvPr id="66" name="TextBox 90"/>
            <p:cNvSpPr txBox="1">
              <a:spLocks noChangeArrowheads="1"/>
            </p:cNvSpPr>
            <p:nvPr/>
          </p:nvSpPr>
          <p:spPr bwMode="auto">
            <a:xfrm>
              <a:off x="6871602" y="2985094"/>
              <a:ext cx="4339650" cy="3214688"/>
            </a:xfrm>
            <a:prstGeom prst="rect">
              <a:avLst/>
            </a:prstGeom>
            <a:noFill/>
            <a:ln w="9525">
              <a:noFill/>
              <a:miter lim="800000"/>
              <a:headEnd/>
              <a:tailEnd/>
            </a:ln>
          </p:spPr>
          <p:txBody>
            <a:bodyPr vert="eaVert">
              <a:spAutoFit/>
            </a:bodyPr>
            <a:lstStyle/>
            <a:p>
              <a:pPr>
                <a:lnSpc>
                  <a:spcPct val="150000"/>
                </a:lnSpc>
              </a:pPr>
              <a:r>
                <a:rPr lang="zh-CN" altLang="en-US" sz="2000" dirty="0"/>
                <a:t>彼为象箸，必不盛以土簋，将作犀玉之杯。玉杯象箸，必不羹藜藿，衣短褐，而舍于茅茨之下，则锦衣九重，高台广室。称此以求，天下不足矣！远方珍怪之物，舆马宫室之渐，自此而始，故吾畏其卒也</a:t>
              </a:r>
              <a:r>
                <a:rPr lang="zh-CN" altLang="en-US" sz="2000" dirty="0" smtClean="0"/>
                <a:t>！</a:t>
              </a:r>
              <a:endParaRPr lang="en-US" altLang="zh-CN" sz="2000" dirty="0" smtClean="0"/>
            </a:p>
            <a:p>
              <a:pPr>
                <a:lnSpc>
                  <a:spcPct val="150000"/>
                </a:lnSpc>
              </a:pPr>
              <a:endParaRPr lang="zh-CN" altLang="en-US" sz="2000" dirty="0">
                <a:latin typeface="华文行楷" panose="02010800040101010101" pitchFamily="2" charset="-122"/>
                <a:ea typeface="华文行楷" panose="02010800040101010101" pitchFamily="2" charset="-122"/>
              </a:endParaRPr>
            </a:p>
          </p:txBody>
        </p:sp>
      </p:grpSp>
      <p:grpSp>
        <p:nvGrpSpPr>
          <p:cNvPr id="71" name="组合 70"/>
          <p:cNvGrpSpPr/>
          <p:nvPr/>
        </p:nvGrpSpPr>
        <p:grpSpPr>
          <a:xfrm>
            <a:off x="1179966" y="2760435"/>
            <a:ext cx="2390548" cy="4097565"/>
            <a:chOff x="1179966" y="2760435"/>
            <a:chExt cx="2390548" cy="4097565"/>
          </a:xfrm>
        </p:grpSpPr>
        <p:pic>
          <p:nvPicPr>
            <p:cNvPr id="69" name="图片 68" descr="Fl201001161354169427.jpg"/>
            <p:cNvPicPr>
              <a:picLocks noChangeAspect="1"/>
            </p:cNvPicPr>
            <p:nvPr/>
          </p:nvPicPr>
          <p:blipFill>
            <a:blip r:embed="rId14"/>
            <a:stretch>
              <a:fillRect/>
            </a:stretch>
          </p:blipFill>
          <p:spPr>
            <a:xfrm>
              <a:off x="1179966" y="2760435"/>
              <a:ext cx="2390548" cy="3571421"/>
            </a:xfrm>
            <a:prstGeom prst="rect">
              <a:avLst/>
            </a:prstGeom>
          </p:spPr>
        </p:pic>
        <p:sp>
          <p:nvSpPr>
            <p:cNvPr id="70" name="TextBox 69"/>
            <p:cNvSpPr txBox="1"/>
            <p:nvPr/>
          </p:nvSpPr>
          <p:spPr>
            <a:xfrm>
              <a:off x="1988457" y="6488668"/>
              <a:ext cx="1451429" cy="369332"/>
            </a:xfrm>
            <a:prstGeom prst="rect">
              <a:avLst/>
            </a:prstGeom>
            <a:noFill/>
          </p:spPr>
          <p:txBody>
            <a:bodyPr wrap="square" rtlCol="0">
              <a:spAutoFit/>
            </a:bodyPr>
            <a:lstStyle/>
            <a:p>
              <a:r>
                <a:rPr lang="zh-CN" altLang="en-US" dirty="0" smtClean="0"/>
                <a:t>箕子</a:t>
              </a:r>
              <a:endParaRPr lang="zh-CN" altLang="en-US" dirty="0"/>
            </a:p>
          </p:txBody>
        </p:sp>
      </p:grpSp>
    </p:spTree>
    <p:extLst>
      <p:ext uri="{BB962C8B-B14F-4D97-AF65-F5344CB8AC3E}">
        <p14:creationId xmlns:p14="http://schemas.microsoft.com/office/powerpoint/2010/main" val="121350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80">
                                          <p:stCondLst>
                                            <p:cond delay="0"/>
                                          </p:stCondLst>
                                        </p:cTn>
                                        <p:tgtEl>
                                          <p:spTgt spid="41"/>
                                        </p:tgtEl>
                                      </p:cBhvr>
                                    </p:animEffect>
                                    <p:anim calcmode="lin" valueType="num">
                                      <p:cBhvr>
                                        <p:cTn id="2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7" dur="26">
                                          <p:stCondLst>
                                            <p:cond delay="650"/>
                                          </p:stCondLst>
                                        </p:cTn>
                                        <p:tgtEl>
                                          <p:spTgt spid="41"/>
                                        </p:tgtEl>
                                      </p:cBhvr>
                                      <p:to x="100000" y="60000"/>
                                    </p:animScale>
                                    <p:animScale>
                                      <p:cBhvr>
                                        <p:cTn id="28" dur="166" decel="50000">
                                          <p:stCondLst>
                                            <p:cond delay="676"/>
                                          </p:stCondLst>
                                        </p:cTn>
                                        <p:tgtEl>
                                          <p:spTgt spid="41"/>
                                        </p:tgtEl>
                                      </p:cBhvr>
                                      <p:to x="100000" y="100000"/>
                                    </p:animScale>
                                    <p:animScale>
                                      <p:cBhvr>
                                        <p:cTn id="29" dur="26">
                                          <p:stCondLst>
                                            <p:cond delay="1312"/>
                                          </p:stCondLst>
                                        </p:cTn>
                                        <p:tgtEl>
                                          <p:spTgt spid="41"/>
                                        </p:tgtEl>
                                      </p:cBhvr>
                                      <p:to x="100000" y="80000"/>
                                    </p:animScale>
                                    <p:animScale>
                                      <p:cBhvr>
                                        <p:cTn id="30" dur="166" decel="50000">
                                          <p:stCondLst>
                                            <p:cond delay="1338"/>
                                          </p:stCondLst>
                                        </p:cTn>
                                        <p:tgtEl>
                                          <p:spTgt spid="41"/>
                                        </p:tgtEl>
                                      </p:cBhvr>
                                      <p:to x="100000" y="100000"/>
                                    </p:animScale>
                                    <p:animScale>
                                      <p:cBhvr>
                                        <p:cTn id="31" dur="26">
                                          <p:stCondLst>
                                            <p:cond delay="1642"/>
                                          </p:stCondLst>
                                        </p:cTn>
                                        <p:tgtEl>
                                          <p:spTgt spid="41"/>
                                        </p:tgtEl>
                                      </p:cBhvr>
                                      <p:to x="100000" y="90000"/>
                                    </p:animScale>
                                    <p:animScale>
                                      <p:cBhvr>
                                        <p:cTn id="32" dur="166" decel="50000">
                                          <p:stCondLst>
                                            <p:cond delay="1668"/>
                                          </p:stCondLst>
                                        </p:cTn>
                                        <p:tgtEl>
                                          <p:spTgt spid="41"/>
                                        </p:tgtEl>
                                      </p:cBhvr>
                                      <p:to x="100000" y="100000"/>
                                    </p:animScale>
                                    <p:animScale>
                                      <p:cBhvr>
                                        <p:cTn id="33" dur="26">
                                          <p:stCondLst>
                                            <p:cond delay="1808"/>
                                          </p:stCondLst>
                                        </p:cTn>
                                        <p:tgtEl>
                                          <p:spTgt spid="41"/>
                                        </p:tgtEl>
                                      </p:cBhvr>
                                      <p:to x="100000" y="95000"/>
                                    </p:animScale>
                                    <p:animScale>
                                      <p:cBhvr>
                                        <p:cTn id="34" dur="166" decel="50000">
                                          <p:stCondLst>
                                            <p:cond delay="1834"/>
                                          </p:stCondLst>
                                        </p:cTn>
                                        <p:tgtEl>
                                          <p:spTgt spid="41"/>
                                        </p:tgtEl>
                                      </p:cBhvr>
                                      <p:to x="100000" y="100000"/>
                                    </p:animScale>
                                  </p:childTnLst>
                                </p:cTn>
                              </p:par>
                            </p:childTnLst>
                          </p:cTn>
                        </p:par>
                        <p:par>
                          <p:cTn id="35" fill="hold">
                            <p:stCondLst>
                              <p:cond delay="4000"/>
                            </p:stCondLst>
                            <p:childTnLst>
                              <p:par>
                                <p:cTn id="36" presetID="26"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80">
                                          <p:stCondLst>
                                            <p:cond delay="0"/>
                                          </p:stCondLst>
                                        </p:cTn>
                                        <p:tgtEl>
                                          <p:spTgt spid="52"/>
                                        </p:tgtEl>
                                      </p:cBhvr>
                                    </p:animEffect>
                                    <p:anim calcmode="lin" valueType="num">
                                      <p:cBhvr>
                                        <p:cTn id="39"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44" dur="26">
                                          <p:stCondLst>
                                            <p:cond delay="650"/>
                                          </p:stCondLst>
                                        </p:cTn>
                                        <p:tgtEl>
                                          <p:spTgt spid="52"/>
                                        </p:tgtEl>
                                      </p:cBhvr>
                                      <p:to x="100000" y="60000"/>
                                    </p:animScale>
                                    <p:animScale>
                                      <p:cBhvr>
                                        <p:cTn id="45" dur="166" decel="50000">
                                          <p:stCondLst>
                                            <p:cond delay="676"/>
                                          </p:stCondLst>
                                        </p:cTn>
                                        <p:tgtEl>
                                          <p:spTgt spid="52"/>
                                        </p:tgtEl>
                                      </p:cBhvr>
                                      <p:to x="100000" y="100000"/>
                                    </p:animScale>
                                    <p:animScale>
                                      <p:cBhvr>
                                        <p:cTn id="46" dur="26">
                                          <p:stCondLst>
                                            <p:cond delay="1312"/>
                                          </p:stCondLst>
                                        </p:cTn>
                                        <p:tgtEl>
                                          <p:spTgt spid="52"/>
                                        </p:tgtEl>
                                      </p:cBhvr>
                                      <p:to x="100000" y="80000"/>
                                    </p:animScale>
                                    <p:animScale>
                                      <p:cBhvr>
                                        <p:cTn id="47" dur="166" decel="50000">
                                          <p:stCondLst>
                                            <p:cond delay="1338"/>
                                          </p:stCondLst>
                                        </p:cTn>
                                        <p:tgtEl>
                                          <p:spTgt spid="52"/>
                                        </p:tgtEl>
                                      </p:cBhvr>
                                      <p:to x="100000" y="100000"/>
                                    </p:animScale>
                                    <p:animScale>
                                      <p:cBhvr>
                                        <p:cTn id="48" dur="26">
                                          <p:stCondLst>
                                            <p:cond delay="1642"/>
                                          </p:stCondLst>
                                        </p:cTn>
                                        <p:tgtEl>
                                          <p:spTgt spid="52"/>
                                        </p:tgtEl>
                                      </p:cBhvr>
                                      <p:to x="100000" y="90000"/>
                                    </p:animScale>
                                    <p:animScale>
                                      <p:cBhvr>
                                        <p:cTn id="49" dur="166" decel="50000">
                                          <p:stCondLst>
                                            <p:cond delay="1668"/>
                                          </p:stCondLst>
                                        </p:cTn>
                                        <p:tgtEl>
                                          <p:spTgt spid="52"/>
                                        </p:tgtEl>
                                      </p:cBhvr>
                                      <p:to x="100000" y="100000"/>
                                    </p:animScale>
                                    <p:animScale>
                                      <p:cBhvr>
                                        <p:cTn id="50" dur="26">
                                          <p:stCondLst>
                                            <p:cond delay="1808"/>
                                          </p:stCondLst>
                                        </p:cTn>
                                        <p:tgtEl>
                                          <p:spTgt spid="52"/>
                                        </p:tgtEl>
                                      </p:cBhvr>
                                      <p:to x="100000" y="95000"/>
                                    </p:animScale>
                                    <p:animScale>
                                      <p:cBhvr>
                                        <p:cTn id="51" dur="166" decel="50000">
                                          <p:stCondLst>
                                            <p:cond delay="1834"/>
                                          </p:stCondLst>
                                        </p:cTn>
                                        <p:tgtEl>
                                          <p:spTgt spid="52"/>
                                        </p:tgtEl>
                                      </p:cBhvr>
                                      <p:to x="100000" y="100000"/>
                                    </p:animScale>
                                  </p:childTnLst>
                                </p:cTn>
                              </p:par>
                            </p:childTnLst>
                          </p:cTn>
                        </p:par>
                        <p:par>
                          <p:cTn id="52" fill="hold">
                            <p:stCondLst>
                              <p:cond delay="6000"/>
                            </p:stCondLst>
                            <p:childTnLst>
                              <p:par>
                                <p:cTn id="53" presetID="12" presetClass="entr" presetSubtype="8" fill="hold" nodeType="after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slide(fromLeft)">
                                      <p:cBhvr>
                                        <p:cTn id="55" dur="500"/>
                                        <p:tgtEl>
                                          <p:spTgt spid="67"/>
                                        </p:tgtEl>
                                      </p:cBhvr>
                                    </p:animEffect>
                                  </p:childTnLst>
                                </p:cTn>
                              </p:par>
                            </p:childTnLst>
                          </p:cTn>
                        </p:par>
                        <p:par>
                          <p:cTn id="56" fill="hold">
                            <p:stCondLst>
                              <p:cond delay="6500"/>
                            </p:stCondLst>
                            <p:childTnLst>
                              <p:par>
                                <p:cTn id="57" presetID="1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slide(fromLeft)">
                                      <p:cBhvr>
                                        <p:cTn id="59" dur="500"/>
                                        <p:tgtEl>
                                          <p:spTgt spid="64"/>
                                        </p:tgtEl>
                                      </p:cBhvr>
                                    </p:animEffect>
                                  </p:childTnLst>
                                </p:cTn>
                              </p:par>
                            </p:childTnLst>
                          </p:cTn>
                        </p:par>
                        <p:par>
                          <p:cTn id="60" fill="hold">
                            <p:stCondLst>
                              <p:cond delay="7000"/>
                            </p:stCondLst>
                            <p:childTnLst>
                              <p:par>
                                <p:cTn id="61" presetID="42" presetClass="entr" presetSubtype="0"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1000"/>
                                        <p:tgtEl>
                                          <p:spTgt spid="71"/>
                                        </p:tgtEl>
                                      </p:cBhvr>
                                    </p:animEffect>
                                    <p:anim calcmode="lin" valueType="num">
                                      <p:cBhvr>
                                        <p:cTn id="64" dur="1000" fill="hold"/>
                                        <p:tgtEl>
                                          <p:spTgt spid="71"/>
                                        </p:tgtEl>
                                        <p:attrNameLst>
                                          <p:attrName>ppt_x</p:attrName>
                                        </p:attrNameLst>
                                      </p:cBhvr>
                                      <p:tavLst>
                                        <p:tav tm="0">
                                          <p:val>
                                            <p:strVal val="#ppt_x"/>
                                          </p:val>
                                        </p:tav>
                                        <p:tav tm="100000">
                                          <p:val>
                                            <p:strVal val="#ppt_x"/>
                                          </p:val>
                                        </p:tav>
                                      </p:tavLst>
                                    </p:anim>
                                    <p:anim calcmode="lin" valueType="num">
                                      <p:cBhvr>
                                        <p:cTn id="65" dur="1000" fill="hold"/>
                                        <p:tgtEl>
                                          <p:spTgt spid="71"/>
                                        </p:tgtEl>
                                        <p:attrNameLst>
                                          <p:attrName>ppt_y</p:attrName>
                                        </p:attrNameLst>
                                      </p:cBhvr>
                                      <p:tavLst>
                                        <p:tav tm="0">
                                          <p:val>
                                            <p:strVal val="#ppt_y+.1"/>
                                          </p:val>
                                        </p:tav>
                                        <p:tav tm="100000">
                                          <p:val>
                                            <p:strVal val="#ppt_y"/>
                                          </p:val>
                                        </p:tav>
                                      </p:tavLst>
                                    </p:anim>
                                  </p:childTnLst>
                                </p:cTn>
                              </p:par>
                            </p:childTnLst>
                          </p:cTn>
                        </p:par>
                        <p:par>
                          <p:cTn id="66" fill="hold">
                            <p:stCondLst>
                              <p:cond delay="8000"/>
                            </p:stCondLst>
                            <p:childTnLst>
                              <p:par>
                                <p:cTn id="67" presetID="17" presetClass="entr" presetSubtype="10"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p:cTn id="69" dur="500" fill="hold"/>
                                        <p:tgtEl>
                                          <p:spTgt spid="68"/>
                                        </p:tgtEl>
                                        <p:attrNameLst>
                                          <p:attrName>ppt_w</p:attrName>
                                        </p:attrNameLst>
                                      </p:cBhvr>
                                      <p:tavLst>
                                        <p:tav tm="0">
                                          <p:val>
                                            <p:fltVal val="0"/>
                                          </p:val>
                                        </p:tav>
                                        <p:tav tm="100000">
                                          <p:val>
                                            <p:strVal val="#ppt_w"/>
                                          </p:val>
                                        </p:tav>
                                      </p:tavLst>
                                    </p:anim>
                                    <p:anim calcmode="lin" valueType="num">
                                      <p:cBhvr>
                                        <p:cTn id="70" dur="5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人文学院PPT\模版\书法水墨画卷图片副本.jpg"/>
          <p:cNvPicPr>
            <a:picLocks noChangeAspect="1" noChangeArrowheads="1"/>
          </p:cNvPicPr>
          <p:nvPr/>
        </p:nvPicPr>
        <p:blipFill>
          <a:blip r:embed="rId2" cstate="print"/>
          <a:srcRect/>
          <a:stretch>
            <a:fillRect/>
          </a:stretch>
        </p:blipFill>
        <p:spPr bwMode="auto">
          <a:xfrm>
            <a:off x="565787" y="0"/>
            <a:ext cx="11016614" cy="6858000"/>
          </a:xfrm>
          <a:prstGeom prst="rect">
            <a:avLst/>
          </a:prstGeom>
          <a:noFill/>
        </p:spPr>
      </p:pic>
      <p:sp>
        <p:nvSpPr>
          <p:cNvPr id="21" name="矩形 20"/>
          <p:cNvSpPr/>
          <p:nvPr/>
        </p:nvSpPr>
        <p:spPr>
          <a:xfrm>
            <a:off x="-272955" y="-20264"/>
            <a:ext cx="12760655" cy="6878264"/>
          </a:xfrm>
          <a:prstGeom prst="rect">
            <a:avLst/>
          </a:prstGeom>
          <a:blipFill dpi="0" rotWithShape="1">
            <a:blip r:embed="rId3" cstate="print">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pic>
        <p:nvPicPr>
          <p:cNvPr id="17" name="图片 16" descr="画笔.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3738" y="5285749"/>
            <a:ext cx="9519983" cy="263215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descr="14.png"/>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bwMode="auto">
          <a:xfrm rot="155182">
            <a:off x="8300506" y="-71539"/>
            <a:ext cx="3147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descr="15.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0" y="0"/>
            <a:ext cx="61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descr="15.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flipH="1">
            <a:off x="11582400" y="0"/>
            <a:ext cx="61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3"/>
          <p:cNvGrpSpPr/>
          <p:nvPr/>
        </p:nvGrpSpPr>
        <p:grpSpPr>
          <a:xfrm flipH="1">
            <a:off x="1177787" y="2317248"/>
            <a:ext cx="10299176" cy="2676714"/>
            <a:chOff x="1130606" y="1477567"/>
            <a:chExt cx="6157780" cy="2100013"/>
          </a:xfrm>
        </p:grpSpPr>
        <p:sp>
          <p:nvSpPr>
            <p:cNvPr id="35" name="填充层"/>
            <p:cNvSpPr>
              <a:spLocks/>
            </p:cNvSpPr>
            <p:nvPr/>
          </p:nvSpPr>
          <p:spPr bwMode="auto">
            <a:xfrm>
              <a:off x="2123727" y="1664534"/>
              <a:ext cx="4356000" cy="1268413"/>
            </a:xfrm>
            <a:custGeom>
              <a:avLst/>
              <a:gdLst>
                <a:gd name="T0" fmla="*/ 60 w 2600"/>
                <a:gd name="T1" fmla="*/ 737 h 748"/>
                <a:gd name="T2" fmla="*/ 0 w 2600"/>
                <a:gd name="T3" fmla="*/ 113 h 748"/>
                <a:gd name="T4" fmla="*/ 96 w 2600"/>
                <a:gd name="T5" fmla="*/ 49 h 748"/>
                <a:gd name="T6" fmla="*/ 204 w 2600"/>
                <a:gd name="T7" fmla="*/ 49 h 748"/>
                <a:gd name="T8" fmla="*/ 284 w 2600"/>
                <a:gd name="T9" fmla="*/ 25 h 748"/>
                <a:gd name="T10" fmla="*/ 276 w 2600"/>
                <a:gd name="T11" fmla="*/ 45 h 748"/>
                <a:gd name="T12" fmla="*/ 280 w 2600"/>
                <a:gd name="T13" fmla="*/ 45 h 748"/>
                <a:gd name="T14" fmla="*/ 588 w 2600"/>
                <a:gd name="T15" fmla="*/ 29 h 748"/>
                <a:gd name="T16" fmla="*/ 848 w 2600"/>
                <a:gd name="T17" fmla="*/ 17 h 748"/>
                <a:gd name="T18" fmla="*/ 1044 w 2600"/>
                <a:gd name="T19" fmla="*/ 33 h 748"/>
                <a:gd name="T20" fmla="*/ 1300 w 2600"/>
                <a:gd name="T21" fmla="*/ 45 h 748"/>
                <a:gd name="T22" fmla="*/ 1512 w 2600"/>
                <a:gd name="T23" fmla="*/ 49 h 748"/>
                <a:gd name="T24" fmla="*/ 1700 w 2600"/>
                <a:gd name="T25" fmla="*/ 77 h 748"/>
                <a:gd name="T26" fmla="*/ 2008 w 2600"/>
                <a:gd name="T27" fmla="*/ 97 h 748"/>
                <a:gd name="T28" fmla="*/ 2104 w 2600"/>
                <a:gd name="T29" fmla="*/ 89 h 748"/>
                <a:gd name="T30" fmla="*/ 2600 w 2600"/>
                <a:gd name="T31" fmla="*/ 149 h 748"/>
                <a:gd name="T32" fmla="*/ 2460 w 2600"/>
                <a:gd name="T33" fmla="*/ 577 h 748"/>
                <a:gd name="T34" fmla="*/ 2352 w 2600"/>
                <a:gd name="T35" fmla="*/ 633 h 748"/>
                <a:gd name="T36" fmla="*/ 2420 w 2600"/>
                <a:gd name="T37" fmla="*/ 645 h 748"/>
                <a:gd name="T38" fmla="*/ 2428 w 2600"/>
                <a:gd name="T39" fmla="*/ 649 h 748"/>
                <a:gd name="T40" fmla="*/ 2412 w 2600"/>
                <a:gd name="T41" fmla="*/ 681 h 748"/>
                <a:gd name="T42" fmla="*/ 2128 w 2600"/>
                <a:gd name="T43" fmla="*/ 669 h 748"/>
                <a:gd name="T44" fmla="*/ 1676 w 2600"/>
                <a:gd name="T45" fmla="*/ 705 h 748"/>
                <a:gd name="T46" fmla="*/ 1704 w 2600"/>
                <a:gd name="T47" fmla="*/ 709 h 748"/>
                <a:gd name="T48" fmla="*/ 1488 w 2600"/>
                <a:gd name="T49" fmla="*/ 685 h 748"/>
                <a:gd name="T50" fmla="*/ 60 w 2600"/>
                <a:gd name="T51" fmla="*/ 737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0" h="748">
                  <a:moveTo>
                    <a:pt x="60" y="737"/>
                  </a:moveTo>
                  <a:cubicBezTo>
                    <a:pt x="40" y="529"/>
                    <a:pt x="20" y="321"/>
                    <a:pt x="0" y="113"/>
                  </a:cubicBezTo>
                  <a:cubicBezTo>
                    <a:pt x="46" y="100"/>
                    <a:pt x="61" y="63"/>
                    <a:pt x="96" y="49"/>
                  </a:cubicBezTo>
                  <a:cubicBezTo>
                    <a:pt x="132" y="49"/>
                    <a:pt x="168" y="49"/>
                    <a:pt x="204" y="49"/>
                  </a:cubicBezTo>
                  <a:cubicBezTo>
                    <a:pt x="231" y="41"/>
                    <a:pt x="257" y="33"/>
                    <a:pt x="284" y="25"/>
                  </a:cubicBezTo>
                  <a:cubicBezTo>
                    <a:pt x="281" y="32"/>
                    <a:pt x="279" y="38"/>
                    <a:pt x="276" y="45"/>
                  </a:cubicBezTo>
                  <a:cubicBezTo>
                    <a:pt x="277" y="45"/>
                    <a:pt x="279" y="45"/>
                    <a:pt x="280" y="45"/>
                  </a:cubicBezTo>
                  <a:cubicBezTo>
                    <a:pt x="347" y="22"/>
                    <a:pt x="480" y="52"/>
                    <a:pt x="588" y="29"/>
                  </a:cubicBezTo>
                  <a:cubicBezTo>
                    <a:pt x="661" y="14"/>
                    <a:pt x="754" y="0"/>
                    <a:pt x="848" y="17"/>
                  </a:cubicBezTo>
                  <a:cubicBezTo>
                    <a:pt x="913" y="22"/>
                    <a:pt x="979" y="28"/>
                    <a:pt x="1044" y="33"/>
                  </a:cubicBezTo>
                  <a:cubicBezTo>
                    <a:pt x="1125" y="22"/>
                    <a:pt x="1225" y="33"/>
                    <a:pt x="1300" y="45"/>
                  </a:cubicBezTo>
                  <a:cubicBezTo>
                    <a:pt x="1371" y="46"/>
                    <a:pt x="1441" y="48"/>
                    <a:pt x="1512" y="49"/>
                  </a:cubicBezTo>
                  <a:cubicBezTo>
                    <a:pt x="1575" y="59"/>
                    <a:pt x="1648" y="68"/>
                    <a:pt x="1700" y="77"/>
                  </a:cubicBezTo>
                  <a:cubicBezTo>
                    <a:pt x="1793" y="93"/>
                    <a:pt x="1908" y="75"/>
                    <a:pt x="2008" y="97"/>
                  </a:cubicBezTo>
                  <a:cubicBezTo>
                    <a:pt x="2040" y="94"/>
                    <a:pt x="2072" y="92"/>
                    <a:pt x="2104" y="89"/>
                  </a:cubicBezTo>
                  <a:cubicBezTo>
                    <a:pt x="2219" y="106"/>
                    <a:pt x="2531" y="78"/>
                    <a:pt x="2600" y="149"/>
                  </a:cubicBezTo>
                  <a:cubicBezTo>
                    <a:pt x="2553" y="292"/>
                    <a:pt x="2507" y="434"/>
                    <a:pt x="2460" y="577"/>
                  </a:cubicBezTo>
                  <a:cubicBezTo>
                    <a:pt x="2424" y="596"/>
                    <a:pt x="2388" y="614"/>
                    <a:pt x="2352" y="633"/>
                  </a:cubicBezTo>
                  <a:cubicBezTo>
                    <a:pt x="2373" y="633"/>
                    <a:pt x="2407" y="635"/>
                    <a:pt x="2420" y="645"/>
                  </a:cubicBezTo>
                  <a:cubicBezTo>
                    <a:pt x="2423" y="646"/>
                    <a:pt x="2425" y="648"/>
                    <a:pt x="2428" y="649"/>
                  </a:cubicBezTo>
                  <a:cubicBezTo>
                    <a:pt x="2410" y="667"/>
                    <a:pt x="2408" y="656"/>
                    <a:pt x="2412" y="681"/>
                  </a:cubicBezTo>
                  <a:cubicBezTo>
                    <a:pt x="2301" y="686"/>
                    <a:pt x="2214" y="713"/>
                    <a:pt x="2128" y="669"/>
                  </a:cubicBezTo>
                  <a:cubicBezTo>
                    <a:pt x="2094" y="741"/>
                    <a:pt x="1768" y="670"/>
                    <a:pt x="1676" y="705"/>
                  </a:cubicBezTo>
                  <a:cubicBezTo>
                    <a:pt x="1685" y="706"/>
                    <a:pt x="1695" y="708"/>
                    <a:pt x="1704" y="709"/>
                  </a:cubicBezTo>
                  <a:cubicBezTo>
                    <a:pt x="1632" y="701"/>
                    <a:pt x="1560" y="693"/>
                    <a:pt x="1488" y="685"/>
                  </a:cubicBezTo>
                  <a:cubicBezTo>
                    <a:pt x="1076" y="748"/>
                    <a:pt x="534" y="736"/>
                    <a:pt x="60" y="737"/>
                  </a:cubicBezTo>
                  <a:close/>
                </a:path>
              </a:pathLst>
            </a:custGeom>
            <a:solidFill>
              <a:srgbClr val="287ED3"/>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0606" y="1477567"/>
              <a:ext cx="6157780" cy="2100013"/>
            </a:xfrm>
            <a:prstGeom prst="rect">
              <a:avLst/>
            </a:prstGeom>
          </p:spPr>
        </p:pic>
      </p:grpSp>
      <p:sp>
        <p:nvSpPr>
          <p:cNvPr id="37" name="文本框 36"/>
          <p:cNvSpPr txBox="1"/>
          <p:nvPr/>
        </p:nvSpPr>
        <p:spPr>
          <a:xfrm>
            <a:off x="3143676" y="3050581"/>
            <a:ext cx="6229350" cy="553998"/>
          </a:xfrm>
          <a:prstGeom prst="rect">
            <a:avLst/>
          </a:prstGeom>
          <a:noFill/>
        </p:spPr>
        <p:txBody>
          <a:bodyPr wrap="squar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行为养成：为政之道的勤、毅、简</a:t>
            </a:r>
          </a:p>
        </p:txBody>
      </p:sp>
      <p:sp>
        <p:nvSpPr>
          <p:cNvPr id="38" name="任意多边形 37"/>
          <p:cNvSpPr/>
          <p:nvPr/>
        </p:nvSpPr>
        <p:spPr>
          <a:xfrm>
            <a:off x="1177787" y="479691"/>
            <a:ext cx="1717037" cy="889719"/>
          </a:xfrm>
          <a:custGeom>
            <a:avLst/>
            <a:gdLst>
              <a:gd name="connsiteX0" fmla="*/ 496313 w 992626"/>
              <a:gd name="connsiteY0" fmla="*/ 0 h 514350"/>
              <a:gd name="connsiteX1" fmla="*/ 974655 w 992626"/>
              <a:gd name="connsiteY1" fmla="*/ 254333 h 514350"/>
              <a:gd name="connsiteX2" fmla="*/ 992626 w 992626"/>
              <a:gd name="connsiteY2" fmla="*/ 287441 h 514350"/>
              <a:gd name="connsiteX3" fmla="*/ 992626 w 992626"/>
              <a:gd name="connsiteY3" fmla="*/ 428623 h 514350"/>
              <a:gd name="connsiteX4" fmla="*/ 906899 w 992626"/>
              <a:gd name="connsiteY4" fmla="*/ 514350 h 514350"/>
              <a:gd name="connsiteX5" fmla="*/ 85727 w 992626"/>
              <a:gd name="connsiteY5" fmla="*/ 514350 h 514350"/>
              <a:gd name="connsiteX6" fmla="*/ 0 w 992626"/>
              <a:gd name="connsiteY6" fmla="*/ 428623 h 514350"/>
              <a:gd name="connsiteX7" fmla="*/ 0 w 992626"/>
              <a:gd name="connsiteY7" fmla="*/ 287441 h 514350"/>
              <a:gd name="connsiteX8" fmla="*/ 17971 w 992626"/>
              <a:gd name="connsiteY8" fmla="*/ 254333 h 514350"/>
              <a:gd name="connsiteX9" fmla="*/ 496313 w 992626"/>
              <a:gd name="connsiteY9"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626" h="514350">
                <a:moveTo>
                  <a:pt x="496313" y="0"/>
                </a:moveTo>
                <a:cubicBezTo>
                  <a:pt x="695433" y="0"/>
                  <a:pt x="870989" y="100887"/>
                  <a:pt x="974655" y="254333"/>
                </a:cubicBezTo>
                <a:lnTo>
                  <a:pt x="992626" y="287441"/>
                </a:lnTo>
                <a:lnTo>
                  <a:pt x="992626" y="428623"/>
                </a:lnTo>
                <a:cubicBezTo>
                  <a:pt x="992626" y="475969"/>
                  <a:pt x="954245" y="514350"/>
                  <a:pt x="906899" y="514350"/>
                </a:cubicBezTo>
                <a:lnTo>
                  <a:pt x="85727" y="514350"/>
                </a:lnTo>
                <a:cubicBezTo>
                  <a:pt x="38381" y="514350"/>
                  <a:pt x="0" y="475969"/>
                  <a:pt x="0" y="428623"/>
                </a:cubicBezTo>
                <a:lnTo>
                  <a:pt x="0" y="287441"/>
                </a:lnTo>
                <a:lnTo>
                  <a:pt x="17971" y="254333"/>
                </a:lnTo>
                <a:cubicBezTo>
                  <a:pt x="121637" y="100887"/>
                  <a:pt x="297193" y="0"/>
                  <a:pt x="496313" y="0"/>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dirty="0" smtClean="0">
                <a:solidFill>
                  <a:srgbClr val="0070C0"/>
                </a:solidFill>
                <a:latin typeface="微软雅黑" panose="020B0503020204020204" pitchFamily="34" charset="-122"/>
                <a:ea typeface="微软雅黑" panose="020B0503020204020204" pitchFamily="34" charset="-122"/>
              </a:rPr>
              <a:t>第二章</a:t>
            </a:r>
            <a:endParaRPr lang="zh-CN" altLang="en-US" sz="30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35327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1000"/>
                                        <p:tgtEl>
                                          <p:spTgt spid="17"/>
                                        </p:tgtEl>
                                      </p:cBhvr>
                                    </p:animEffect>
                                  </p:childTnLst>
                                </p:cTn>
                              </p:par>
                            </p:childTnLst>
                          </p:cTn>
                        </p:par>
                        <p:par>
                          <p:cTn id="12" fill="hold">
                            <p:stCondLst>
                              <p:cond delay="1750"/>
                            </p:stCondLst>
                            <p:childTnLst>
                              <p:par>
                                <p:cTn id="13" presetID="47"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750"/>
                            </p:stCondLst>
                            <p:childTnLst>
                              <p:par>
                                <p:cTn id="19" presetID="17"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ppt_x</p:attrName>
                                        </p:attrNameLst>
                                      </p:cBhvr>
                                      <p:tavLst>
                                        <p:tav tm="0">
                                          <p:val>
                                            <p:strVal val="#ppt_x-#ppt_w/2"/>
                                          </p:val>
                                        </p:tav>
                                        <p:tav tm="100000">
                                          <p:val>
                                            <p:strVal val="#ppt_x"/>
                                          </p:val>
                                        </p:tav>
                                      </p:tavLst>
                                    </p:anim>
                                    <p:anim calcmode="lin" valueType="num">
                                      <p:cBhvr>
                                        <p:cTn id="22" dur="500" fill="hold"/>
                                        <p:tgtEl>
                                          <p:spTgt spid="34"/>
                                        </p:tgtEl>
                                        <p:attrNameLst>
                                          <p:attrName>ppt_y</p:attrName>
                                        </p:attrNameLst>
                                      </p:cBhvr>
                                      <p:tavLst>
                                        <p:tav tm="0">
                                          <p:val>
                                            <p:strVal val="#ppt_y"/>
                                          </p:val>
                                        </p:tav>
                                        <p:tav tm="100000">
                                          <p:val>
                                            <p:strVal val="#ppt_y"/>
                                          </p:val>
                                        </p:tav>
                                      </p:tavLst>
                                    </p:anim>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strVal val="#ppt_h"/>
                                          </p:val>
                                        </p:tav>
                                        <p:tav tm="100000">
                                          <p:val>
                                            <p:strVal val="#ppt_h"/>
                                          </p:val>
                                        </p:tav>
                                      </p:tavLst>
                                    </p:anim>
                                  </p:childTnLst>
                                </p:cTn>
                              </p:par>
                            </p:childTnLst>
                          </p:cTn>
                        </p:par>
                        <p:par>
                          <p:cTn id="25" fill="hold">
                            <p:stCondLst>
                              <p:cond delay="325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3009365" y="2506187"/>
            <a:ext cx="6100246" cy="646331"/>
          </a:xfrm>
          <a:prstGeom prst="rect">
            <a:avLst/>
          </a:prstGeom>
          <a:noFill/>
        </p:spPr>
        <p:txBody>
          <a:bodyPr vert="horz" wrap="square" rtlCol="0">
            <a:spAutoFit/>
          </a:bodyPr>
          <a:lstStyle/>
          <a:p>
            <a:pPr algn="ctr"/>
            <a:r>
              <a:rPr lang="en-US" altLang="zh-CN" sz="3600" spc="600" dirty="0" smtClean="0">
                <a:solidFill>
                  <a:prstClr val="white"/>
                </a:solidFill>
                <a:latin typeface="张海山锐线体简" panose="02000000000000000000" pitchFamily="2" charset="-122"/>
                <a:ea typeface="张海山锐线体简" panose="02000000000000000000" pitchFamily="2" charset="-122"/>
              </a:rPr>
              <a:t>Lee_ao</a:t>
            </a:r>
            <a:r>
              <a:rPr lang="zh-CN" altLang="en-US" sz="3600" spc="600" dirty="0" smtClean="0">
                <a:solidFill>
                  <a:prstClr val="white"/>
                </a:solidFill>
                <a:latin typeface="仿宋" panose="02010609060101010101" pitchFamily="49" charset="-122"/>
                <a:ea typeface="仿宋" panose="02010609060101010101" pitchFamily="49" charset="-122"/>
              </a:rPr>
              <a:t>免费模板第三部</a:t>
            </a:r>
            <a:endParaRPr lang="zh-CN" altLang="en-US" sz="3600" spc="600" dirty="0">
              <a:solidFill>
                <a:prstClr val="white"/>
              </a:solidFill>
              <a:latin typeface="仿宋" panose="02010609060101010101" pitchFamily="49" charset="-122"/>
              <a:ea typeface="仿宋" panose="02010609060101010101" pitchFamily="49" charset="-122"/>
            </a:endParaRPr>
          </a:p>
        </p:txBody>
      </p:sp>
      <p:pic>
        <p:nvPicPr>
          <p:cNvPr id="22" name="图片 21"/>
          <p:cNvPicPr>
            <a:picLocks noChangeAspect="1"/>
          </p:cNvPicPr>
          <p:nvPr/>
        </p:nvPicPr>
        <p:blipFill rotWithShape="1">
          <a:blip r:embed="rId2" cstate="screen">
            <a:lum contrast="10000"/>
            <a:extLst>
              <a:ext uri="{28A0092B-C50C-407E-A947-70E740481C1C}">
                <a14:useLocalDpi xmlns:a14="http://schemas.microsoft.com/office/drawing/2010/main"/>
              </a:ext>
            </a:extLst>
          </a:blip>
          <a:srcRect/>
          <a:stretch/>
        </p:blipFill>
        <p:spPr>
          <a:xfrm>
            <a:off x="-14513" y="-21660"/>
            <a:ext cx="12206513" cy="6894286"/>
          </a:xfrm>
          <a:prstGeom prst="rect">
            <a:avLst/>
          </a:prstGeom>
        </p:spPr>
      </p:pic>
      <p:pic>
        <p:nvPicPr>
          <p:cNvPr id="34" name="Picture 6" descr="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163" y="27358"/>
            <a:ext cx="91995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221" y="21719"/>
            <a:ext cx="91995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a:xfrm>
            <a:off x="2125393" y="1662871"/>
            <a:ext cx="7868189" cy="2260404"/>
            <a:chOff x="2125393" y="1662871"/>
            <a:chExt cx="7868189" cy="2260404"/>
          </a:xfrm>
        </p:grpSpPr>
        <p:grpSp>
          <p:nvGrpSpPr>
            <p:cNvPr id="2" name="组合 1"/>
            <p:cNvGrpSpPr/>
            <p:nvPr/>
          </p:nvGrpSpPr>
          <p:grpSpPr>
            <a:xfrm rot="5400000">
              <a:off x="4929286" y="-1141022"/>
              <a:ext cx="2260404" cy="7868189"/>
              <a:chOff x="9477877" y="494297"/>
              <a:chExt cx="1674392" cy="5828353"/>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894" y="1210733"/>
                <a:ext cx="934007" cy="4436534"/>
              </a:xfrm>
              <a:prstGeom prst="rect">
                <a:avLst/>
              </a:prstGeom>
              <a:blipFill dpi="0" rotWithShape="1">
                <a:blip r:embed="rId5"/>
                <a:srcRect/>
                <a:tile tx="0" ty="0" sx="100000" sy="100000" flip="none" algn="tl"/>
              </a:blipFill>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b="96341"/>
              <a:stretch/>
            </p:blipFill>
            <p:spPr>
              <a:xfrm>
                <a:off x="9865893" y="989487"/>
                <a:ext cx="934007" cy="152399"/>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b="96341"/>
              <a:stretch/>
            </p:blipFill>
            <p:spPr>
              <a:xfrm>
                <a:off x="9865893" y="5713886"/>
                <a:ext cx="934007" cy="152399"/>
              </a:xfrm>
              <a:prstGeom prst="rect">
                <a:avLst/>
              </a:prstGeom>
            </p:spPr>
          </p:pic>
          <p:sp>
            <p:nvSpPr>
              <p:cNvPr id="19" name="矩形 18"/>
              <p:cNvSpPr/>
              <p:nvPr/>
            </p:nvSpPr>
            <p:spPr>
              <a:xfrm>
                <a:off x="9625263" y="625642"/>
                <a:ext cx="1379621" cy="5566611"/>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a:off x="9493918" y="494297"/>
                <a:ext cx="262689" cy="262689"/>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10889580" y="494297"/>
                <a:ext cx="262689" cy="262689"/>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9477877" y="6059961"/>
                <a:ext cx="262689" cy="262689"/>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10873539" y="6059961"/>
                <a:ext cx="262689" cy="262689"/>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 name="文本框 35"/>
            <p:cNvSpPr txBox="1"/>
            <p:nvPr/>
          </p:nvSpPr>
          <p:spPr>
            <a:xfrm>
              <a:off x="3062048" y="2455269"/>
              <a:ext cx="6100246" cy="707886"/>
            </a:xfrm>
            <a:prstGeom prst="rect">
              <a:avLst/>
            </a:prstGeom>
            <a:noFill/>
          </p:spPr>
          <p:txBody>
            <a:bodyPr vert="horz" wrap="square" rtlCol="0">
              <a:spAutoFit/>
            </a:bodyPr>
            <a:lstStyle/>
            <a:p>
              <a:pPr algn="ctr"/>
              <a:r>
                <a:rPr lang="zh-CN" altLang="en-US" sz="4000" b="1" spc="600" dirty="0" smtClean="0">
                  <a:solidFill>
                    <a:prstClr val="white"/>
                  </a:solidFill>
                  <a:latin typeface="方正姚体" panose="02010601030101010101" pitchFamily="2" charset="-122"/>
                  <a:ea typeface="方正姚体" panose="02010601030101010101" pitchFamily="2" charset="-122"/>
                </a:rPr>
                <a:t>国学智慧与为政之道</a:t>
              </a:r>
              <a:endParaRPr lang="zh-CN" altLang="en-US" sz="4000" b="1" spc="600" dirty="0">
                <a:solidFill>
                  <a:prstClr val="white"/>
                </a:solidFill>
                <a:latin typeface="方正姚体" panose="02010601030101010101" pitchFamily="2" charset="-122"/>
                <a:ea typeface="方正姚体" panose="02010601030101010101" pitchFamily="2" charset="-122"/>
              </a:endParaRPr>
            </a:p>
          </p:txBody>
        </p:sp>
      </p:grpSp>
      <p:pic>
        <p:nvPicPr>
          <p:cNvPr id="37" name="图片 16"/>
          <p:cNvPicPr>
            <a:picLocks noChangeAspect="1"/>
          </p:cNvPicPr>
          <p:nvPr/>
        </p:nvPicPr>
        <p:blipFill>
          <a:blip r:embed="rId6">
            <a:clrChange>
              <a:clrFrom>
                <a:srgbClr val="FFFFFF"/>
              </a:clrFrom>
              <a:clrTo>
                <a:srgbClr val="FFFFFF">
                  <a:alpha val="0"/>
                </a:srgbClr>
              </a:clrTo>
            </a:clrChange>
          </a:blip>
          <a:srcRect b="3111"/>
          <a:stretch>
            <a:fillRect/>
          </a:stretch>
        </p:blipFill>
        <p:spPr bwMode="auto">
          <a:xfrm>
            <a:off x="196450" y="2036779"/>
            <a:ext cx="1731963" cy="1558925"/>
          </a:xfrm>
          <a:prstGeom prst="rect">
            <a:avLst/>
          </a:prstGeom>
          <a:noFill/>
          <a:ln w="9525">
            <a:noFill/>
            <a:miter lim="800000"/>
            <a:headEnd/>
            <a:tailEnd/>
          </a:ln>
        </p:spPr>
      </p:pic>
      <p:pic>
        <p:nvPicPr>
          <p:cNvPr id="38" name="图片 17"/>
          <p:cNvPicPr>
            <a:picLocks noChangeAspect="1"/>
          </p:cNvPicPr>
          <p:nvPr/>
        </p:nvPicPr>
        <p:blipFill>
          <a:blip r:embed="rId6">
            <a:clrChange>
              <a:clrFrom>
                <a:srgbClr val="FFFFFF"/>
              </a:clrFrom>
              <a:clrTo>
                <a:srgbClr val="FFFFFF">
                  <a:alpha val="0"/>
                </a:srgbClr>
              </a:clrTo>
            </a:clrChange>
          </a:blip>
          <a:srcRect b="3111"/>
          <a:stretch>
            <a:fillRect/>
          </a:stretch>
        </p:blipFill>
        <p:spPr bwMode="auto">
          <a:xfrm>
            <a:off x="10013250" y="1900238"/>
            <a:ext cx="1731963" cy="1558925"/>
          </a:xfrm>
          <a:prstGeom prst="rect">
            <a:avLst/>
          </a:prstGeom>
          <a:noFill/>
          <a:ln w="9525">
            <a:noFill/>
            <a:miter lim="800000"/>
            <a:headEnd/>
            <a:tailEnd/>
          </a:ln>
        </p:spPr>
      </p:pic>
      <p:pic>
        <p:nvPicPr>
          <p:cNvPr id="39" name="图片 40"/>
          <p:cNvPicPr>
            <a:picLocks noChangeAspect="1"/>
          </p:cNvPicPr>
          <p:nvPr/>
        </p:nvPicPr>
        <p:blipFill>
          <a:blip r:embed="rId7">
            <a:clrChange>
              <a:clrFrom>
                <a:srgbClr val="FFFFFF"/>
              </a:clrFrom>
              <a:clrTo>
                <a:srgbClr val="FFFFFF">
                  <a:alpha val="0"/>
                </a:srgbClr>
              </a:clrTo>
            </a:clrChange>
            <a:lum bright="70000" contrast="-70000"/>
          </a:blip>
          <a:srcRect/>
          <a:stretch>
            <a:fillRect/>
          </a:stretch>
        </p:blipFill>
        <p:spPr bwMode="auto">
          <a:xfrm>
            <a:off x="531413" y="2254266"/>
            <a:ext cx="1171575" cy="1165225"/>
          </a:xfrm>
          <a:prstGeom prst="rect">
            <a:avLst/>
          </a:prstGeom>
          <a:noFill/>
          <a:ln w="9525">
            <a:noFill/>
            <a:miter lim="800000"/>
            <a:headEnd/>
            <a:tailEnd/>
          </a:ln>
        </p:spPr>
      </p:pic>
      <p:pic>
        <p:nvPicPr>
          <p:cNvPr id="40" name="图片 38"/>
          <p:cNvPicPr>
            <a:picLocks noChangeAspect="1"/>
          </p:cNvPicPr>
          <p:nvPr/>
        </p:nvPicPr>
        <p:blipFill>
          <a:blip r:embed="rId7">
            <a:clrChange>
              <a:clrFrom>
                <a:srgbClr val="FFFFFF"/>
              </a:clrFrom>
              <a:clrTo>
                <a:srgbClr val="FFFFFF">
                  <a:alpha val="0"/>
                </a:srgbClr>
              </a:clrTo>
            </a:clrChange>
            <a:lum bright="70000" contrast="-70000"/>
          </a:blip>
          <a:srcRect/>
          <a:stretch>
            <a:fillRect/>
          </a:stretch>
        </p:blipFill>
        <p:spPr bwMode="auto">
          <a:xfrm>
            <a:off x="10348213" y="2122487"/>
            <a:ext cx="1171575" cy="1166813"/>
          </a:xfrm>
          <a:prstGeom prst="rect">
            <a:avLst/>
          </a:prstGeom>
          <a:noFill/>
          <a:ln w="9525">
            <a:noFill/>
            <a:miter lim="800000"/>
            <a:headEnd/>
            <a:tailEnd/>
          </a:ln>
        </p:spPr>
      </p:pic>
    </p:spTree>
    <p:extLst>
      <p:ext uri="{BB962C8B-B14F-4D97-AF65-F5344CB8AC3E}">
        <p14:creationId xmlns:p14="http://schemas.microsoft.com/office/powerpoint/2010/main" val="3379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dissolve">
                                      <p:cBhvr>
                                        <p:cTn id="14" dur="500"/>
                                        <p:tgtEl>
                                          <p:spTgt spid="39"/>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500"/>
                                        <p:tgtEl>
                                          <p:spTgt spid="38"/>
                                        </p:tgtEl>
                                      </p:cBhvr>
                                    </p:animEffect>
                                  </p:childTnLst>
                                </p:cTn>
                              </p:par>
                            </p:childTnLst>
                          </p:cTn>
                        </p:par>
                        <p:par>
                          <p:cTn id="27" fill="hold">
                            <p:stCondLst>
                              <p:cond delay="2500"/>
                            </p:stCondLst>
                            <p:childTnLst>
                              <p:par>
                                <p:cTn id="28" presetID="53"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Effect transition="in" filter="fade">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sp>
        <p:nvSpPr>
          <p:cNvPr id="3" name="内容占位符 2"/>
          <p:cNvSpPr txBox="1">
            <a:spLocks/>
          </p:cNvSpPr>
          <p:nvPr/>
        </p:nvSpPr>
        <p:spPr>
          <a:xfrm>
            <a:off x="3816587" y="2301359"/>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zh-CN" altLang="en-US" sz="2800" b="1" dirty="0">
                <a:solidFill>
                  <a:schemeClr val="bg1"/>
                </a:solidFill>
              </a:rPr>
              <a:t>“勤”是为政者治国理政的首要行为</a:t>
            </a:r>
          </a:p>
        </p:txBody>
      </p:sp>
      <p:cxnSp>
        <p:nvCxnSpPr>
          <p:cNvPr id="4" name="直接箭头连接符 3"/>
          <p:cNvCxnSpPr/>
          <p:nvPr/>
        </p:nvCxnSpPr>
        <p:spPr>
          <a:xfrm>
            <a:off x="3420543" y="1538205"/>
            <a:ext cx="0" cy="4392488"/>
          </a:xfrm>
          <a:prstGeom prst="straightConnector1">
            <a:avLst/>
          </a:prstGeom>
          <a:ln>
            <a:solidFill>
              <a:srgbClr val="C0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3312531" y="2517383"/>
            <a:ext cx="216024" cy="216024"/>
            <a:chOff x="5652120" y="3645024"/>
            <a:chExt cx="216024" cy="216024"/>
          </a:xfrm>
        </p:grpSpPr>
        <p:sp>
          <p:nvSpPr>
            <p:cNvPr id="6" name="椭圆 5"/>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3312531" y="4916675"/>
            <a:ext cx="216024" cy="216024"/>
            <a:chOff x="5652120" y="3645024"/>
            <a:chExt cx="216024" cy="216024"/>
          </a:xfrm>
        </p:grpSpPr>
        <p:sp>
          <p:nvSpPr>
            <p:cNvPr id="12" name="椭圆 11"/>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3312531" y="3723853"/>
            <a:ext cx="216024" cy="216024"/>
            <a:chOff x="5652120" y="3645024"/>
            <a:chExt cx="216024" cy="216024"/>
          </a:xfrm>
        </p:grpSpPr>
        <p:sp>
          <p:nvSpPr>
            <p:cNvPr id="15" name="椭圆 14"/>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内容占位符 2"/>
          <p:cNvSpPr txBox="1">
            <a:spLocks/>
          </p:cNvSpPr>
          <p:nvPr/>
        </p:nvSpPr>
        <p:spPr>
          <a:xfrm>
            <a:off x="3816587" y="3507829"/>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1pPr>
            <a:lvl2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2pPr>
            <a:lvl3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3pPr>
            <a:lvl4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4pPr>
            <a:lvl5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zh-CN" altLang="en-US" sz="2800" b="1" dirty="0">
                <a:solidFill>
                  <a:schemeClr val="bg1"/>
                </a:solidFill>
                <a:latin typeface="+mn-lt"/>
                <a:ea typeface="+mn-ea"/>
              </a:rPr>
              <a:t>“毅”是为政者治国理政的重要行为</a:t>
            </a:r>
          </a:p>
        </p:txBody>
      </p:sp>
      <p:sp>
        <p:nvSpPr>
          <p:cNvPr id="18" name="内容占位符 2"/>
          <p:cNvSpPr txBox="1">
            <a:spLocks/>
          </p:cNvSpPr>
          <p:nvPr/>
        </p:nvSpPr>
        <p:spPr>
          <a:xfrm>
            <a:off x="3816587" y="4700651"/>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1pPr>
            <a:lvl2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2pPr>
            <a:lvl3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3pPr>
            <a:lvl4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4pPr>
            <a:lvl5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zh-CN" altLang="en-US" sz="2800" b="1" dirty="0">
                <a:solidFill>
                  <a:schemeClr val="bg1"/>
                </a:solidFill>
                <a:latin typeface="+mn-lt"/>
                <a:ea typeface="+mn-ea"/>
              </a:rPr>
              <a:t>“简”是为政者治国理政的重要行为</a:t>
            </a:r>
          </a:p>
        </p:txBody>
      </p:sp>
      <p:sp>
        <p:nvSpPr>
          <p:cNvPr id="20" name="矩形 19"/>
          <p:cNvSpPr/>
          <p:nvPr/>
        </p:nvSpPr>
        <p:spPr>
          <a:xfrm>
            <a:off x="274875" y="516056"/>
            <a:ext cx="3541712" cy="584200"/>
          </a:xfrm>
          <a:prstGeom prst="rect">
            <a:avLst/>
          </a:prstGeom>
          <a:solidFill>
            <a:srgbClr val="20BA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t>本章概要</a:t>
            </a: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5529" y="22389"/>
            <a:ext cx="2814501" cy="1020717"/>
          </a:xfrm>
          <a:prstGeom prst="rect">
            <a:avLst/>
          </a:prstGeom>
        </p:spPr>
      </p:pic>
    </p:spTree>
    <p:extLst>
      <p:ext uri="{BB962C8B-B14F-4D97-AF65-F5344CB8AC3E}">
        <p14:creationId xmlns:p14="http://schemas.microsoft.com/office/powerpoint/2010/main" val="11340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lide(fromLeft)">
                                      <p:cBhvr>
                                        <p:cTn id="25" dur="500"/>
                                        <p:tgtEl>
                                          <p:spTgt spid="3"/>
                                        </p:tgtEl>
                                      </p:cBhvr>
                                    </p:animEffect>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1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slide(fromLeft)">
                                      <p:cBhvr>
                                        <p:cTn id="35" dur="500"/>
                                        <p:tgtEl>
                                          <p:spTgt spid="17"/>
                                        </p:tgtEl>
                                      </p:cBhvr>
                                    </p:animEffect>
                                  </p:childTnLst>
                                </p:cTn>
                              </p:par>
                            </p:childTnLst>
                          </p:cTn>
                        </p:par>
                        <p:par>
                          <p:cTn id="36" fill="hold">
                            <p:stCondLst>
                              <p:cond delay="5000"/>
                            </p:stCondLst>
                            <p:childTnLst>
                              <p:par>
                                <p:cTn id="37" presetID="47"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1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slide(from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6"/>
          <p:cNvGrpSpPr/>
          <p:nvPr/>
        </p:nvGrpSpPr>
        <p:grpSpPr>
          <a:xfrm>
            <a:off x="9373275" y="371676"/>
            <a:ext cx="2648406" cy="1545784"/>
            <a:chOff x="-345817" y="1592096"/>
            <a:chExt cx="7570069" cy="4418391"/>
          </a:xfrm>
        </p:grpSpPr>
        <p:grpSp>
          <p:nvGrpSpPr>
            <p:cNvPr id="8"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9" name="组合 24"/>
          <p:cNvGrpSpPr/>
          <p:nvPr/>
        </p:nvGrpSpPr>
        <p:grpSpPr>
          <a:xfrm>
            <a:off x="239613" y="463934"/>
            <a:ext cx="688436" cy="694476"/>
            <a:chOff x="5025571" y="1800800"/>
            <a:chExt cx="2140858" cy="2159642"/>
          </a:xfrm>
        </p:grpSpPr>
        <p:grpSp>
          <p:nvGrpSpPr>
            <p:cNvPr id="10" name="组合 25"/>
            <p:cNvGrpSpPr/>
            <p:nvPr/>
          </p:nvGrpSpPr>
          <p:grpSpPr>
            <a:xfrm>
              <a:off x="5025571" y="1800800"/>
              <a:ext cx="2140858" cy="2159642"/>
              <a:chOff x="5025570" y="1940946"/>
              <a:chExt cx="2140858" cy="2159642"/>
            </a:xfrm>
          </p:grpSpPr>
          <p:sp>
            <p:nvSpPr>
              <p:cNvPr id="31" name="矩形 30"/>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1" idx="1"/>
                <a:endCxn id="31"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1" idx="0"/>
                <a:endCxn id="31"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5373234" y="1806777"/>
              <a:ext cx="1445532" cy="1818500"/>
            </a:xfrm>
            <a:prstGeom prst="rect">
              <a:avLst/>
            </a:prstGeom>
            <a:noFill/>
          </p:spPr>
          <p:txBody>
            <a:bodyPr wrap="square" rtlCol="0">
              <a:spAutoFit/>
            </a:bodyPr>
            <a:lstStyle/>
            <a:p>
              <a:pPr algn="ctr"/>
              <a:r>
                <a:rPr lang="zh-CN" altLang="en-US" sz="3200" dirty="0" smtClean="0">
                  <a:solidFill>
                    <a:srgbClr val="FF0000"/>
                  </a:solidFill>
                  <a:latin typeface="微软雅黑" panose="020B0503020204020204" pitchFamily="34" charset="-122"/>
                  <a:ea typeface="微软雅黑" panose="020B0503020204020204" pitchFamily="34" charset="-122"/>
                </a:rPr>
                <a:t>养</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grpSp>
        <p:nvGrpSpPr>
          <p:cNvPr id="11" name="组合 44"/>
          <p:cNvGrpSpPr/>
          <p:nvPr/>
        </p:nvGrpSpPr>
        <p:grpSpPr>
          <a:xfrm>
            <a:off x="989634" y="457894"/>
            <a:ext cx="688436" cy="694476"/>
            <a:chOff x="5025571" y="1800800"/>
            <a:chExt cx="2140858" cy="2159642"/>
          </a:xfrm>
        </p:grpSpPr>
        <p:grpSp>
          <p:nvGrpSpPr>
            <p:cNvPr id="17" name="组合 45"/>
            <p:cNvGrpSpPr/>
            <p:nvPr/>
          </p:nvGrpSpPr>
          <p:grpSpPr>
            <a:xfrm>
              <a:off x="5025571" y="1800800"/>
              <a:ext cx="2140858" cy="2159642"/>
              <a:chOff x="5025570" y="1940946"/>
              <a:chExt cx="2140858" cy="2159642"/>
            </a:xfrm>
          </p:grpSpPr>
          <p:sp>
            <p:nvSpPr>
              <p:cNvPr id="48" name="矩形 47"/>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8" idx="1"/>
                <a:endCxn id="48"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48" idx="0"/>
                <a:endCxn id="48"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7" name="文本框 46"/>
            <p:cNvSpPr txBox="1"/>
            <p:nvPr/>
          </p:nvSpPr>
          <p:spPr>
            <a:xfrm>
              <a:off x="5373234" y="1806777"/>
              <a:ext cx="1445532" cy="1818500"/>
            </a:xfrm>
            <a:prstGeom prst="rect">
              <a:avLst/>
            </a:prstGeom>
            <a:noFill/>
          </p:spPr>
          <p:txBody>
            <a:bodyPr wrap="square" rtlCol="0">
              <a:spAutoFit/>
            </a:bodyPr>
            <a:lstStyle/>
            <a:p>
              <a:pPr algn="ctr"/>
              <a:r>
                <a:rPr lang="zh-CN" altLang="en-US" sz="3200" dirty="0" smtClean="0">
                  <a:solidFill>
                    <a:srgbClr val="FF0000"/>
                  </a:solidFill>
                  <a:latin typeface="微软雅黑" panose="020B0503020204020204" pitchFamily="34" charset="-122"/>
                  <a:ea typeface="微软雅黑" panose="020B0503020204020204" pitchFamily="34" charset="-122"/>
                </a:rPr>
                <a:t>成</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pic>
        <p:nvPicPr>
          <p:cNvPr id="28" name="Picture 2" descr="E:\PPT\PPT中国风元素\水墨具体图案\图片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4054" y="2116613"/>
            <a:ext cx="665780" cy="6141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PPT\PPT中国风元素\水墨具体图案\图片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4054" y="3665313"/>
            <a:ext cx="646899" cy="5967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E:\PPT\PPT中国风元素\水墨具体图案\图片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1059" y="5057361"/>
            <a:ext cx="646899" cy="596709"/>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descr="3683381545235763716.gif"/>
          <p:cNvPicPr>
            <a:picLocks noChangeAspect="1"/>
          </p:cNvPicPr>
          <p:nvPr/>
        </p:nvPicPr>
        <p:blipFill>
          <a:blip r:embed="rId10"/>
          <a:stretch>
            <a:fillRect/>
          </a:stretch>
        </p:blipFill>
        <p:spPr>
          <a:xfrm>
            <a:off x="9999023" y="4152426"/>
            <a:ext cx="1655188" cy="2181474"/>
          </a:xfrm>
          <a:prstGeom prst="rect">
            <a:avLst/>
          </a:prstGeom>
          <a:ln>
            <a:noFill/>
          </a:ln>
          <a:effectLst>
            <a:outerShdw blurRad="292100" dist="139700" dir="2700000" algn="tl" rotWithShape="0">
              <a:srgbClr val="333333">
                <a:alpha val="65000"/>
              </a:srgbClr>
            </a:outerShdw>
          </a:effectLst>
        </p:spPr>
      </p:pic>
      <p:sp>
        <p:nvSpPr>
          <p:cNvPr id="37" name="文本框 45"/>
          <p:cNvSpPr txBox="1"/>
          <p:nvPr/>
        </p:nvSpPr>
        <p:spPr>
          <a:xfrm>
            <a:off x="1727961" y="362291"/>
            <a:ext cx="8271062" cy="1200329"/>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由训练和实践而获得的行为技巧或能力</a:t>
            </a:r>
            <a:endParaRPr lang="en-US" altLang="zh-CN" sz="2400" b="1" dirty="0" smtClean="0">
              <a:latin typeface="黑体" panose="02010609060101010101" pitchFamily="49" charset="-122"/>
              <a:ea typeface="黑体" panose="02010609060101010101" pitchFamily="49" charset="-122"/>
            </a:endParaRPr>
          </a:p>
          <a:p>
            <a:r>
              <a:rPr lang="zh-CN" altLang="en-US" sz="2400" b="1" dirty="0" smtClean="0">
                <a:latin typeface="仿宋" pitchFamily="49" charset="-122"/>
                <a:ea typeface="仿宋" pitchFamily="49" charset="-122"/>
              </a:rPr>
              <a:t>将先天获得的自然禀赋，在后天实践中注重不断行为修炼与培育，就必然能够成为社会俊杰。</a:t>
            </a:r>
            <a:endParaRPr lang="zh-CN" altLang="en-US" sz="2400" b="1" dirty="0">
              <a:latin typeface="仿宋" pitchFamily="49" charset="-122"/>
              <a:ea typeface="仿宋" pitchFamily="49" charset="-122"/>
            </a:endParaRPr>
          </a:p>
        </p:txBody>
      </p:sp>
      <p:grpSp>
        <p:nvGrpSpPr>
          <p:cNvPr id="42" name="组合 41"/>
          <p:cNvGrpSpPr/>
          <p:nvPr/>
        </p:nvGrpSpPr>
        <p:grpSpPr>
          <a:xfrm>
            <a:off x="178130" y="1699396"/>
            <a:ext cx="2262580" cy="4156953"/>
            <a:chOff x="178130" y="1699396"/>
            <a:chExt cx="2262580" cy="4156953"/>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rcRect l="58117"/>
            <a:stretch>
              <a:fillRect/>
            </a:stretch>
          </p:blipFill>
          <p:spPr>
            <a:xfrm>
              <a:off x="178130" y="1699396"/>
              <a:ext cx="2262580" cy="4156953"/>
            </a:xfrm>
            <a:prstGeom prst="rect">
              <a:avLst/>
            </a:prstGeom>
          </p:spPr>
        </p:pic>
        <p:sp>
          <p:nvSpPr>
            <p:cNvPr id="39" name="TextBox 90"/>
            <p:cNvSpPr txBox="1">
              <a:spLocks noChangeArrowheads="1"/>
            </p:cNvSpPr>
            <p:nvPr/>
          </p:nvSpPr>
          <p:spPr bwMode="auto">
            <a:xfrm>
              <a:off x="204493" y="2214990"/>
              <a:ext cx="2031325" cy="3081405"/>
            </a:xfrm>
            <a:prstGeom prst="rect">
              <a:avLst/>
            </a:prstGeom>
            <a:noFill/>
            <a:ln w="9525">
              <a:noFill/>
              <a:miter lim="800000"/>
              <a:headEnd/>
              <a:tailEnd/>
            </a:ln>
          </p:spPr>
          <p:txBody>
            <a:bodyPr vert="eaVert" wrap="square">
              <a:spAutoFit/>
            </a:bodyPr>
            <a:lstStyle/>
            <a:p>
              <a:pPr>
                <a:lnSpc>
                  <a:spcPct val="150000"/>
                </a:lnSpc>
              </a:pPr>
              <a:r>
                <a:rPr lang="zh-CN" altLang="en-US" sz="2000" dirty="0" smtClean="0"/>
                <a:t>始生之者天也，养成之者人也，能养天之所生而为天子。</a:t>
              </a:r>
              <a:endParaRPr lang="en-US" altLang="zh-CN" sz="2000" dirty="0" smtClean="0"/>
            </a:p>
            <a:p>
              <a:pPr>
                <a:lnSpc>
                  <a:spcPct val="150000"/>
                </a:lnSpc>
              </a:pPr>
              <a:r>
                <a:rPr lang="en-US" altLang="zh-CN" sz="2000" dirty="0" smtClean="0">
                  <a:latin typeface="华文行楷" panose="02010800040101010101" pitchFamily="2" charset="-122"/>
                  <a:ea typeface="华文行楷" panose="02010800040101010101" pitchFamily="2" charset="-122"/>
                </a:rPr>
                <a:t>——</a:t>
              </a:r>
              <a:r>
                <a:rPr lang="zh-CN" altLang="en-US" sz="2000" dirty="0" smtClean="0">
                  <a:latin typeface="华文行楷" panose="02010800040101010101" pitchFamily="2" charset="-122"/>
                  <a:ea typeface="华文行楷" panose="02010800040101010101" pitchFamily="2" charset="-122"/>
                </a:rPr>
                <a:t>吕氏春秋</a:t>
              </a:r>
              <a:r>
                <a:rPr lang="en-US" altLang="zh-CN" sz="2000" dirty="0" smtClean="0">
                  <a:latin typeface="华文行楷" panose="02010800040101010101" pitchFamily="2" charset="-122"/>
                  <a:ea typeface="华文行楷" panose="02010800040101010101" pitchFamily="2" charset="-122"/>
                </a:rPr>
                <a:t>•</a:t>
              </a:r>
              <a:r>
                <a:rPr lang="zh-CN" altLang="en-US" sz="2000" dirty="0" smtClean="0">
                  <a:latin typeface="华文行楷" panose="02010800040101010101" pitchFamily="2" charset="-122"/>
                  <a:ea typeface="华文行楷" panose="02010800040101010101" pitchFamily="2" charset="-122"/>
                </a:rPr>
                <a:t>本生</a:t>
              </a:r>
              <a:endParaRPr lang="zh-CN" altLang="en-US" sz="2000" dirty="0">
                <a:latin typeface="华文行楷" panose="02010800040101010101" pitchFamily="2" charset="-122"/>
                <a:ea typeface="华文行楷" panose="02010800040101010101" pitchFamily="2" charset="-122"/>
              </a:endParaRPr>
            </a:p>
          </p:txBody>
        </p:sp>
      </p:grpSp>
      <p:sp>
        <p:nvSpPr>
          <p:cNvPr id="43" name="文本框 2"/>
          <p:cNvSpPr txBox="1"/>
          <p:nvPr/>
        </p:nvSpPr>
        <p:spPr>
          <a:xfrm>
            <a:off x="3481581" y="1868527"/>
            <a:ext cx="7621848" cy="1384995"/>
          </a:xfrm>
          <a:prstGeom prst="rect">
            <a:avLst/>
          </a:prstGeom>
          <a:noFill/>
        </p:spPr>
        <p:txBody>
          <a:bodyPr wrap="square" rtlCol="0">
            <a:spAutoFit/>
          </a:bodyPr>
          <a:lstStyle/>
          <a:p>
            <a:r>
              <a:rPr lang="zh-CN" altLang="en-US" sz="2400" b="1" dirty="0" smtClean="0">
                <a:solidFill>
                  <a:schemeClr val="accent6">
                    <a:lumMod val="75000"/>
                  </a:schemeClr>
                </a:solidFill>
                <a:latin typeface="黑体" pitchFamily="49" charset="-122"/>
                <a:ea typeface="黑体" pitchFamily="49" charset="-122"/>
              </a:rPr>
              <a:t>日常性</a:t>
            </a:r>
            <a:endParaRPr lang="en-US" altLang="zh-CN" sz="2400" b="1" dirty="0" smtClean="0">
              <a:solidFill>
                <a:schemeClr val="accent6">
                  <a:lumMod val="75000"/>
                </a:schemeClr>
              </a:solidFill>
              <a:latin typeface="黑体" pitchFamily="49" charset="-122"/>
              <a:ea typeface="黑体" pitchFamily="49" charset="-122"/>
            </a:endParaRPr>
          </a:p>
          <a:p>
            <a:r>
              <a:rPr lang="zh-CN" altLang="en-US" sz="2000" dirty="0" smtClean="0"/>
              <a:t>行为养成强调人们必须从小处着手、小事着眼，从日常生活习惯以及工作、学习态度抓起，从而达到塑造思想、矫正行为、养成良好习惯的目的</a:t>
            </a:r>
            <a:endParaRPr lang="zh-CN" altLang="en-US" dirty="0"/>
          </a:p>
        </p:txBody>
      </p:sp>
      <p:sp>
        <p:nvSpPr>
          <p:cNvPr id="44" name="文本框 3"/>
          <p:cNvSpPr txBox="1"/>
          <p:nvPr/>
        </p:nvSpPr>
        <p:spPr>
          <a:xfrm>
            <a:off x="3476712" y="3433530"/>
            <a:ext cx="7460462" cy="1077218"/>
          </a:xfrm>
          <a:prstGeom prst="rect">
            <a:avLst/>
          </a:prstGeom>
          <a:noFill/>
        </p:spPr>
        <p:txBody>
          <a:bodyPr wrap="square" rtlCol="0">
            <a:spAutoFit/>
          </a:bodyPr>
          <a:lstStyle/>
          <a:p>
            <a:r>
              <a:rPr lang="zh-CN" altLang="en-US" sz="2400" b="1" dirty="0" smtClean="0">
                <a:solidFill>
                  <a:schemeClr val="accent2">
                    <a:lumMod val="75000"/>
                  </a:schemeClr>
                </a:solidFill>
                <a:latin typeface="黑体" pitchFamily="49" charset="-122"/>
                <a:ea typeface="黑体" pitchFamily="49" charset="-122"/>
              </a:rPr>
              <a:t>长期性</a:t>
            </a:r>
            <a:endParaRPr lang="en-US" altLang="zh-CN" sz="2400" b="1" dirty="0" smtClean="0">
              <a:solidFill>
                <a:schemeClr val="accent2">
                  <a:lumMod val="75000"/>
                </a:schemeClr>
              </a:solidFill>
              <a:latin typeface="黑体" pitchFamily="49" charset="-122"/>
              <a:ea typeface="黑体" pitchFamily="49" charset="-122"/>
            </a:endParaRPr>
          </a:p>
          <a:p>
            <a:r>
              <a:rPr lang="zh-CN" altLang="en-US" sz="2000" dirty="0" smtClean="0">
                <a:latin typeface="+mn-ea"/>
              </a:rPr>
              <a:t>良好的行为养成不可能一蹴而就，往往必须伴随终身的修炼与磨砺个体生理</a:t>
            </a:r>
            <a:endParaRPr lang="en-US" altLang="zh-CN" sz="2000" dirty="0" smtClean="0">
              <a:latin typeface="+mn-ea"/>
            </a:endParaRPr>
          </a:p>
        </p:txBody>
      </p:sp>
      <p:sp>
        <p:nvSpPr>
          <p:cNvPr id="45" name="文本框 3"/>
          <p:cNvSpPr txBox="1"/>
          <p:nvPr/>
        </p:nvSpPr>
        <p:spPr>
          <a:xfrm>
            <a:off x="3498483" y="4761587"/>
            <a:ext cx="6049277" cy="1384995"/>
          </a:xfrm>
          <a:prstGeom prst="rect">
            <a:avLst/>
          </a:prstGeom>
          <a:noFill/>
        </p:spPr>
        <p:txBody>
          <a:bodyPr wrap="square" rtlCol="0">
            <a:spAutoFit/>
          </a:bodyPr>
          <a:lstStyle/>
          <a:p>
            <a:r>
              <a:rPr lang="zh-CN" altLang="en-US" sz="2400" b="1" dirty="0" smtClean="0">
                <a:solidFill>
                  <a:srgbClr val="00B0F0"/>
                </a:solidFill>
                <a:latin typeface="黑体" pitchFamily="49" charset="-122"/>
                <a:ea typeface="黑体" pitchFamily="49" charset="-122"/>
              </a:rPr>
              <a:t>反复性</a:t>
            </a:r>
            <a:endParaRPr lang="en-US" altLang="zh-CN" sz="2400" b="1" dirty="0" smtClean="0">
              <a:solidFill>
                <a:srgbClr val="00B0F0"/>
              </a:solidFill>
              <a:latin typeface="黑体" pitchFamily="49" charset="-122"/>
              <a:ea typeface="黑体" pitchFamily="49" charset="-122"/>
            </a:endParaRPr>
          </a:p>
          <a:p>
            <a:r>
              <a:rPr lang="zh-CN" altLang="en-US" sz="2000" dirty="0" smtClean="0">
                <a:latin typeface="+mn-ea"/>
              </a:rPr>
              <a:t>由于社会政治、经济、文化的发展变化，工作环境的变迁，身边社会群体的影响等因素，良好的行为养成必然受到多种因素的影响。</a:t>
            </a:r>
            <a:endParaRPr lang="en-US" altLang="zh-CN" sz="2000" dirty="0" smtClean="0">
              <a:latin typeface="+mn-ea"/>
            </a:endParaRPr>
          </a:p>
        </p:txBody>
      </p:sp>
    </p:spTree>
    <p:extLst>
      <p:ext uri="{BB962C8B-B14F-4D97-AF65-F5344CB8AC3E}">
        <p14:creationId xmlns:p14="http://schemas.microsoft.com/office/powerpoint/2010/main" val="272494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80">
                                          <p:stCondLst>
                                            <p:cond delay="0"/>
                                          </p:stCondLst>
                                        </p:cTn>
                                        <p:tgtEl>
                                          <p:spTgt spid="11"/>
                                        </p:tgtEl>
                                      </p:cBhvr>
                                    </p:animEffect>
                                    <p:anim calcmode="lin" valueType="num">
                                      <p:cBhvr>
                                        <p:cTn id="2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0" dur="26">
                                          <p:stCondLst>
                                            <p:cond delay="650"/>
                                          </p:stCondLst>
                                        </p:cTn>
                                        <p:tgtEl>
                                          <p:spTgt spid="11"/>
                                        </p:tgtEl>
                                      </p:cBhvr>
                                      <p:to x="100000" y="60000"/>
                                    </p:animScale>
                                    <p:animScale>
                                      <p:cBhvr>
                                        <p:cTn id="31" dur="166" decel="50000">
                                          <p:stCondLst>
                                            <p:cond delay="676"/>
                                          </p:stCondLst>
                                        </p:cTn>
                                        <p:tgtEl>
                                          <p:spTgt spid="11"/>
                                        </p:tgtEl>
                                      </p:cBhvr>
                                      <p:to x="100000" y="100000"/>
                                    </p:animScale>
                                    <p:animScale>
                                      <p:cBhvr>
                                        <p:cTn id="32" dur="26">
                                          <p:stCondLst>
                                            <p:cond delay="1312"/>
                                          </p:stCondLst>
                                        </p:cTn>
                                        <p:tgtEl>
                                          <p:spTgt spid="11"/>
                                        </p:tgtEl>
                                      </p:cBhvr>
                                      <p:to x="100000" y="80000"/>
                                    </p:animScale>
                                    <p:animScale>
                                      <p:cBhvr>
                                        <p:cTn id="33" dur="166" decel="50000">
                                          <p:stCondLst>
                                            <p:cond delay="1338"/>
                                          </p:stCondLst>
                                        </p:cTn>
                                        <p:tgtEl>
                                          <p:spTgt spid="11"/>
                                        </p:tgtEl>
                                      </p:cBhvr>
                                      <p:to x="100000" y="100000"/>
                                    </p:animScale>
                                    <p:animScale>
                                      <p:cBhvr>
                                        <p:cTn id="34" dur="26">
                                          <p:stCondLst>
                                            <p:cond delay="1642"/>
                                          </p:stCondLst>
                                        </p:cTn>
                                        <p:tgtEl>
                                          <p:spTgt spid="11"/>
                                        </p:tgtEl>
                                      </p:cBhvr>
                                      <p:to x="100000" y="90000"/>
                                    </p:animScale>
                                    <p:animScale>
                                      <p:cBhvr>
                                        <p:cTn id="35" dur="166" decel="50000">
                                          <p:stCondLst>
                                            <p:cond delay="1668"/>
                                          </p:stCondLst>
                                        </p:cTn>
                                        <p:tgtEl>
                                          <p:spTgt spid="11"/>
                                        </p:tgtEl>
                                      </p:cBhvr>
                                      <p:to x="100000" y="100000"/>
                                    </p:animScale>
                                    <p:animScale>
                                      <p:cBhvr>
                                        <p:cTn id="36" dur="26">
                                          <p:stCondLst>
                                            <p:cond delay="1808"/>
                                          </p:stCondLst>
                                        </p:cTn>
                                        <p:tgtEl>
                                          <p:spTgt spid="11"/>
                                        </p:tgtEl>
                                      </p:cBhvr>
                                      <p:to x="100000" y="95000"/>
                                    </p:animScale>
                                    <p:animScale>
                                      <p:cBhvr>
                                        <p:cTn id="37" dur="166" decel="50000">
                                          <p:stCondLst>
                                            <p:cond delay="1834"/>
                                          </p:stCondLst>
                                        </p:cTn>
                                        <p:tgtEl>
                                          <p:spTgt spid="11"/>
                                        </p:tgtEl>
                                      </p:cBhvr>
                                      <p:to x="100000" y="100000"/>
                                    </p:animScale>
                                  </p:childTnLst>
                                </p:cTn>
                              </p:par>
                            </p:childTnLst>
                          </p:cTn>
                        </p:par>
                        <p:par>
                          <p:cTn id="38" fill="hold">
                            <p:stCondLst>
                              <p:cond delay="6000"/>
                            </p:stCondLst>
                            <p:childTnLst>
                              <p:par>
                                <p:cTn id="39" presetID="1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slide(fromBottom)">
                                      <p:cBhvr>
                                        <p:cTn id="41" dur="500"/>
                                        <p:tgtEl>
                                          <p:spTgt spid="37"/>
                                        </p:tgtEl>
                                      </p:cBhvr>
                                    </p:animEffect>
                                  </p:childTnLst>
                                </p:cTn>
                              </p:par>
                            </p:childTnLst>
                          </p:cTn>
                        </p:par>
                        <p:par>
                          <p:cTn id="42" fill="hold">
                            <p:stCondLst>
                              <p:cond delay="6500"/>
                            </p:stCondLst>
                            <p:childTnLst>
                              <p:par>
                                <p:cTn id="43" presetID="47"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anim calcmode="lin" valueType="num">
                                      <p:cBhvr>
                                        <p:cTn id="46" dur="1000" fill="hold"/>
                                        <p:tgtEl>
                                          <p:spTgt spid="42"/>
                                        </p:tgtEl>
                                        <p:attrNameLst>
                                          <p:attrName>ppt_x</p:attrName>
                                        </p:attrNameLst>
                                      </p:cBhvr>
                                      <p:tavLst>
                                        <p:tav tm="0">
                                          <p:val>
                                            <p:strVal val="#ppt_x"/>
                                          </p:val>
                                        </p:tav>
                                        <p:tav tm="100000">
                                          <p:val>
                                            <p:strVal val="#ppt_x"/>
                                          </p:val>
                                        </p:tav>
                                      </p:tavLst>
                                    </p:anim>
                                    <p:anim calcmode="lin" valueType="num">
                                      <p:cBhvr>
                                        <p:cTn id="47" dur="1000" fill="hold"/>
                                        <p:tgtEl>
                                          <p:spTgt spid="42"/>
                                        </p:tgtEl>
                                        <p:attrNameLst>
                                          <p:attrName>ppt_y</p:attrName>
                                        </p:attrNameLst>
                                      </p:cBhvr>
                                      <p:tavLst>
                                        <p:tav tm="0">
                                          <p:val>
                                            <p:strVal val="#ppt_y-.1"/>
                                          </p:val>
                                        </p:tav>
                                        <p:tav tm="100000">
                                          <p:val>
                                            <p:strVal val="#ppt_y"/>
                                          </p:val>
                                        </p:tav>
                                      </p:tavLst>
                                    </p:anim>
                                  </p:childTnLst>
                                </p:cTn>
                              </p:par>
                            </p:childTnLst>
                          </p:cTn>
                        </p:par>
                        <p:par>
                          <p:cTn id="48" fill="hold">
                            <p:stCondLst>
                              <p:cond delay="7500"/>
                            </p:stCondLst>
                            <p:childTnLst>
                              <p:par>
                                <p:cTn id="49" presetID="47"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par>
                          <p:cTn id="54" fill="hold">
                            <p:stCondLst>
                              <p:cond delay="8500"/>
                            </p:stCondLst>
                            <p:childTnLst>
                              <p:par>
                                <p:cTn id="55" presetID="12" presetClass="entr" presetSubtype="8"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slide(fromLeft)">
                                      <p:cBhvr>
                                        <p:cTn id="57" dur="500"/>
                                        <p:tgtEl>
                                          <p:spTgt spid="43"/>
                                        </p:tgtEl>
                                      </p:cBhvr>
                                    </p:animEffect>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1000" fill="hold"/>
                                        <p:tgtEl>
                                          <p:spTgt spid="32"/>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12" presetClass="entr" presetSubtype="8"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slide(fromLeft)">
                                      <p:cBhvr>
                                        <p:cTn id="67" dur="500"/>
                                        <p:tgtEl>
                                          <p:spTgt spid="44"/>
                                        </p:tgtEl>
                                      </p:cBhvr>
                                    </p:animEffect>
                                  </p:childTnLst>
                                </p:cTn>
                              </p:par>
                            </p:childTnLst>
                          </p:cTn>
                        </p:par>
                        <p:par>
                          <p:cTn id="68" fill="hold">
                            <p:stCondLst>
                              <p:cond delay="10500"/>
                            </p:stCondLst>
                            <p:childTnLst>
                              <p:par>
                                <p:cTn id="69" presetID="47"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12" presetClass="entr" presetSubtype="8"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lide(fromLeft)">
                                      <p:cBhvr>
                                        <p:cTn id="77" dur="500"/>
                                        <p:tgtEl>
                                          <p:spTgt spid="45"/>
                                        </p:tgtEl>
                                      </p:cBhvr>
                                    </p:animEffect>
                                  </p:childTnLst>
                                </p:cTn>
                              </p:par>
                            </p:childTnLst>
                          </p:cTn>
                        </p:par>
                        <p:par>
                          <p:cTn id="78" fill="hold">
                            <p:stCondLst>
                              <p:cond delay="12000"/>
                            </p:stCondLst>
                            <p:childTnLst>
                              <p:par>
                                <p:cTn id="79" presetID="6" presetClass="entr" presetSubtype="16"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circle(in)">
                                      <p:cBhvr>
                                        <p:cTn id="8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smtClean="0">
                  <a:solidFill>
                    <a:schemeClr val="bg1"/>
                  </a:solidFill>
                  <a:latin typeface="黑体" panose="02010609060101010101" pitchFamily="49" charset="-122"/>
                  <a:ea typeface="黑体" panose="02010609060101010101" pitchFamily="49" charset="-122"/>
                </a:rPr>
                <a:t>“勤”是为政者治国理政的首要行为</a:t>
              </a:r>
              <a:endParaRPr lang="zh-CN" altLang="en-US" sz="2400" dirty="0">
                <a:solidFill>
                  <a:schemeClr val="bg1"/>
                </a:solidFill>
                <a:latin typeface="黑体" panose="02010609060101010101" pitchFamily="49" charset="-122"/>
                <a:ea typeface="黑体" panose="02010609060101010101" pitchFamily="49" charset="-122"/>
              </a:endParaRPr>
            </a:p>
          </p:txBody>
        </p:sp>
      </p:grpSp>
      <p:grpSp>
        <p:nvGrpSpPr>
          <p:cNvPr id="6" name="组合 56"/>
          <p:cNvGrpSpPr/>
          <p:nvPr/>
        </p:nvGrpSpPr>
        <p:grpSpPr>
          <a:xfrm>
            <a:off x="347134" y="1178192"/>
            <a:ext cx="1243396" cy="1254308"/>
            <a:chOff x="5025571" y="1800800"/>
            <a:chExt cx="2140858" cy="2159642"/>
          </a:xfrm>
        </p:grpSpPr>
        <p:grpSp>
          <p:nvGrpSpPr>
            <p:cNvPr id="10" name="组合 57"/>
            <p:cNvGrpSpPr/>
            <p:nvPr/>
          </p:nvGrpSpPr>
          <p:grpSpPr>
            <a:xfrm>
              <a:off x="5025571" y="1800800"/>
              <a:ext cx="2140858" cy="2159642"/>
              <a:chOff x="5025570" y="1940946"/>
              <a:chExt cx="2140858" cy="2159642"/>
            </a:xfrm>
          </p:grpSpPr>
          <p:sp>
            <p:nvSpPr>
              <p:cNvPr id="60" name="矩形 59"/>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0" idx="1"/>
                <a:endCxn id="60"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0" idx="0"/>
                <a:endCxn id="60"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勤</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1705481" y="1275742"/>
            <a:ext cx="7782903" cy="830997"/>
          </a:xfrm>
          <a:prstGeom prst="rect">
            <a:avLst/>
          </a:prstGeom>
          <a:noFill/>
        </p:spPr>
        <p:txBody>
          <a:bodyPr wrap="square" rtlCol="0">
            <a:spAutoFit/>
          </a:bodyPr>
          <a:lstStyle/>
          <a:p>
            <a:r>
              <a:rPr lang="zh-CN" altLang="en-US" sz="2400" b="1" dirty="0" smtClean="0">
                <a:solidFill>
                  <a:srgbClr val="FF0000"/>
                </a:solidFill>
                <a:latin typeface="黑体" panose="02010609060101010101" pitchFamily="49" charset="-122"/>
                <a:ea typeface="黑体" panose="02010609060101010101" pitchFamily="49" charset="-122"/>
              </a:rPr>
              <a:t>勤奋</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smtClean="0">
                <a:latin typeface="黑体" panose="02010609060101010101" pitchFamily="49" charset="-122"/>
                <a:ea typeface="黑体" panose="02010609060101010101" pitchFamily="49" charset="-122"/>
              </a:rPr>
              <a:t>“勤能补拙”，自古就是我国做人谋事的基本行为准则</a:t>
            </a:r>
            <a:endParaRPr lang="zh-CN" altLang="en-US" sz="2400" b="1" dirty="0">
              <a:latin typeface="黑体" panose="02010609060101010101" pitchFamily="49" charset="-122"/>
              <a:ea typeface="黑体" panose="02010609060101010101" pitchFamily="49" charset="-122"/>
            </a:endParaRPr>
          </a:p>
        </p:txBody>
      </p:sp>
      <p:grpSp>
        <p:nvGrpSpPr>
          <p:cNvPr id="51" name="Group 15"/>
          <p:cNvGrpSpPr>
            <a:grpSpLocks/>
          </p:cNvGrpSpPr>
          <p:nvPr/>
        </p:nvGrpSpPr>
        <p:grpSpPr bwMode="auto">
          <a:xfrm>
            <a:off x="6883069" y="2908894"/>
            <a:ext cx="1579380" cy="1929262"/>
            <a:chOff x="1265" y="-610"/>
            <a:chExt cx="1715053" cy="2097876"/>
          </a:xfrm>
        </p:grpSpPr>
        <p:grpSp>
          <p:nvGrpSpPr>
            <p:cNvPr id="52" name="Group 16"/>
            <p:cNvGrpSpPr>
              <a:grpSpLocks/>
            </p:cNvGrpSpPr>
            <p:nvPr/>
          </p:nvGrpSpPr>
          <p:grpSpPr bwMode="auto">
            <a:xfrm rot="14041702" flipV="1">
              <a:off x="-190146" y="190801"/>
              <a:ext cx="2097876" cy="1715053"/>
              <a:chOff x="0" y="0"/>
              <a:chExt cx="2938957" cy="2527239"/>
            </a:xfrm>
          </p:grpSpPr>
          <p:sp>
            <p:nvSpPr>
              <p:cNvPr id="57" name="Freeform 6"/>
              <p:cNvSpPr>
                <a:spLocks noChangeArrowheads="1"/>
              </p:cNvSpPr>
              <p:nvPr/>
            </p:nvSpPr>
            <p:spPr bwMode="auto">
              <a:xfrm rot="1897191">
                <a:off x="104835" y="233950"/>
                <a:ext cx="2834122" cy="2293289"/>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9804"/>
                </a:srgbClr>
              </a:solidFill>
              <a:ln w="3175" cap="flat" cmpd="sng">
                <a:noFill/>
                <a:bevel/>
                <a:headEnd/>
                <a:tailEnd/>
              </a:ln>
            </p:spPr>
            <p:txBody>
              <a:bodyPr anchor="ctr"/>
              <a:lstStyle/>
              <a:p>
                <a:endParaRPr lang="zh-CN" altLang="en-US"/>
              </a:p>
            </p:txBody>
          </p:sp>
          <p:sp>
            <p:nvSpPr>
              <p:cNvPr id="58" name="Freeform 6"/>
              <p:cNvSpPr>
                <a:spLocks noChangeArrowheads="1"/>
              </p:cNvSpPr>
              <p:nvPr/>
            </p:nvSpPr>
            <p:spPr bwMode="auto">
              <a:xfrm rot="1470406">
                <a:off x="66218" y="99482"/>
                <a:ext cx="2709545" cy="2190430"/>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50195"/>
                </a:srgbClr>
              </a:solidFill>
              <a:ln w="3175" cap="flat" cmpd="sng">
                <a:noFill/>
                <a:bevel/>
                <a:headEnd/>
                <a:tailEnd/>
              </a:ln>
            </p:spPr>
            <p:txBody>
              <a:bodyPr anchor="ctr"/>
              <a:lstStyle/>
              <a:p>
                <a:endParaRPr lang="zh-CN" altLang="en-US"/>
              </a:p>
            </p:txBody>
          </p:sp>
          <p:sp>
            <p:nvSpPr>
              <p:cNvPr id="65" name="Freeform 6"/>
              <p:cNvSpPr>
                <a:spLocks noChangeArrowheads="1"/>
              </p:cNvSpPr>
              <p:nvPr/>
            </p:nvSpPr>
            <p:spPr bwMode="auto">
              <a:xfrm rot="1319962">
                <a:off x="3148" y="32044"/>
                <a:ext cx="2709545" cy="2190430"/>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gradFill rotWithShape="1">
                <a:gsLst>
                  <a:gs pos="0">
                    <a:srgbClr val="262626"/>
                  </a:gs>
                  <a:gs pos="14999">
                    <a:srgbClr val="262626"/>
                  </a:gs>
                  <a:gs pos="67000">
                    <a:srgbClr val="7F7F7F"/>
                  </a:gs>
                  <a:gs pos="100000">
                    <a:srgbClr val="A5A5A5"/>
                  </a:gs>
                </a:gsLst>
                <a:lin ang="0" scaled="1"/>
              </a:gradFill>
              <a:ln w="3175" cap="flat" cmpd="sng">
                <a:noFill/>
                <a:bevel/>
                <a:headEnd/>
                <a:tailEnd/>
              </a:ln>
            </p:spPr>
            <p:txBody>
              <a:bodyPr anchor="ctr"/>
              <a:lstStyle/>
              <a:p>
                <a:endParaRPr lang="zh-CN" altLang="en-US"/>
              </a:p>
            </p:txBody>
          </p:sp>
          <p:sp>
            <p:nvSpPr>
              <p:cNvPr id="66" name="Freeform 6"/>
              <p:cNvSpPr>
                <a:spLocks noChangeArrowheads="1"/>
              </p:cNvSpPr>
              <p:nvPr/>
            </p:nvSpPr>
            <p:spPr bwMode="auto">
              <a:xfrm rot="1319962">
                <a:off x="0" y="0"/>
                <a:ext cx="2650236" cy="2191298"/>
              </a:xfrm>
              <a:custGeom>
                <a:avLst/>
                <a:gdLst>
                  <a:gd name="T0" fmla="*/ 1680808 w 2964451"/>
                  <a:gd name="T1" fmla="*/ 0 h 2451100"/>
                  <a:gd name="T2" fmla="*/ 2369326 w 2964451"/>
                  <a:gd name="T3" fmla="*/ 467471 h 2451100"/>
                  <a:gd name="T4" fmla="*/ 1278257 w 2964451"/>
                  <a:gd name="T5" fmla="*/ 776266 h 2451100"/>
                  <a:gd name="T6" fmla="*/ 9687 w 2964451"/>
                  <a:gd name="T7" fmla="*/ 1945781 h 2451100"/>
                  <a:gd name="T8" fmla="*/ 0 w 2964451"/>
                  <a:gd name="T9" fmla="*/ 1959033 h 2451100"/>
                  <a:gd name="T10" fmla="*/ 1039653 w 2964451"/>
                  <a:gd name="T11" fmla="*/ 369545 h 2451100"/>
                  <a:gd name="T12" fmla="*/ 1680808 w 2964451"/>
                  <a:gd name="T13" fmla="*/ 0 h 2451100"/>
                  <a:gd name="T14" fmla="*/ 0 60000 65536"/>
                  <a:gd name="T15" fmla="*/ 0 60000 65536"/>
                  <a:gd name="T16" fmla="*/ 0 60000 65536"/>
                  <a:gd name="T17" fmla="*/ 0 60000 65536"/>
                  <a:gd name="T18" fmla="*/ 0 60000 65536"/>
                  <a:gd name="T19" fmla="*/ 0 60000 65536"/>
                  <a:gd name="T20" fmla="*/ 0 60000 65536"/>
                  <a:gd name="T21" fmla="*/ 0 w 2964451"/>
                  <a:gd name="T22" fmla="*/ 0 h 2451100"/>
                  <a:gd name="T23" fmla="*/ 2964451 w 2964451"/>
                  <a:gd name="T24" fmla="*/ 2451100 h 2451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4451" h="2451100">
                    <a:moveTo>
                      <a:pt x="2102992" y="0"/>
                    </a:moveTo>
                    <a:cubicBezTo>
                      <a:pt x="2494357" y="0"/>
                      <a:pt x="2828875" y="241998"/>
                      <a:pt x="2964451" y="584890"/>
                    </a:cubicBezTo>
                    <a:cubicBezTo>
                      <a:pt x="2553157" y="616165"/>
                      <a:pt x="2076546" y="745129"/>
                      <a:pt x="1599329" y="971248"/>
                    </a:cubicBezTo>
                    <a:cubicBezTo>
                      <a:pt x="772346" y="1363096"/>
                      <a:pt x="172310" y="1938308"/>
                      <a:pt x="12121" y="2434519"/>
                    </a:cubicBezTo>
                    <a:cubicBezTo>
                      <a:pt x="3941" y="2445246"/>
                      <a:pt x="10" y="2451085"/>
                      <a:pt x="0" y="2451100"/>
                    </a:cubicBezTo>
                    <a:cubicBezTo>
                      <a:pt x="38993" y="991716"/>
                      <a:pt x="1300558" y="462464"/>
                      <a:pt x="1300791" y="462367"/>
                    </a:cubicBezTo>
                    <a:cubicBezTo>
                      <a:pt x="1462346" y="186618"/>
                      <a:pt x="1760386" y="0"/>
                      <a:pt x="2102992" y="0"/>
                    </a:cubicBezTo>
                    <a:close/>
                  </a:path>
                </a:pathLst>
              </a:custGeom>
              <a:gradFill rotWithShape="1">
                <a:gsLst>
                  <a:gs pos="0">
                    <a:srgbClr val="FFFFFF"/>
                  </a:gs>
                  <a:gs pos="35000">
                    <a:srgbClr val="FFFFFF"/>
                  </a:gs>
                  <a:gs pos="100000">
                    <a:srgbClr val="FFFFFF"/>
                  </a:gs>
                </a:gsLst>
                <a:lin ang="18900000" scaled="1"/>
              </a:gradFill>
              <a:ln w="3175" cap="flat" cmpd="sng">
                <a:solidFill>
                  <a:srgbClr val="395E8A"/>
                </a:solidFill>
                <a:bevel/>
                <a:headEnd/>
                <a:tailEnd/>
              </a:ln>
            </p:spPr>
            <p:txBody>
              <a:bodyPr anchor="ctr"/>
              <a:lstStyle/>
              <a:p>
                <a:endParaRPr lang="zh-CN" altLang="en-US"/>
              </a:p>
            </p:txBody>
          </p:sp>
          <p:sp>
            <p:nvSpPr>
              <p:cNvPr id="69" name="椭圆 20"/>
              <p:cNvSpPr>
                <a:spLocks noChangeArrowheads="1"/>
              </p:cNvSpPr>
              <p:nvPr/>
            </p:nvSpPr>
            <p:spPr bwMode="auto">
              <a:xfrm rot="1319962">
                <a:off x="1240480" y="370017"/>
                <a:ext cx="1416262" cy="1416263"/>
              </a:xfrm>
              <a:prstGeom prst="ellipse">
                <a:avLst/>
              </a:prstGeom>
              <a:solidFill>
                <a:schemeClr val="bg1"/>
              </a:soli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grpSp>
        <p:sp>
          <p:nvSpPr>
            <p:cNvPr id="53" name="矩形 15"/>
            <p:cNvSpPr>
              <a:spLocks noChangeArrowheads="1"/>
            </p:cNvSpPr>
            <p:nvPr/>
          </p:nvSpPr>
          <p:spPr bwMode="auto">
            <a:xfrm>
              <a:off x="375009" y="481027"/>
              <a:ext cx="791628" cy="435079"/>
            </a:xfrm>
            <a:prstGeom prst="rect">
              <a:avLst/>
            </a:prstGeom>
            <a:noFill/>
            <a:ln w="9525">
              <a:noFill/>
              <a:miter lim="800000"/>
              <a:headEnd/>
              <a:tailEnd/>
            </a:ln>
          </p:spPr>
          <p:txBody>
            <a:bodyPr>
              <a:spAutoFit/>
            </a:bodyPr>
            <a:lstStyle/>
            <a:p>
              <a:pPr algn="ctr" eaLnBrk="1" hangingPunct="1">
                <a:buFont typeface="Arial" pitchFamily="34" charset="0"/>
                <a:buNone/>
              </a:pPr>
              <a:r>
                <a:rPr lang="zh-CN" altLang="en-US" sz="2000" b="1" dirty="0" smtClean="0">
                  <a:sym typeface="Calibri" pitchFamily="34" charset="0"/>
                </a:rPr>
                <a:t>立德</a:t>
              </a:r>
              <a:endParaRPr lang="zh-CN" altLang="en-US" sz="2000" b="1" dirty="0">
                <a:sym typeface="Calibri" pitchFamily="34" charset="0"/>
              </a:endParaRPr>
            </a:p>
          </p:txBody>
        </p:sp>
      </p:grpSp>
      <p:grpSp>
        <p:nvGrpSpPr>
          <p:cNvPr id="71" name="Group 23"/>
          <p:cNvGrpSpPr>
            <a:grpSpLocks/>
          </p:cNvGrpSpPr>
          <p:nvPr/>
        </p:nvGrpSpPr>
        <p:grpSpPr bwMode="auto">
          <a:xfrm>
            <a:off x="8052494" y="3025455"/>
            <a:ext cx="1587823" cy="1949565"/>
            <a:chOff x="-8475" y="-20540"/>
            <a:chExt cx="1726613" cy="2117550"/>
          </a:xfrm>
        </p:grpSpPr>
        <p:grpSp>
          <p:nvGrpSpPr>
            <p:cNvPr id="72" name="Group 24"/>
            <p:cNvGrpSpPr>
              <a:grpSpLocks/>
            </p:cNvGrpSpPr>
            <p:nvPr/>
          </p:nvGrpSpPr>
          <p:grpSpPr bwMode="auto">
            <a:xfrm rot="16741702" flipV="1">
              <a:off x="-203943" y="174928"/>
              <a:ext cx="2117550" cy="1726613"/>
              <a:chOff x="0" y="0"/>
              <a:chExt cx="2966518" cy="2544272"/>
            </a:xfrm>
          </p:grpSpPr>
          <p:sp>
            <p:nvSpPr>
              <p:cNvPr id="74" name="Freeform 6"/>
              <p:cNvSpPr>
                <a:spLocks noChangeArrowheads="1"/>
              </p:cNvSpPr>
              <p:nvPr/>
            </p:nvSpPr>
            <p:spPr bwMode="auto">
              <a:xfrm rot="1897191">
                <a:off x="132315" y="251202"/>
                <a:ext cx="2834203" cy="2293070"/>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9804"/>
                </a:srgbClr>
              </a:solidFill>
              <a:ln w="3175" cap="flat" cmpd="sng">
                <a:noFill/>
                <a:bevel/>
                <a:headEnd/>
                <a:tailEnd/>
              </a:ln>
            </p:spPr>
            <p:txBody>
              <a:bodyPr anchor="ctr"/>
              <a:lstStyle/>
              <a:p>
                <a:endParaRPr lang="zh-CN" altLang="en-US"/>
              </a:p>
            </p:txBody>
          </p:sp>
          <p:sp>
            <p:nvSpPr>
              <p:cNvPr id="75" name="Freeform 6"/>
              <p:cNvSpPr>
                <a:spLocks noChangeArrowheads="1"/>
              </p:cNvSpPr>
              <p:nvPr/>
            </p:nvSpPr>
            <p:spPr bwMode="auto">
              <a:xfrm rot="1470406">
                <a:off x="88299" y="111955"/>
                <a:ext cx="2709721" cy="2190116"/>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50195"/>
                </a:srgbClr>
              </a:solidFill>
              <a:ln w="3175" cap="flat" cmpd="sng">
                <a:noFill/>
                <a:bevel/>
                <a:headEnd/>
                <a:tailEnd/>
              </a:ln>
            </p:spPr>
            <p:txBody>
              <a:bodyPr anchor="ctr"/>
              <a:lstStyle/>
              <a:p>
                <a:endParaRPr lang="zh-CN" altLang="en-US"/>
              </a:p>
            </p:txBody>
          </p:sp>
          <p:sp>
            <p:nvSpPr>
              <p:cNvPr id="76" name="Freeform 6"/>
              <p:cNvSpPr>
                <a:spLocks noChangeArrowheads="1"/>
              </p:cNvSpPr>
              <p:nvPr/>
            </p:nvSpPr>
            <p:spPr bwMode="auto">
              <a:xfrm rot="1319962">
                <a:off x="28267" y="47421"/>
                <a:ext cx="2709719" cy="2190116"/>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gradFill rotWithShape="1">
                <a:gsLst>
                  <a:gs pos="0">
                    <a:srgbClr val="262626"/>
                  </a:gs>
                  <a:gs pos="14999">
                    <a:srgbClr val="262626"/>
                  </a:gs>
                  <a:gs pos="67000">
                    <a:srgbClr val="7F7F7F"/>
                  </a:gs>
                  <a:gs pos="100000">
                    <a:srgbClr val="A5A5A5"/>
                  </a:gs>
                </a:gsLst>
                <a:lin ang="0" scaled="1"/>
              </a:gradFill>
              <a:ln w="3175" cap="flat" cmpd="sng">
                <a:noFill/>
                <a:bevel/>
                <a:headEnd/>
                <a:tailEnd/>
              </a:ln>
            </p:spPr>
            <p:txBody>
              <a:bodyPr anchor="ctr"/>
              <a:lstStyle/>
              <a:p>
                <a:endParaRPr lang="zh-CN" altLang="en-US"/>
              </a:p>
            </p:txBody>
          </p:sp>
          <p:sp>
            <p:nvSpPr>
              <p:cNvPr id="77" name="Freeform 6"/>
              <p:cNvSpPr>
                <a:spLocks noChangeArrowheads="1"/>
              </p:cNvSpPr>
              <p:nvPr/>
            </p:nvSpPr>
            <p:spPr bwMode="auto">
              <a:xfrm rot="1319962">
                <a:off x="0" y="0"/>
                <a:ext cx="2650236" cy="2191298"/>
              </a:xfrm>
              <a:custGeom>
                <a:avLst/>
                <a:gdLst>
                  <a:gd name="T0" fmla="*/ 1680808 w 2964451"/>
                  <a:gd name="T1" fmla="*/ 0 h 2451100"/>
                  <a:gd name="T2" fmla="*/ 2369326 w 2964451"/>
                  <a:gd name="T3" fmla="*/ 467471 h 2451100"/>
                  <a:gd name="T4" fmla="*/ 1278257 w 2964451"/>
                  <a:gd name="T5" fmla="*/ 776266 h 2451100"/>
                  <a:gd name="T6" fmla="*/ 9687 w 2964451"/>
                  <a:gd name="T7" fmla="*/ 1945781 h 2451100"/>
                  <a:gd name="T8" fmla="*/ 0 w 2964451"/>
                  <a:gd name="T9" fmla="*/ 1959033 h 2451100"/>
                  <a:gd name="T10" fmla="*/ 1039653 w 2964451"/>
                  <a:gd name="T11" fmla="*/ 369545 h 2451100"/>
                  <a:gd name="T12" fmla="*/ 1680808 w 2964451"/>
                  <a:gd name="T13" fmla="*/ 0 h 2451100"/>
                  <a:gd name="T14" fmla="*/ 0 60000 65536"/>
                  <a:gd name="T15" fmla="*/ 0 60000 65536"/>
                  <a:gd name="T16" fmla="*/ 0 60000 65536"/>
                  <a:gd name="T17" fmla="*/ 0 60000 65536"/>
                  <a:gd name="T18" fmla="*/ 0 60000 65536"/>
                  <a:gd name="T19" fmla="*/ 0 60000 65536"/>
                  <a:gd name="T20" fmla="*/ 0 60000 65536"/>
                  <a:gd name="T21" fmla="*/ 0 w 2964451"/>
                  <a:gd name="T22" fmla="*/ 0 h 2451100"/>
                  <a:gd name="T23" fmla="*/ 2964451 w 2964451"/>
                  <a:gd name="T24" fmla="*/ 2451100 h 2451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4451" h="2451100">
                    <a:moveTo>
                      <a:pt x="2102992" y="0"/>
                    </a:moveTo>
                    <a:cubicBezTo>
                      <a:pt x="2494357" y="0"/>
                      <a:pt x="2828875" y="241998"/>
                      <a:pt x="2964451" y="584890"/>
                    </a:cubicBezTo>
                    <a:cubicBezTo>
                      <a:pt x="2553157" y="616165"/>
                      <a:pt x="2076546" y="745129"/>
                      <a:pt x="1599329" y="971248"/>
                    </a:cubicBezTo>
                    <a:cubicBezTo>
                      <a:pt x="772346" y="1363096"/>
                      <a:pt x="172310" y="1938308"/>
                      <a:pt x="12121" y="2434519"/>
                    </a:cubicBezTo>
                    <a:cubicBezTo>
                      <a:pt x="3941" y="2445246"/>
                      <a:pt x="10" y="2451085"/>
                      <a:pt x="0" y="2451100"/>
                    </a:cubicBezTo>
                    <a:cubicBezTo>
                      <a:pt x="38993" y="991716"/>
                      <a:pt x="1300558" y="462464"/>
                      <a:pt x="1300791" y="462367"/>
                    </a:cubicBezTo>
                    <a:cubicBezTo>
                      <a:pt x="1462346" y="186618"/>
                      <a:pt x="1760386" y="0"/>
                      <a:pt x="2102992" y="0"/>
                    </a:cubicBezTo>
                    <a:close/>
                  </a:path>
                </a:pathLst>
              </a:custGeom>
              <a:gradFill rotWithShape="1">
                <a:gsLst>
                  <a:gs pos="0">
                    <a:srgbClr val="FFFFFF"/>
                  </a:gs>
                  <a:gs pos="35000">
                    <a:srgbClr val="FFFFFF"/>
                  </a:gs>
                  <a:gs pos="100000">
                    <a:srgbClr val="FFFFFF"/>
                  </a:gs>
                </a:gsLst>
                <a:lin ang="18900000" scaled="1"/>
              </a:gradFill>
              <a:ln w="3175" cap="flat" cmpd="sng">
                <a:solidFill>
                  <a:srgbClr val="395E8A"/>
                </a:solidFill>
                <a:bevel/>
                <a:headEnd/>
                <a:tailEnd/>
              </a:ln>
            </p:spPr>
            <p:txBody>
              <a:bodyPr anchor="ctr"/>
              <a:lstStyle/>
              <a:p>
                <a:endParaRPr lang="zh-CN" altLang="en-US"/>
              </a:p>
            </p:txBody>
          </p:sp>
          <p:sp>
            <p:nvSpPr>
              <p:cNvPr id="78" name="椭圆 28"/>
              <p:cNvSpPr>
                <a:spLocks noChangeArrowheads="1"/>
              </p:cNvSpPr>
              <p:nvPr/>
            </p:nvSpPr>
            <p:spPr bwMode="auto">
              <a:xfrm rot="1319962">
                <a:off x="1240481" y="370018"/>
                <a:ext cx="1416262" cy="1416263"/>
              </a:xfrm>
              <a:prstGeom prst="ellipse">
                <a:avLst/>
              </a:prstGeom>
              <a:solidFill>
                <a:schemeClr val="bg1"/>
              </a:soli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grpSp>
        <p:sp>
          <p:nvSpPr>
            <p:cNvPr id="73" name="矩形 23"/>
            <p:cNvSpPr>
              <a:spLocks noChangeArrowheads="1"/>
            </p:cNvSpPr>
            <p:nvPr/>
          </p:nvSpPr>
          <p:spPr bwMode="auto">
            <a:xfrm>
              <a:off x="696129" y="532837"/>
              <a:ext cx="792360" cy="434586"/>
            </a:xfrm>
            <a:prstGeom prst="rect">
              <a:avLst/>
            </a:prstGeom>
            <a:noFill/>
            <a:ln w="9525">
              <a:noFill/>
              <a:miter lim="800000"/>
              <a:headEnd/>
              <a:tailEnd/>
            </a:ln>
          </p:spPr>
          <p:txBody>
            <a:bodyPr>
              <a:spAutoFit/>
            </a:bodyPr>
            <a:lstStyle/>
            <a:p>
              <a:pPr algn="ctr"/>
              <a:r>
                <a:rPr lang="zh-CN" altLang="en-US" sz="2000" b="1" dirty="0" smtClean="0">
                  <a:sym typeface="Calibri" pitchFamily="34" charset="0"/>
                </a:rPr>
                <a:t>立功</a:t>
              </a:r>
            </a:p>
          </p:txBody>
        </p:sp>
      </p:grpSp>
      <p:grpSp>
        <p:nvGrpSpPr>
          <p:cNvPr id="79" name="Group 31"/>
          <p:cNvGrpSpPr>
            <a:grpSpLocks/>
          </p:cNvGrpSpPr>
          <p:nvPr/>
        </p:nvGrpSpPr>
        <p:grpSpPr bwMode="auto">
          <a:xfrm>
            <a:off x="8673620" y="4128333"/>
            <a:ext cx="1933008" cy="1582763"/>
            <a:chOff x="-829" y="-2554"/>
            <a:chExt cx="2099567" cy="1718726"/>
          </a:xfrm>
        </p:grpSpPr>
        <p:grpSp>
          <p:nvGrpSpPr>
            <p:cNvPr id="80" name="Group 32"/>
            <p:cNvGrpSpPr>
              <a:grpSpLocks/>
            </p:cNvGrpSpPr>
            <p:nvPr/>
          </p:nvGrpSpPr>
          <p:grpSpPr bwMode="auto">
            <a:xfrm rot="19441702" flipV="1">
              <a:off x="-829" y="-2554"/>
              <a:ext cx="2099567" cy="1718726"/>
              <a:chOff x="0" y="0"/>
              <a:chExt cx="2941323" cy="2532654"/>
            </a:xfrm>
          </p:grpSpPr>
          <p:sp>
            <p:nvSpPr>
              <p:cNvPr id="82" name="Freeform 6"/>
              <p:cNvSpPr>
                <a:spLocks noChangeArrowheads="1"/>
              </p:cNvSpPr>
              <p:nvPr/>
            </p:nvSpPr>
            <p:spPr bwMode="auto">
              <a:xfrm rot="1897191">
                <a:off x="107120" y="239365"/>
                <a:ext cx="2834203" cy="2293289"/>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9804"/>
                </a:srgbClr>
              </a:solidFill>
              <a:ln w="3175" cap="flat" cmpd="sng">
                <a:noFill/>
                <a:bevel/>
                <a:headEnd/>
                <a:tailEnd/>
              </a:ln>
            </p:spPr>
            <p:txBody>
              <a:bodyPr anchor="ctr"/>
              <a:lstStyle/>
              <a:p>
                <a:endParaRPr lang="zh-CN" altLang="en-US"/>
              </a:p>
            </p:txBody>
          </p:sp>
          <p:sp>
            <p:nvSpPr>
              <p:cNvPr id="83" name="Freeform 6"/>
              <p:cNvSpPr>
                <a:spLocks noChangeArrowheads="1"/>
              </p:cNvSpPr>
              <p:nvPr/>
            </p:nvSpPr>
            <p:spPr bwMode="auto">
              <a:xfrm rot="1470406">
                <a:off x="69665" y="118478"/>
                <a:ext cx="2709721" cy="2190428"/>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solidFill>
                <a:srgbClr val="000000">
                  <a:alpha val="50195"/>
                </a:srgbClr>
              </a:solidFill>
              <a:ln w="3175" cap="flat" cmpd="sng">
                <a:noFill/>
                <a:bevel/>
                <a:headEnd/>
                <a:tailEnd/>
              </a:ln>
            </p:spPr>
            <p:txBody>
              <a:bodyPr anchor="ctr"/>
              <a:lstStyle/>
              <a:p>
                <a:endParaRPr lang="zh-CN" altLang="en-US"/>
              </a:p>
            </p:txBody>
          </p:sp>
          <p:sp>
            <p:nvSpPr>
              <p:cNvPr id="84" name="Freeform 6"/>
              <p:cNvSpPr>
                <a:spLocks noChangeArrowheads="1"/>
              </p:cNvSpPr>
              <p:nvPr/>
            </p:nvSpPr>
            <p:spPr bwMode="auto">
              <a:xfrm rot="1319962">
                <a:off x="2901" y="33677"/>
                <a:ext cx="2709719" cy="2190430"/>
              </a:xfrm>
              <a:custGeom>
                <a:avLst/>
                <a:gdLst>
                  <a:gd name="T0" fmla="*/ 2147483646 w 1088"/>
                  <a:gd name="T1" fmla="*/ 0 h 880"/>
                  <a:gd name="T2" fmla="*/ 2147483646 w 1088"/>
                  <a:gd name="T3" fmla="*/ 2147483646 h 880"/>
                  <a:gd name="T4" fmla="*/ 2147483646 w 1088"/>
                  <a:gd name="T5" fmla="*/ 2147483646 h 880"/>
                  <a:gd name="T6" fmla="*/ 0 w 1088"/>
                  <a:gd name="T7" fmla="*/ 2147483646 h 880"/>
                  <a:gd name="T8" fmla="*/ 2147483646 w 1088"/>
                  <a:gd name="T9" fmla="*/ 2147483646 h 880"/>
                  <a:gd name="T10" fmla="*/ 2147483646 w 1088"/>
                  <a:gd name="T11" fmla="*/ 2147483646 h 880"/>
                  <a:gd name="T12" fmla="*/ 2147483646 w 1088"/>
                  <a:gd name="T13" fmla="*/ 2147483646 h 880"/>
                  <a:gd name="T14" fmla="*/ 2147483646 w 1088"/>
                  <a:gd name="T15" fmla="*/ 0 h 880"/>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880"/>
                  <a:gd name="T26" fmla="*/ 1088 w 1088"/>
                  <a:gd name="T27" fmla="*/ 880 h 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880">
                    <a:moveTo>
                      <a:pt x="755" y="0"/>
                    </a:moveTo>
                    <a:cubicBezTo>
                      <a:pt x="632" y="0"/>
                      <a:pt x="525" y="67"/>
                      <a:pt x="467" y="166"/>
                    </a:cubicBezTo>
                    <a:cubicBezTo>
                      <a:pt x="467" y="166"/>
                      <a:pt x="467" y="166"/>
                      <a:pt x="467" y="166"/>
                    </a:cubicBezTo>
                    <a:cubicBezTo>
                      <a:pt x="467" y="166"/>
                      <a:pt x="14" y="356"/>
                      <a:pt x="0" y="880"/>
                    </a:cubicBezTo>
                    <a:cubicBezTo>
                      <a:pt x="0" y="880"/>
                      <a:pt x="142" y="669"/>
                      <a:pt x="517" y="566"/>
                    </a:cubicBezTo>
                    <a:cubicBezTo>
                      <a:pt x="577" y="628"/>
                      <a:pt x="661" y="666"/>
                      <a:pt x="755" y="666"/>
                    </a:cubicBezTo>
                    <a:cubicBezTo>
                      <a:pt x="939" y="666"/>
                      <a:pt x="1088" y="517"/>
                      <a:pt x="1088" y="333"/>
                    </a:cubicBezTo>
                    <a:cubicBezTo>
                      <a:pt x="1088" y="149"/>
                      <a:pt x="939" y="0"/>
                      <a:pt x="755" y="0"/>
                    </a:cubicBezTo>
                    <a:close/>
                  </a:path>
                </a:pathLst>
              </a:custGeom>
              <a:gradFill rotWithShape="1">
                <a:gsLst>
                  <a:gs pos="0">
                    <a:srgbClr val="262626"/>
                  </a:gs>
                  <a:gs pos="14999">
                    <a:srgbClr val="262626"/>
                  </a:gs>
                  <a:gs pos="67000">
                    <a:srgbClr val="7F7F7F"/>
                  </a:gs>
                  <a:gs pos="100000">
                    <a:srgbClr val="A5A5A5"/>
                  </a:gs>
                </a:gsLst>
                <a:lin ang="0" scaled="1"/>
              </a:gradFill>
              <a:ln w="3175" cap="flat" cmpd="sng">
                <a:noFill/>
                <a:bevel/>
                <a:headEnd/>
                <a:tailEnd/>
              </a:ln>
            </p:spPr>
            <p:txBody>
              <a:bodyPr anchor="ctr"/>
              <a:lstStyle/>
              <a:p>
                <a:endParaRPr lang="zh-CN" altLang="en-US"/>
              </a:p>
            </p:txBody>
          </p:sp>
          <p:sp>
            <p:nvSpPr>
              <p:cNvPr id="85" name="Freeform 6"/>
              <p:cNvSpPr>
                <a:spLocks noChangeArrowheads="1"/>
              </p:cNvSpPr>
              <p:nvPr/>
            </p:nvSpPr>
            <p:spPr bwMode="auto">
              <a:xfrm rot="1319962">
                <a:off x="0" y="0"/>
                <a:ext cx="2650236" cy="2191298"/>
              </a:xfrm>
              <a:custGeom>
                <a:avLst/>
                <a:gdLst>
                  <a:gd name="T0" fmla="*/ 1680808 w 2964451"/>
                  <a:gd name="T1" fmla="*/ 0 h 2451100"/>
                  <a:gd name="T2" fmla="*/ 2369326 w 2964451"/>
                  <a:gd name="T3" fmla="*/ 467471 h 2451100"/>
                  <a:gd name="T4" fmla="*/ 1278257 w 2964451"/>
                  <a:gd name="T5" fmla="*/ 776266 h 2451100"/>
                  <a:gd name="T6" fmla="*/ 9687 w 2964451"/>
                  <a:gd name="T7" fmla="*/ 1945781 h 2451100"/>
                  <a:gd name="T8" fmla="*/ 0 w 2964451"/>
                  <a:gd name="T9" fmla="*/ 1959033 h 2451100"/>
                  <a:gd name="T10" fmla="*/ 1039653 w 2964451"/>
                  <a:gd name="T11" fmla="*/ 369545 h 2451100"/>
                  <a:gd name="T12" fmla="*/ 1680808 w 2964451"/>
                  <a:gd name="T13" fmla="*/ 0 h 2451100"/>
                  <a:gd name="T14" fmla="*/ 0 60000 65536"/>
                  <a:gd name="T15" fmla="*/ 0 60000 65536"/>
                  <a:gd name="T16" fmla="*/ 0 60000 65536"/>
                  <a:gd name="T17" fmla="*/ 0 60000 65536"/>
                  <a:gd name="T18" fmla="*/ 0 60000 65536"/>
                  <a:gd name="T19" fmla="*/ 0 60000 65536"/>
                  <a:gd name="T20" fmla="*/ 0 60000 65536"/>
                  <a:gd name="T21" fmla="*/ 0 w 2964451"/>
                  <a:gd name="T22" fmla="*/ 0 h 2451100"/>
                  <a:gd name="T23" fmla="*/ 2964451 w 2964451"/>
                  <a:gd name="T24" fmla="*/ 2451100 h 2451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4451" h="2451100">
                    <a:moveTo>
                      <a:pt x="2102992" y="0"/>
                    </a:moveTo>
                    <a:cubicBezTo>
                      <a:pt x="2494357" y="0"/>
                      <a:pt x="2828875" y="241998"/>
                      <a:pt x="2964451" y="584890"/>
                    </a:cubicBezTo>
                    <a:cubicBezTo>
                      <a:pt x="2553157" y="616165"/>
                      <a:pt x="2076546" y="745129"/>
                      <a:pt x="1599329" y="971248"/>
                    </a:cubicBezTo>
                    <a:cubicBezTo>
                      <a:pt x="772346" y="1363096"/>
                      <a:pt x="172310" y="1938308"/>
                      <a:pt x="12121" y="2434519"/>
                    </a:cubicBezTo>
                    <a:cubicBezTo>
                      <a:pt x="3941" y="2445246"/>
                      <a:pt x="10" y="2451085"/>
                      <a:pt x="0" y="2451100"/>
                    </a:cubicBezTo>
                    <a:cubicBezTo>
                      <a:pt x="38993" y="991716"/>
                      <a:pt x="1300558" y="462464"/>
                      <a:pt x="1300791" y="462367"/>
                    </a:cubicBezTo>
                    <a:cubicBezTo>
                      <a:pt x="1462346" y="186618"/>
                      <a:pt x="1760386" y="0"/>
                      <a:pt x="2102992" y="0"/>
                    </a:cubicBezTo>
                    <a:close/>
                  </a:path>
                </a:pathLst>
              </a:custGeom>
              <a:gradFill rotWithShape="1">
                <a:gsLst>
                  <a:gs pos="0">
                    <a:srgbClr val="FFFFFF"/>
                  </a:gs>
                  <a:gs pos="35000">
                    <a:srgbClr val="FFFFFF"/>
                  </a:gs>
                  <a:gs pos="100000">
                    <a:srgbClr val="FFFFFF"/>
                  </a:gs>
                </a:gsLst>
                <a:lin ang="18900000" scaled="1"/>
              </a:gradFill>
              <a:ln w="3175" cap="flat" cmpd="sng">
                <a:solidFill>
                  <a:srgbClr val="395E8A"/>
                </a:solidFill>
                <a:bevel/>
                <a:headEnd/>
                <a:tailEnd/>
              </a:ln>
            </p:spPr>
            <p:txBody>
              <a:bodyPr anchor="ctr"/>
              <a:lstStyle/>
              <a:p>
                <a:endParaRPr lang="zh-CN" altLang="en-US"/>
              </a:p>
            </p:txBody>
          </p:sp>
          <p:sp>
            <p:nvSpPr>
              <p:cNvPr id="86" name="椭圆 36"/>
              <p:cNvSpPr>
                <a:spLocks noChangeArrowheads="1"/>
              </p:cNvSpPr>
              <p:nvPr/>
            </p:nvSpPr>
            <p:spPr bwMode="auto">
              <a:xfrm rot="1319962">
                <a:off x="1240481" y="370018"/>
                <a:ext cx="1416262" cy="1416263"/>
              </a:xfrm>
              <a:prstGeom prst="ellipse">
                <a:avLst/>
              </a:prstGeom>
              <a:solidFill>
                <a:schemeClr val="bg1"/>
              </a:soli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grpSp>
        <p:sp>
          <p:nvSpPr>
            <p:cNvPr id="81" name="矩形 31"/>
            <p:cNvSpPr>
              <a:spLocks noChangeArrowheads="1"/>
            </p:cNvSpPr>
            <p:nvPr/>
          </p:nvSpPr>
          <p:spPr bwMode="auto">
            <a:xfrm>
              <a:off x="1031386" y="554887"/>
              <a:ext cx="791788" cy="434480"/>
            </a:xfrm>
            <a:prstGeom prst="rect">
              <a:avLst/>
            </a:prstGeom>
            <a:noFill/>
            <a:ln w="9525">
              <a:noFill/>
              <a:miter lim="800000"/>
              <a:headEnd/>
              <a:tailEnd/>
            </a:ln>
          </p:spPr>
          <p:txBody>
            <a:bodyPr>
              <a:spAutoFit/>
            </a:bodyPr>
            <a:lstStyle/>
            <a:p>
              <a:pPr algn="ctr">
                <a:buFont typeface="Arial" pitchFamily="34" charset="0"/>
                <a:buNone/>
              </a:pPr>
              <a:r>
                <a:rPr lang="zh-CN" altLang="en-US" sz="2000" b="1" dirty="0" smtClean="0">
                  <a:sym typeface="Calibri" pitchFamily="34" charset="0"/>
                </a:rPr>
                <a:t>立言</a:t>
              </a:r>
            </a:p>
          </p:txBody>
        </p:sp>
      </p:grpSp>
      <p:grpSp>
        <p:nvGrpSpPr>
          <p:cNvPr id="90" name="Group 42"/>
          <p:cNvGrpSpPr>
            <a:grpSpLocks/>
          </p:cNvGrpSpPr>
          <p:nvPr/>
        </p:nvGrpSpPr>
        <p:grpSpPr bwMode="auto">
          <a:xfrm>
            <a:off x="6576889" y="4215638"/>
            <a:ext cx="2192337" cy="2076450"/>
            <a:chOff x="0" y="0"/>
            <a:chExt cx="1644574" cy="1557895"/>
          </a:xfrm>
        </p:grpSpPr>
        <p:sp>
          <p:nvSpPr>
            <p:cNvPr id="91" name="椭圆 41"/>
            <p:cNvSpPr>
              <a:spLocks noChangeArrowheads="1"/>
            </p:cNvSpPr>
            <p:nvPr/>
          </p:nvSpPr>
          <p:spPr bwMode="auto">
            <a:xfrm>
              <a:off x="0" y="0"/>
              <a:ext cx="1528691" cy="1529310"/>
            </a:xfrm>
            <a:prstGeom prst="ellipse">
              <a:avLst/>
            </a:prstGeom>
            <a:solidFill>
              <a:srgbClr val="7F7F7F"/>
            </a:solidFill>
            <a:ln w="9525">
              <a:noFill/>
              <a:bevel/>
              <a:headEnd/>
              <a:tailEnd/>
            </a:ln>
          </p:spPr>
          <p:txBody>
            <a:bodyPr/>
            <a:lstStyle/>
            <a:p>
              <a:pPr eaLnBrk="1" hangingPunct="1">
                <a:buFont typeface="Arial" pitchFamily="34" charset="0"/>
                <a:buNone/>
              </a:pPr>
              <a:endParaRPr lang="zh-CN" altLang="zh-CN" sz="2400">
                <a:solidFill>
                  <a:srgbClr val="000000"/>
                </a:solidFill>
                <a:latin typeface="Calibri" pitchFamily="34" charset="0"/>
                <a:sym typeface="宋体" pitchFamily="2" charset="-122"/>
              </a:endParaRPr>
            </a:p>
          </p:txBody>
        </p:sp>
        <p:sp>
          <p:nvSpPr>
            <p:cNvPr id="92" name="椭圆 42"/>
            <p:cNvSpPr>
              <a:spLocks noChangeArrowheads="1"/>
            </p:cNvSpPr>
            <p:nvPr/>
          </p:nvSpPr>
          <p:spPr bwMode="auto">
            <a:xfrm>
              <a:off x="115882" y="28585"/>
              <a:ext cx="1528692" cy="1529310"/>
            </a:xfrm>
            <a:prstGeom prst="ellipse">
              <a:avLst/>
            </a:prstGeom>
            <a:gradFill rotWithShape="1">
              <a:gsLst>
                <a:gs pos="0">
                  <a:srgbClr val="6C0000"/>
                </a:gs>
                <a:gs pos="34999">
                  <a:srgbClr val="6C0000"/>
                </a:gs>
                <a:gs pos="59999">
                  <a:srgbClr val="C00000"/>
                </a:gs>
                <a:gs pos="87000">
                  <a:srgbClr val="FF0000"/>
                </a:gs>
                <a:gs pos="100000">
                  <a:srgbClr val="FF0000"/>
                </a:gs>
              </a:gsLst>
              <a:lin ang="0" scaled="1"/>
            </a:gra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sp>
          <p:nvSpPr>
            <p:cNvPr id="93" name="椭圆 43"/>
            <p:cNvSpPr>
              <a:spLocks noChangeArrowheads="1"/>
            </p:cNvSpPr>
            <p:nvPr/>
          </p:nvSpPr>
          <p:spPr bwMode="auto">
            <a:xfrm>
              <a:off x="179736" y="168278"/>
              <a:ext cx="1360843" cy="1360849"/>
            </a:xfrm>
            <a:prstGeom prst="ellipse">
              <a:avLst/>
            </a:prstGeom>
            <a:solidFill>
              <a:schemeClr val="bg1"/>
            </a:soli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pic>
          <p:nvPicPr>
            <p:cNvPr id="95" name="Picture 3" descr="C:\Users\admin\Desktop\shutterstock_25072681 [转换].png"/>
            <p:cNvPicPr>
              <a:picLocks noChangeAspect="1" noChangeArrowheads="1"/>
            </p:cNvPicPr>
            <p:nvPr/>
          </p:nvPicPr>
          <p:blipFill>
            <a:blip r:embed="rId9"/>
            <a:srcRect l="66959" b="2635"/>
            <a:stretch>
              <a:fillRect/>
            </a:stretch>
          </p:blipFill>
          <p:spPr bwMode="auto">
            <a:xfrm>
              <a:off x="524830" y="522439"/>
              <a:ext cx="489849" cy="747845"/>
            </a:xfrm>
            <a:prstGeom prst="rect">
              <a:avLst/>
            </a:prstGeom>
            <a:noFill/>
            <a:ln w="9525">
              <a:noFill/>
              <a:miter lim="800000"/>
              <a:headEnd/>
              <a:tailEnd/>
            </a:ln>
          </p:spPr>
        </p:pic>
        <p:sp>
          <p:nvSpPr>
            <p:cNvPr id="96" name="椭圆 58"/>
            <p:cNvSpPr>
              <a:spLocks noChangeArrowheads="1"/>
            </p:cNvSpPr>
            <p:nvPr/>
          </p:nvSpPr>
          <p:spPr bwMode="auto">
            <a:xfrm>
              <a:off x="444482" y="31022"/>
              <a:ext cx="1197735" cy="1440134"/>
            </a:xfrm>
            <a:custGeom>
              <a:avLst/>
              <a:gdLst>
                <a:gd name="T0" fmla="*/ 429856 w 1213192"/>
                <a:gd name="T1" fmla="*/ 0 h 1458719"/>
                <a:gd name="T2" fmla="*/ 1182475 w 1213192"/>
                <a:gd name="T3" fmla="*/ 752619 h 1458719"/>
                <a:gd name="T4" fmla="*/ 767594 w 1213192"/>
                <a:gd name="T5" fmla="*/ 1421786 h 1458719"/>
                <a:gd name="T6" fmla="*/ 1090358 w 1213192"/>
                <a:gd name="T7" fmla="*/ 805176 h 1458719"/>
                <a:gd name="T8" fmla="*/ 337738 w 1213192"/>
                <a:gd name="T9" fmla="*/ 52557 h 1458719"/>
                <a:gd name="T10" fmla="*/ 0 w 1213192"/>
                <a:gd name="T11" fmla="*/ 136010 h 1458719"/>
                <a:gd name="T12" fmla="*/ 429856 w 1213192"/>
                <a:gd name="T13" fmla="*/ 0 h 1458719"/>
                <a:gd name="T14" fmla="*/ 0 60000 65536"/>
                <a:gd name="T15" fmla="*/ 0 60000 65536"/>
                <a:gd name="T16" fmla="*/ 0 60000 65536"/>
                <a:gd name="T17" fmla="*/ 0 60000 65536"/>
                <a:gd name="T18" fmla="*/ 0 60000 65536"/>
                <a:gd name="T19" fmla="*/ 0 60000 65536"/>
                <a:gd name="T20" fmla="*/ 0 60000 65536"/>
                <a:gd name="T21" fmla="*/ 0 w 1213192"/>
                <a:gd name="T22" fmla="*/ 0 h 1458719"/>
                <a:gd name="T23" fmla="*/ 1213192 w 1213192"/>
                <a:gd name="T24" fmla="*/ 1458719 h 1458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192" h="1458719">
                  <a:moveTo>
                    <a:pt x="441022" y="0"/>
                  </a:moveTo>
                  <a:cubicBezTo>
                    <a:pt x="867480" y="0"/>
                    <a:pt x="1213192" y="345712"/>
                    <a:pt x="1213192" y="772170"/>
                  </a:cubicBezTo>
                  <a:cubicBezTo>
                    <a:pt x="1213192" y="1073435"/>
                    <a:pt x="1040665" y="1334403"/>
                    <a:pt x="787534" y="1458719"/>
                  </a:cubicBezTo>
                  <a:cubicBezTo>
                    <a:pt x="987967" y="1320022"/>
                    <a:pt x="1118682" y="1088322"/>
                    <a:pt x="1118682" y="826092"/>
                  </a:cubicBezTo>
                  <a:cubicBezTo>
                    <a:pt x="1118682" y="399634"/>
                    <a:pt x="772970" y="53922"/>
                    <a:pt x="346512" y="53922"/>
                  </a:cubicBezTo>
                  <a:cubicBezTo>
                    <a:pt x="221319" y="53922"/>
                    <a:pt x="103084" y="83716"/>
                    <a:pt x="0" y="139543"/>
                  </a:cubicBezTo>
                  <a:cubicBezTo>
                    <a:pt x="124541" y="51269"/>
                    <a:pt x="276794" y="0"/>
                    <a:pt x="441022" y="0"/>
                  </a:cubicBezTo>
                  <a:close/>
                </a:path>
              </a:pathLst>
            </a:custGeom>
            <a:gradFill rotWithShape="1">
              <a:gsLst>
                <a:gs pos="0">
                  <a:srgbClr val="FFFFFF"/>
                </a:gs>
                <a:gs pos="12000">
                  <a:srgbClr val="FFFFFF"/>
                </a:gs>
                <a:gs pos="46271">
                  <a:srgbClr val="FFFFFF"/>
                </a:gs>
                <a:gs pos="84000">
                  <a:srgbClr val="FFFFFF"/>
                </a:gs>
                <a:gs pos="100000">
                  <a:srgbClr val="FFFFFF"/>
                </a:gs>
              </a:gsLst>
              <a:lin ang="10800000" scaled="1"/>
            </a:gradFill>
            <a:ln w="3175" cap="flat" cmpd="sng">
              <a:noFill/>
              <a:bevel/>
              <a:headEnd/>
              <a:tailEnd/>
            </a:ln>
          </p:spPr>
          <p:txBody>
            <a:bodyPr anchor="ctr"/>
            <a:lstStyle/>
            <a:p>
              <a:endParaRPr lang="zh-CN" altLang="en-US"/>
            </a:p>
          </p:txBody>
        </p:sp>
      </p:grpSp>
      <p:grpSp>
        <p:nvGrpSpPr>
          <p:cNvPr id="97" name="Group 49"/>
          <p:cNvGrpSpPr>
            <a:grpSpLocks/>
          </p:cNvGrpSpPr>
          <p:nvPr/>
        </p:nvGrpSpPr>
        <p:grpSpPr bwMode="auto">
          <a:xfrm>
            <a:off x="0" y="4595750"/>
            <a:ext cx="1370439" cy="1358303"/>
            <a:chOff x="0" y="0"/>
            <a:chExt cx="1612223" cy="1599444"/>
          </a:xfrm>
        </p:grpSpPr>
        <p:sp>
          <p:nvSpPr>
            <p:cNvPr id="98" name="椭圆 48"/>
            <p:cNvSpPr>
              <a:spLocks noChangeArrowheads="1"/>
            </p:cNvSpPr>
            <p:nvPr/>
          </p:nvSpPr>
          <p:spPr bwMode="auto">
            <a:xfrm>
              <a:off x="0" y="0"/>
              <a:ext cx="1528120" cy="1529558"/>
            </a:xfrm>
            <a:prstGeom prst="ellipse">
              <a:avLst/>
            </a:prstGeom>
            <a:solidFill>
              <a:srgbClr val="7F7F7F"/>
            </a:solidFill>
            <a:ln w="9525">
              <a:noFill/>
              <a:bevel/>
              <a:headEnd/>
              <a:tailEnd/>
            </a:ln>
          </p:spPr>
          <p:txBody>
            <a:bodyPr/>
            <a:lstStyle/>
            <a:p>
              <a:pPr eaLnBrk="1" hangingPunct="1">
                <a:buFont typeface="Arial" pitchFamily="34" charset="0"/>
                <a:buNone/>
              </a:pPr>
              <a:endParaRPr lang="zh-CN" altLang="zh-CN" sz="2400">
                <a:solidFill>
                  <a:srgbClr val="000000"/>
                </a:solidFill>
                <a:latin typeface="Calibri" pitchFamily="34" charset="0"/>
                <a:sym typeface="宋体" pitchFamily="2" charset="-122"/>
              </a:endParaRPr>
            </a:p>
          </p:txBody>
        </p:sp>
        <p:sp>
          <p:nvSpPr>
            <p:cNvPr id="99" name="椭圆 49"/>
            <p:cNvSpPr>
              <a:spLocks noChangeArrowheads="1"/>
            </p:cNvSpPr>
            <p:nvPr/>
          </p:nvSpPr>
          <p:spPr bwMode="auto">
            <a:xfrm>
              <a:off x="76168" y="69886"/>
              <a:ext cx="1528120" cy="1529558"/>
            </a:xfrm>
            <a:prstGeom prst="ellipse">
              <a:avLst/>
            </a:prstGeom>
            <a:gradFill rotWithShape="1">
              <a:gsLst>
                <a:gs pos="0">
                  <a:srgbClr val="262626"/>
                </a:gs>
                <a:gs pos="14999">
                  <a:srgbClr val="262626"/>
                </a:gs>
                <a:gs pos="67000">
                  <a:srgbClr val="7F7F7F"/>
                </a:gs>
                <a:gs pos="100000">
                  <a:srgbClr val="A5A5A5"/>
                </a:gs>
              </a:gsLst>
              <a:lin ang="0" scaled="1"/>
            </a:gradFill>
            <a:ln w="3175">
              <a:no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sp>
          <p:nvSpPr>
            <p:cNvPr id="100" name="椭圆 50"/>
            <p:cNvSpPr>
              <a:spLocks noChangeArrowheads="1"/>
            </p:cNvSpPr>
            <p:nvPr/>
          </p:nvSpPr>
          <p:spPr bwMode="auto">
            <a:xfrm>
              <a:off x="139600" y="204557"/>
              <a:ext cx="1360848" cy="1360848"/>
            </a:xfrm>
            <a:prstGeom prst="ellipse">
              <a:avLst/>
            </a:prstGeom>
            <a:solidFill>
              <a:schemeClr val="bg1"/>
            </a:solidFill>
            <a:ln w="3175">
              <a:solidFill>
                <a:schemeClr val="bg1"/>
              </a:solidFill>
              <a:bevel/>
              <a:headEnd/>
              <a:tailEnd/>
            </a:ln>
          </p:spPr>
          <p:txBody>
            <a:bodyPr anchor="ctr"/>
            <a:lstStyle/>
            <a:p>
              <a:pPr algn="ctr" eaLnBrk="1" hangingPunct="1">
                <a:buFont typeface="Arial" pitchFamily="34" charset="0"/>
                <a:buNone/>
              </a:pPr>
              <a:endParaRPr lang="zh-CN" altLang="zh-CN" sz="2400">
                <a:solidFill>
                  <a:srgbClr val="FFFFFF"/>
                </a:solidFill>
                <a:latin typeface="宋体" pitchFamily="2" charset="-122"/>
                <a:sym typeface="宋体" pitchFamily="2" charset="-122"/>
              </a:endParaRPr>
            </a:p>
          </p:txBody>
        </p:sp>
        <p:pic>
          <p:nvPicPr>
            <p:cNvPr id="102" name="Picture 3" descr="C:\Users\admin\Desktop\shutterstock_25072681 [转换].png"/>
            <p:cNvPicPr>
              <a:picLocks noChangeAspect="1" noChangeArrowheads="1"/>
            </p:cNvPicPr>
            <p:nvPr/>
          </p:nvPicPr>
          <p:blipFill>
            <a:blip r:embed="rId10" cstate="print"/>
            <a:srcRect r="58806"/>
            <a:stretch>
              <a:fillRect/>
            </a:stretch>
          </p:blipFill>
          <p:spPr bwMode="auto">
            <a:xfrm>
              <a:off x="543120" y="472321"/>
              <a:ext cx="610727" cy="768093"/>
            </a:xfrm>
            <a:prstGeom prst="rect">
              <a:avLst/>
            </a:prstGeom>
            <a:noFill/>
            <a:ln w="9525">
              <a:noFill/>
              <a:miter lim="800000"/>
              <a:headEnd/>
              <a:tailEnd/>
            </a:ln>
          </p:spPr>
        </p:pic>
        <p:sp>
          <p:nvSpPr>
            <p:cNvPr id="103" name="椭圆 58"/>
            <p:cNvSpPr>
              <a:spLocks noChangeArrowheads="1"/>
            </p:cNvSpPr>
            <p:nvPr/>
          </p:nvSpPr>
          <p:spPr bwMode="auto">
            <a:xfrm>
              <a:off x="414488" y="73754"/>
              <a:ext cx="1197735" cy="1440134"/>
            </a:xfrm>
            <a:custGeom>
              <a:avLst/>
              <a:gdLst>
                <a:gd name="T0" fmla="*/ 429856 w 1213192"/>
                <a:gd name="T1" fmla="*/ 0 h 1458719"/>
                <a:gd name="T2" fmla="*/ 1182475 w 1213192"/>
                <a:gd name="T3" fmla="*/ 752619 h 1458719"/>
                <a:gd name="T4" fmla="*/ 767594 w 1213192"/>
                <a:gd name="T5" fmla="*/ 1421786 h 1458719"/>
                <a:gd name="T6" fmla="*/ 1090358 w 1213192"/>
                <a:gd name="T7" fmla="*/ 805176 h 1458719"/>
                <a:gd name="T8" fmla="*/ 337738 w 1213192"/>
                <a:gd name="T9" fmla="*/ 52557 h 1458719"/>
                <a:gd name="T10" fmla="*/ 0 w 1213192"/>
                <a:gd name="T11" fmla="*/ 136010 h 1458719"/>
                <a:gd name="T12" fmla="*/ 429856 w 1213192"/>
                <a:gd name="T13" fmla="*/ 0 h 1458719"/>
                <a:gd name="T14" fmla="*/ 0 60000 65536"/>
                <a:gd name="T15" fmla="*/ 0 60000 65536"/>
                <a:gd name="T16" fmla="*/ 0 60000 65536"/>
                <a:gd name="T17" fmla="*/ 0 60000 65536"/>
                <a:gd name="T18" fmla="*/ 0 60000 65536"/>
                <a:gd name="T19" fmla="*/ 0 60000 65536"/>
                <a:gd name="T20" fmla="*/ 0 60000 65536"/>
                <a:gd name="T21" fmla="*/ 0 w 1213192"/>
                <a:gd name="T22" fmla="*/ 0 h 1458719"/>
                <a:gd name="T23" fmla="*/ 1213192 w 1213192"/>
                <a:gd name="T24" fmla="*/ 1458719 h 1458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192" h="1458719">
                  <a:moveTo>
                    <a:pt x="441022" y="0"/>
                  </a:moveTo>
                  <a:cubicBezTo>
                    <a:pt x="867480" y="0"/>
                    <a:pt x="1213192" y="345712"/>
                    <a:pt x="1213192" y="772170"/>
                  </a:cubicBezTo>
                  <a:cubicBezTo>
                    <a:pt x="1213192" y="1073435"/>
                    <a:pt x="1040665" y="1334403"/>
                    <a:pt x="787534" y="1458719"/>
                  </a:cubicBezTo>
                  <a:cubicBezTo>
                    <a:pt x="987967" y="1320022"/>
                    <a:pt x="1118682" y="1088322"/>
                    <a:pt x="1118682" y="826092"/>
                  </a:cubicBezTo>
                  <a:cubicBezTo>
                    <a:pt x="1118682" y="399634"/>
                    <a:pt x="772970" y="53922"/>
                    <a:pt x="346512" y="53922"/>
                  </a:cubicBezTo>
                  <a:cubicBezTo>
                    <a:pt x="221319" y="53922"/>
                    <a:pt x="103084" y="83716"/>
                    <a:pt x="0" y="139543"/>
                  </a:cubicBezTo>
                  <a:cubicBezTo>
                    <a:pt x="124541" y="51269"/>
                    <a:pt x="276794" y="0"/>
                    <a:pt x="441022" y="0"/>
                  </a:cubicBezTo>
                  <a:close/>
                </a:path>
              </a:pathLst>
            </a:custGeom>
            <a:gradFill rotWithShape="1">
              <a:gsLst>
                <a:gs pos="0">
                  <a:srgbClr val="FFFFFF"/>
                </a:gs>
                <a:gs pos="12000">
                  <a:srgbClr val="FFFFFF"/>
                </a:gs>
                <a:gs pos="46271">
                  <a:srgbClr val="FFFFFF"/>
                </a:gs>
                <a:gs pos="84000">
                  <a:srgbClr val="FFFFFF"/>
                </a:gs>
                <a:gs pos="100000">
                  <a:srgbClr val="FFFFFF"/>
                </a:gs>
              </a:gsLst>
              <a:lin ang="10800000" scaled="1"/>
            </a:gradFill>
            <a:ln w="3175" cap="flat" cmpd="sng">
              <a:noFill/>
              <a:bevel/>
              <a:headEnd/>
              <a:tailEnd/>
            </a:ln>
          </p:spPr>
          <p:txBody>
            <a:bodyPr anchor="ctr"/>
            <a:lstStyle/>
            <a:p>
              <a:endParaRPr lang="zh-CN" altLang="en-US"/>
            </a:p>
          </p:txBody>
        </p:sp>
      </p:grpSp>
      <p:grpSp>
        <p:nvGrpSpPr>
          <p:cNvPr id="104" name="Group 3"/>
          <p:cNvGrpSpPr>
            <a:grpSpLocks/>
          </p:cNvGrpSpPr>
          <p:nvPr/>
        </p:nvGrpSpPr>
        <p:grpSpPr bwMode="auto">
          <a:xfrm>
            <a:off x="1187533" y="3509431"/>
            <a:ext cx="5268624" cy="3538574"/>
            <a:chOff x="0" y="0"/>
            <a:chExt cx="5195274" cy="3490454"/>
          </a:xfrm>
        </p:grpSpPr>
        <p:sp>
          <p:nvSpPr>
            <p:cNvPr id="106" name="直接连接符 3"/>
            <p:cNvSpPr>
              <a:spLocks noChangeShapeType="1"/>
            </p:cNvSpPr>
            <p:nvPr/>
          </p:nvSpPr>
          <p:spPr bwMode="auto">
            <a:xfrm>
              <a:off x="1028578" y="978216"/>
              <a:ext cx="269843" cy="639969"/>
            </a:xfrm>
            <a:prstGeom prst="line">
              <a:avLst/>
            </a:prstGeom>
            <a:noFill/>
            <a:ln w="9525">
              <a:solidFill>
                <a:srgbClr val="7F7F7F"/>
              </a:solidFill>
              <a:prstDash val="sysDot"/>
              <a:bevel/>
              <a:headEnd/>
              <a:tailEnd type="triangle" w="med" len="med"/>
            </a:ln>
          </p:spPr>
          <p:txBody>
            <a:bodyPr/>
            <a:lstStyle/>
            <a:p>
              <a:endParaRPr lang="zh-CN" altLang="en-US"/>
            </a:p>
          </p:txBody>
        </p:sp>
        <p:sp>
          <p:nvSpPr>
            <p:cNvPr id="107" name="直接连接符 4"/>
            <p:cNvSpPr>
              <a:spLocks noChangeShapeType="1"/>
            </p:cNvSpPr>
            <p:nvPr/>
          </p:nvSpPr>
          <p:spPr bwMode="auto">
            <a:xfrm flipV="1">
              <a:off x="2053982" y="1916732"/>
              <a:ext cx="452385" cy="1025857"/>
            </a:xfrm>
            <a:prstGeom prst="line">
              <a:avLst/>
            </a:prstGeom>
            <a:noFill/>
            <a:ln w="9525">
              <a:solidFill>
                <a:srgbClr val="7F7F7F"/>
              </a:solidFill>
              <a:prstDash val="sysDot"/>
              <a:bevel/>
              <a:headEnd/>
              <a:tailEnd type="triangle" w="med" len="med"/>
            </a:ln>
          </p:spPr>
          <p:txBody>
            <a:bodyPr/>
            <a:lstStyle/>
            <a:p>
              <a:endParaRPr lang="zh-CN" altLang="en-US"/>
            </a:p>
          </p:txBody>
        </p:sp>
        <p:sp>
          <p:nvSpPr>
            <p:cNvPr id="108" name="直接连接符 5"/>
            <p:cNvSpPr>
              <a:spLocks noChangeShapeType="1"/>
            </p:cNvSpPr>
            <p:nvPr/>
          </p:nvSpPr>
          <p:spPr bwMode="auto">
            <a:xfrm>
              <a:off x="2101602" y="538336"/>
              <a:ext cx="444447" cy="1057617"/>
            </a:xfrm>
            <a:prstGeom prst="line">
              <a:avLst/>
            </a:prstGeom>
            <a:noFill/>
            <a:ln w="9525">
              <a:solidFill>
                <a:srgbClr val="7F7F7F"/>
              </a:solidFill>
              <a:prstDash val="sysDot"/>
              <a:bevel/>
              <a:headEnd/>
              <a:tailEnd type="triangle" w="med" len="med"/>
            </a:ln>
          </p:spPr>
          <p:txBody>
            <a:bodyPr/>
            <a:lstStyle/>
            <a:p>
              <a:endParaRPr lang="zh-CN" altLang="en-US"/>
            </a:p>
          </p:txBody>
        </p:sp>
        <p:sp>
          <p:nvSpPr>
            <p:cNvPr id="109" name="直接连接符 6"/>
            <p:cNvSpPr>
              <a:spLocks noChangeShapeType="1"/>
            </p:cNvSpPr>
            <p:nvPr/>
          </p:nvSpPr>
          <p:spPr bwMode="auto">
            <a:xfrm flipV="1">
              <a:off x="3446056" y="1950081"/>
              <a:ext cx="652385" cy="1478440"/>
            </a:xfrm>
            <a:prstGeom prst="line">
              <a:avLst/>
            </a:prstGeom>
            <a:noFill/>
            <a:ln w="9525">
              <a:solidFill>
                <a:srgbClr val="7F7F7F"/>
              </a:solidFill>
              <a:prstDash val="sysDot"/>
              <a:bevel/>
              <a:headEnd/>
              <a:tailEnd type="triangle" w="med" len="med"/>
            </a:ln>
          </p:spPr>
          <p:txBody>
            <a:bodyPr/>
            <a:lstStyle/>
            <a:p>
              <a:endParaRPr lang="zh-CN" altLang="en-US"/>
            </a:p>
          </p:txBody>
        </p:sp>
        <p:sp>
          <p:nvSpPr>
            <p:cNvPr id="110" name="直接连接符 7"/>
            <p:cNvSpPr>
              <a:spLocks noChangeShapeType="1"/>
            </p:cNvSpPr>
            <p:nvPr/>
          </p:nvSpPr>
          <p:spPr bwMode="auto">
            <a:xfrm>
              <a:off x="3455580" y="28584"/>
              <a:ext cx="628576" cy="1492733"/>
            </a:xfrm>
            <a:prstGeom prst="line">
              <a:avLst/>
            </a:prstGeom>
            <a:noFill/>
            <a:ln w="9525">
              <a:solidFill>
                <a:srgbClr val="7F7F7F"/>
              </a:solidFill>
              <a:prstDash val="sysDot"/>
              <a:bevel/>
              <a:headEnd/>
              <a:tailEnd type="triangle" w="med" len="med"/>
            </a:ln>
          </p:spPr>
          <p:txBody>
            <a:bodyPr/>
            <a:lstStyle/>
            <a:p>
              <a:endParaRPr lang="zh-CN" altLang="en-US"/>
            </a:p>
          </p:txBody>
        </p:sp>
        <p:grpSp>
          <p:nvGrpSpPr>
            <p:cNvPr id="111" name="Group 10"/>
            <p:cNvGrpSpPr>
              <a:grpSpLocks/>
            </p:cNvGrpSpPr>
            <p:nvPr/>
          </p:nvGrpSpPr>
          <p:grpSpPr bwMode="auto">
            <a:xfrm>
              <a:off x="2282555" y="2698035"/>
              <a:ext cx="1398423" cy="792419"/>
              <a:chOff x="459" y="-358"/>
              <a:chExt cx="1911830" cy="1083341"/>
            </a:xfrm>
          </p:grpSpPr>
          <p:sp>
            <p:nvSpPr>
              <p:cNvPr id="149" name="任意多边形 46"/>
              <p:cNvSpPr>
                <a:spLocks noChangeArrowheads="1"/>
              </p:cNvSpPr>
              <p:nvPr/>
            </p:nvSpPr>
            <p:spPr bwMode="auto">
              <a:xfrm>
                <a:off x="459" y="-358"/>
                <a:ext cx="1840217" cy="1081170"/>
              </a:xfrm>
              <a:custGeom>
                <a:avLst/>
                <a:gdLst>
                  <a:gd name="T0" fmla="*/ 1839301 w 1840675"/>
                  <a:gd name="T1" fmla="*/ 475692 h 1080656"/>
                  <a:gd name="T2" fmla="*/ 1566373 w 1840675"/>
                  <a:gd name="T3" fmla="*/ 1082198 h 1080656"/>
                  <a:gd name="T4" fmla="*/ 0 w 1840675"/>
                  <a:gd name="T5" fmla="*/ 451909 h 1080656"/>
                  <a:gd name="T6" fmla="*/ 201731 w 1840675"/>
                  <a:gd name="T7" fmla="*/ 0 h 1080656"/>
                  <a:gd name="T8" fmla="*/ 1839301 w 1840675"/>
                  <a:gd name="T9" fmla="*/ 475692 h 1080656"/>
                  <a:gd name="T10" fmla="*/ 0 60000 65536"/>
                  <a:gd name="T11" fmla="*/ 0 60000 65536"/>
                  <a:gd name="T12" fmla="*/ 0 60000 65536"/>
                  <a:gd name="T13" fmla="*/ 0 60000 65536"/>
                  <a:gd name="T14" fmla="*/ 0 60000 65536"/>
                  <a:gd name="T15" fmla="*/ 0 w 1840675"/>
                  <a:gd name="T16" fmla="*/ 0 h 1080656"/>
                  <a:gd name="T17" fmla="*/ 1840675 w 1840675"/>
                  <a:gd name="T18" fmla="*/ 1080656 h 1080656"/>
                </a:gdLst>
                <a:ahLst/>
                <a:cxnLst>
                  <a:cxn ang="T10">
                    <a:pos x="T0" y="T1"/>
                  </a:cxn>
                  <a:cxn ang="T11">
                    <a:pos x="T2" y="T3"/>
                  </a:cxn>
                  <a:cxn ang="T12">
                    <a:pos x="T4" y="T5"/>
                  </a:cxn>
                  <a:cxn ang="T13">
                    <a:pos x="T6" y="T7"/>
                  </a:cxn>
                  <a:cxn ang="T14">
                    <a:pos x="T8" y="T9"/>
                  </a:cxn>
                </a:cxnLst>
                <a:rect l="T15" t="T16" r="T17" b="T18"/>
                <a:pathLst>
                  <a:path w="1840675" h="1080656">
                    <a:moveTo>
                      <a:pt x="1840675" y="475014"/>
                    </a:moveTo>
                    <a:lnTo>
                      <a:pt x="1567543" y="1080656"/>
                    </a:lnTo>
                    <a:lnTo>
                      <a:pt x="0" y="451264"/>
                    </a:lnTo>
                    <a:lnTo>
                      <a:pt x="201881" y="0"/>
                    </a:lnTo>
                    <a:lnTo>
                      <a:pt x="1840675" y="475014"/>
                    </a:lnTo>
                    <a:close/>
                  </a:path>
                </a:pathLst>
              </a:custGeom>
              <a:gradFill rotWithShape="1">
                <a:gsLst>
                  <a:gs pos="0">
                    <a:srgbClr val="940000"/>
                  </a:gs>
                  <a:gs pos="50000">
                    <a:srgbClr val="D40000"/>
                  </a:gs>
                  <a:gs pos="100000">
                    <a:srgbClr val="FF0000"/>
                  </a:gs>
                </a:gsLst>
                <a:lin ang="0" scaled="1"/>
              </a:gradFill>
              <a:ln w="3175" cmpd="sng">
                <a:noFill/>
                <a:bevel/>
                <a:headEnd/>
                <a:tailEnd/>
              </a:ln>
            </p:spPr>
            <p:txBody>
              <a:bodyPr/>
              <a:lstStyle/>
              <a:p>
                <a:endParaRPr lang="zh-CN" altLang="en-US"/>
              </a:p>
            </p:txBody>
          </p:sp>
          <p:sp>
            <p:nvSpPr>
              <p:cNvPr id="150" name="任意多边形 47"/>
              <p:cNvSpPr>
                <a:spLocks noChangeArrowheads="1"/>
              </p:cNvSpPr>
              <p:nvPr/>
            </p:nvSpPr>
            <p:spPr bwMode="auto">
              <a:xfrm>
                <a:off x="1565078" y="479439"/>
                <a:ext cx="347211" cy="603544"/>
              </a:xfrm>
              <a:custGeom>
                <a:avLst/>
                <a:gdLst>
                  <a:gd name="T0" fmla="*/ 271553 w 348363"/>
                  <a:gd name="T1" fmla="*/ 0 h 603016"/>
                  <a:gd name="T2" fmla="*/ 0 w 348363"/>
                  <a:gd name="T3" fmla="*/ 602775 h 603016"/>
                  <a:gd name="T4" fmla="*/ 131893 w 348363"/>
                  <a:gd name="T5" fmla="*/ 604601 h 603016"/>
                  <a:gd name="T6" fmla="*/ 344919 w 348363"/>
                  <a:gd name="T7" fmla="*/ 110245 h 603016"/>
                  <a:gd name="T8" fmla="*/ 271553 w 348363"/>
                  <a:gd name="T9" fmla="*/ 0 h 603016"/>
                  <a:gd name="T10" fmla="*/ 0 60000 65536"/>
                  <a:gd name="T11" fmla="*/ 0 60000 65536"/>
                  <a:gd name="T12" fmla="*/ 0 60000 65536"/>
                  <a:gd name="T13" fmla="*/ 0 60000 65536"/>
                  <a:gd name="T14" fmla="*/ 0 60000 65536"/>
                  <a:gd name="T15" fmla="*/ 0 w 348363"/>
                  <a:gd name="T16" fmla="*/ 0 h 603016"/>
                  <a:gd name="T17" fmla="*/ 348363 w 348363"/>
                  <a:gd name="T18" fmla="*/ 603016 h 603016"/>
                </a:gdLst>
                <a:ahLst/>
                <a:cxnLst>
                  <a:cxn ang="T10">
                    <a:pos x="T0" y="T1"/>
                  </a:cxn>
                  <a:cxn ang="T11">
                    <a:pos x="T2" y="T3"/>
                  </a:cxn>
                  <a:cxn ang="T12">
                    <a:pos x="T4" y="T5"/>
                  </a:cxn>
                  <a:cxn ang="T13">
                    <a:pos x="T6" y="T7"/>
                  </a:cxn>
                  <a:cxn ang="T14">
                    <a:pos x="T8" y="T9"/>
                  </a:cxn>
                </a:cxnLst>
                <a:rect l="T15" t="T16" r="T17" b="T18"/>
                <a:pathLst>
                  <a:path w="348363" h="603016">
                    <a:moveTo>
                      <a:pt x="274265" y="0"/>
                    </a:moveTo>
                    <a:lnTo>
                      <a:pt x="0" y="601195"/>
                    </a:lnTo>
                    <a:lnTo>
                      <a:pt x="133211" y="603016"/>
                    </a:lnTo>
                    <a:lnTo>
                      <a:pt x="348363" y="109957"/>
                    </a:lnTo>
                    <a:lnTo>
                      <a:pt x="274265" y="0"/>
                    </a:lnTo>
                    <a:close/>
                  </a:path>
                </a:pathLst>
              </a:custGeom>
              <a:gradFill rotWithShape="1">
                <a:gsLst>
                  <a:gs pos="0">
                    <a:srgbClr val="940000"/>
                  </a:gs>
                  <a:gs pos="50000">
                    <a:srgbClr val="D40000"/>
                  </a:gs>
                  <a:gs pos="100000">
                    <a:srgbClr val="FF0000"/>
                  </a:gs>
                </a:gsLst>
                <a:lin ang="0" scaled="1"/>
              </a:gradFill>
              <a:ln w="3175" cmpd="sng">
                <a:noFill/>
                <a:bevel/>
                <a:headEnd/>
                <a:tailEnd/>
              </a:ln>
            </p:spPr>
            <p:txBody>
              <a:bodyPr/>
              <a:lstStyle/>
              <a:p>
                <a:endParaRPr lang="zh-CN" altLang="en-US"/>
              </a:p>
            </p:txBody>
          </p:sp>
        </p:grpSp>
        <p:sp>
          <p:nvSpPr>
            <p:cNvPr id="112" name="TextBox 11"/>
            <p:cNvSpPr>
              <a:spLocks noChangeArrowheads="1"/>
            </p:cNvSpPr>
            <p:nvPr/>
          </p:nvSpPr>
          <p:spPr bwMode="auto">
            <a:xfrm rot="1166028" flipH="1">
              <a:off x="2631764" y="2931940"/>
              <a:ext cx="1065087" cy="364310"/>
            </a:xfrm>
            <a:prstGeom prst="rect">
              <a:avLst/>
            </a:prstGeom>
            <a:noFill/>
            <a:ln w="9525">
              <a:noFill/>
              <a:bevel/>
              <a:headEnd/>
              <a:tailEnd/>
            </a:ln>
          </p:spPr>
          <p:txBody>
            <a:bodyPr>
              <a:spAutoFit/>
            </a:bodyPr>
            <a:lstStyle/>
            <a:p>
              <a:pPr eaLnBrk="1" hangingPunct="1">
                <a:buFont typeface="Arial" pitchFamily="34" charset="0"/>
                <a:buNone/>
              </a:pPr>
              <a:r>
                <a:rPr lang="zh-CN" altLang="en-US" b="1" dirty="0" smtClean="0">
                  <a:solidFill>
                    <a:srgbClr val="FFFFFF"/>
                  </a:solidFill>
                  <a:latin typeface="微软雅黑" pitchFamily="34" charset="-122"/>
                  <a:ea typeface="微软雅黑" pitchFamily="34" charset="-122"/>
                  <a:sym typeface="微软雅黑" pitchFamily="34" charset="-122"/>
                </a:rPr>
                <a:t>心勤</a:t>
              </a:r>
              <a:endParaRPr lang="en-US" b="1" dirty="0">
                <a:solidFill>
                  <a:srgbClr val="FFFFFF"/>
                </a:solidFill>
                <a:latin typeface="微软雅黑" pitchFamily="34" charset="-122"/>
                <a:ea typeface="微软雅黑" pitchFamily="34" charset="-122"/>
                <a:sym typeface="微软雅黑" pitchFamily="34" charset="-122"/>
              </a:endParaRPr>
            </a:p>
          </p:txBody>
        </p:sp>
        <p:grpSp>
          <p:nvGrpSpPr>
            <p:cNvPr id="113" name="Group 14"/>
            <p:cNvGrpSpPr>
              <a:grpSpLocks/>
            </p:cNvGrpSpPr>
            <p:nvPr/>
          </p:nvGrpSpPr>
          <p:grpSpPr bwMode="auto">
            <a:xfrm flipV="1">
              <a:off x="2279381" y="0"/>
              <a:ext cx="1400010" cy="789242"/>
              <a:chOff x="-685" y="-706"/>
              <a:chExt cx="1913999" cy="1083690"/>
            </a:xfrm>
          </p:grpSpPr>
          <p:sp>
            <p:nvSpPr>
              <p:cNvPr id="147" name="任意多边形 44"/>
              <p:cNvSpPr>
                <a:spLocks noChangeArrowheads="1"/>
              </p:cNvSpPr>
              <p:nvPr/>
            </p:nvSpPr>
            <p:spPr bwMode="auto">
              <a:xfrm>
                <a:off x="-685" y="-706"/>
                <a:ext cx="1842387" cy="1081510"/>
              </a:xfrm>
              <a:custGeom>
                <a:avLst/>
                <a:gdLst>
                  <a:gd name="T0" fmla="*/ 1845816 w 1840675"/>
                  <a:gd name="T1" fmla="*/ 476141 h 1080656"/>
                  <a:gd name="T2" fmla="*/ 1571921 w 1840675"/>
                  <a:gd name="T3" fmla="*/ 1083220 h 1080656"/>
                  <a:gd name="T4" fmla="*/ 0 w 1840675"/>
                  <a:gd name="T5" fmla="*/ 452335 h 1080656"/>
                  <a:gd name="T6" fmla="*/ 202445 w 1840675"/>
                  <a:gd name="T7" fmla="*/ 0 h 1080656"/>
                  <a:gd name="T8" fmla="*/ 1845816 w 1840675"/>
                  <a:gd name="T9" fmla="*/ 476141 h 1080656"/>
                  <a:gd name="T10" fmla="*/ 0 60000 65536"/>
                  <a:gd name="T11" fmla="*/ 0 60000 65536"/>
                  <a:gd name="T12" fmla="*/ 0 60000 65536"/>
                  <a:gd name="T13" fmla="*/ 0 60000 65536"/>
                  <a:gd name="T14" fmla="*/ 0 60000 65536"/>
                  <a:gd name="T15" fmla="*/ 0 w 1840675"/>
                  <a:gd name="T16" fmla="*/ 0 h 1080656"/>
                  <a:gd name="T17" fmla="*/ 1840675 w 1840675"/>
                  <a:gd name="T18" fmla="*/ 1080656 h 1080656"/>
                </a:gdLst>
                <a:ahLst/>
                <a:cxnLst>
                  <a:cxn ang="T10">
                    <a:pos x="T0" y="T1"/>
                  </a:cxn>
                  <a:cxn ang="T11">
                    <a:pos x="T2" y="T3"/>
                  </a:cxn>
                  <a:cxn ang="T12">
                    <a:pos x="T4" y="T5"/>
                  </a:cxn>
                  <a:cxn ang="T13">
                    <a:pos x="T6" y="T7"/>
                  </a:cxn>
                  <a:cxn ang="T14">
                    <a:pos x="T8" y="T9"/>
                  </a:cxn>
                </a:cxnLst>
                <a:rect l="T15" t="T16" r="T17" b="T18"/>
                <a:pathLst>
                  <a:path w="1840675" h="1080656">
                    <a:moveTo>
                      <a:pt x="1840675" y="475014"/>
                    </a:moveTo>
                    <a:lnTo>
                      <a:pt x="1567543" y="1080656"/>
                    </a:lnTo>
                    <a:lnTo>
                      <a:pt x="0" y="451264"/>
                    </a:lnTo>
                    <a:lnTo>
                      <a:pt x="201881" y="0"/>
                    </a:lnTo>
                    <a:lnTo>
                      <a:pt x="1840675" y="475014"/>
                    </a:lnTo>
                    <a:close/>
                  </a:path>
                </a:pathLst>
              </a:custGeom>
              <a:gradFill rotWithShape="1">
                <a:gsLst>
                  <a:gs pos="0">
                    <a:srgbClr val="940000"/>
                  </a:gs>
                  <a:gs pos="50000">
                    <a:srgbClr val="D40000"/>
                  </a:gs>
                  <a:gs pos="100000">
                    <a:srgbClr val="FF0000"/>
                  </a:gs>
                </a:gsLst>
                <a:lin ang="0" scaled="1"/>
              </a:gradFill>
              <a:ln w="3175" cmpd="sng">
                <a:noFill/>
                <a:bevel/>
                <a:headEnd/>
                <a:tailEnd/>
              </a:ln>
            </p:spPr>
            <p:txBody>
              <a:bodyPr/>
              <a:lstStyle/>
              <a:p>
                <a:endParaRPr lang="zh-CN" altLang="en-US"/>
              </a:p>
            </p:txBody>
          </p:sp>
          <p:sp>
            <p:nvSpPr>
              <p:cNvPr id="148" name="任意多边形 45"/>
              <p:cNvSpPr>
                <a:spLocks noChangeArrowheads="1"/>
              </p:cNvSpPr>
              <p:nvPr/>
            </p:nvSpPr>
            <p:spPr bwMode="auto">
              <a:xfrm>
                <a:off x="1570443" y="474635"/>
                <a:ext cx="342871" cy="608349"/>
              </a:xfrm>
              <a:custGeom>
                <a:avLst/>
                <a:gdLst>
                  <a:gd name="T0" fmla="*/ 267790 w 343600"/>
                  <a:gd name="T1" fmla="*/ 0 h 607810"/>
                  <a:gd name="T2" fmla="*/ 0 w 343600"/>
                  <a:gd name="T3" fmla="*/ 602839 h 607810"/>
                  <a:gd name="T4" fmla="*/ 127632 w 343600"/>
                  <a:gd name="T5" fmla="*/ 609428 h 607810"/>
                  <a:gd name="T6" fmla="*/ 341418 w 343600"/>
                  <a:gd name="T7" fmla="*/ 115057 h 607810"/>
                  <a:gd name="T8" fmla="*/ 267790 w 343600"/>
                  <a:gd name="T9" fmla="*/ 0 h 607810"/>
                  <a:gd name="T10" fmla="*/ 0 60000 65536"/>
                  <a:gd name="T11" fmla="*/ 0 60000 65536"/>
                  <a:gd name="T12" fmla="*/ 0 60000 65536"/>
                  <a:gd name="T13" fmla="*/ 0 60000 65536"/>
                  <a:gd name="T14" fmla="*/ 0 60000 65536"/>
                  <a:gd name="T15" fmla="*/ 0 w 343600"/>
                  <a:gd name="T16" fmla="*/ 0 h 607810"/>
                  <a:gd name="T17" fmla="*/ 343600 w 343600"/>
                  <a:gd name="T18" fmla="*/ 607810 h 607810"/>
                </a:gdLst>
                <a:ahLst/>
                <a:cxnLst>
                  <a:cxn ang="T10">
                    <a:pos x="T0" y="T1"/>
                  </a:cxn>
                  <a:cxn ang="T11">
                    <a:pos x="T2" y="T3"/>
                  </a:cxn>
                  <a:cxn ang="T12">
                    <a:pos x="T4" y="T5"/>
                  </a:cxn>
                  <a:cxn ang="T13">
                    <a:pos x="T6" y="T7"/>
                  </a:cxn>
                  <a:cxn ang="T14">
                    <a:pos x="T8" y="T9"/>
                  </a:cxn>
                </a:cxnLst>
                <a:rect l="T15" t="T16" r="T17" b="T18"/>
                <a:pathLst>
                  <a:path w="343600" h="607810">
                    <a:moveTo>
                      <a:pt x="269502" y="0"/>
                    </a:moveTo>
                    <a:lnTo>
                      <a:pt x="0" y="601238"/>
                    </a:lnTo>
                    <a:lnTo>
                      <a:pt x="128448" y="607810"/>
                    </a:lnTo>
                    <a:lnTo>
                      <a:pt x="343600" y="114751"/>
                    </a:lnTo>
                    <a:lnTo>
                      <a:pt x="269502" y="0"/>
                    </a:lnTo>
                    <a:close/>
                  </a:path>
                </a:pathLst>
              </a:custGeom>
              <a:gradFill rotWithShape="1">
                <a:gsLst>
                  <a:gs pos="0">
                    <a:srgbClr val="940000"/>
                  </a:gs>
                  <a:gs pos="50000">
                    <a:srgbClr val="D40000"/>
                  </a:gs>
                  <a:gs pos="100000">
                    <a:srgbClr val="FF0000"/>
                  </a:gs>
                </a:gsLst>
                <a:lin ang="10800000" scaled="1"/>
              </a:gradFill>
              <a:ln w="3175" cmpd="sng">
                <a:noFill/>
                <a:bevel/>
                <a:headEnd/>
                <a:tailEnd/>
              </a:ln>
            </p:spPr>
            <p:txBody>
              <a:bodyPr/>
              <a:lstStyle/>
              <a:p>
                <a:endParaRPr lang="zh-CN" altLang="en-US"/>
              </a:p>
            </p:txBody>
          </p:sp>
        </p:grpSp>
        <p:sp>
          <p:nvSpPr>
            <p:cNvPr id="114" name="TextBox 11"/>
            <p:cNvSpPr>
              <a:spLocks noChangeArrowheads="1"/>
            </p:cNvSpPr>
            <p:nvPr/>
          </p:nvSpPr>
          <p:spPr bwMode="auto">
            <a:xfrm rot="20510264" flipH="1">
              <a:off x="2580970" y="121157"/>
              <a:ext cx="1461915" cy="364310"/>
            </a:xfrm>
            <a:prstGeom prst="rect">
              <a:avLst/>
            </a:prstGeom>
            <a:noFill/>
            <a:ln w="9525">
              <a:noFill/>
              <a:bevel/>
              <a:headEnd/>
              <a:tailEnd/>
            </a:ln>
          </p:spPr>
          <p:txBody>
            <a:bodyPr>
              <a:spAutoFit/>
            </a:bodyPr>
            <a:lstStyle/>
            <a:p>
              <a:pPr eaLnBrk="1" hangingPunct="1">
                <a:buFont typeface="Arial" pitchFamily="34" charset="0"/>
                <a:buNone/>
              </a:pPr>
              <a:r>
                <a:rPr lang="zh-CN" altLang="en-US" b="1" dirty="0" smtClean="0">
                  <a:solidFill>
                    <a:srgbClr val="FFFFFF"/>
                  </a:solidFill>
                  <a:latin typeface="微软雅黑" pitchFamily="34" charset="-122"/>
                  <a:ea typeface="微软雅黑" pitchFamily="34" charset="-122"/>
                  <a:sym typeface="微软雅黑" pitchFamily="34" charset="-122"/>
                </a:rPr>
                <a:t>手勤</a:t>
              </a:r>
              <a:endParaRPr lang="en-US" b="1" dirty="0">
                <a:solidFill>
                  <a:srgbClr val="FFFFFF"/>
                </a:solidFill>
                <a:latin typeface="微软雅黑" pitchFamily="34" charset="-122"/>
                <a:ea typeface="微软雅黑" pitchFamily="34" charset="-122"/>
                <a:sym typeface="微软雅黑" pitchFamily="34" charset="-122"/>
              </a:endParaRPr>
            </a:p>
          </p:txBody>
        </p:sp>
        <p:grpSp>
          <p:nvGrpSpPr>
            <p:cNvPr id="115" name="Group 18"/>
            <p:cNvGrpSpPr>
              <a:grpSpLocks/>
            </p:cNvGrpSpPr>
            <p:nvPr/>
          </p:nvGrpSpPr>
          <p:grpSpPr bwMode="auto">
            <a:xfrm>
              <a:off x="1166675" y="2340732"/>
              <a:ext cx="1073023" cy="614561"/>
              <a:chOff x="-563" y="-596"/>
              <a:chExt cx="1913328" cy="1095837"/>
            </a:xfrm>
          </p:grpSpPr>
          <p:sp>
            <p:nvSpPr>
              <p:cNvPr id="145" name="任意多边形 42"/>
              <p:cNvSpPr>
                <a:spLocks noChangeArrowheads="1"/>
              </p:cNvSpPr>
              <p:nvPr/>
            </p:nvSpPr>
            <p:spPr bwMode="auto">
              <a:xfrm>
                <a:off x="-563" y="-596"/>
                <a:ext cx="1842568" cy="1081680"/>
              </a:xfrm>
              <a:custGeom>
                <a:avLst/>
                <a:gdLst>
                  <a:gd name="T0" fmla="*/ 1846360 w 1840675"/>
                  <a:gd name="T1" fmla="*/ 476366 h 1080656"/>
                  <a:gd name="T2" fmla="*/ 1572384 w 1840675"/>
                  <a:gd name="T3" fmla="*/ 1083731 h 1080656"/>
                  <a:gd name="T4" fmla="*/ 0 w 1840675"/>
                  <a:gd name="T5" fmla="*/ 452548 h 1080656"/>
                  <a:gd name="T6" fmla="*/ 202505 w 1840675"/>
                  <a:gd name="T7" fmla="*/ 0 h 1080656"/>
                  <a:gd name="T8" fmla="*/ 1846360 w 1840675"/>
                  <a:gd name="T9" fmla="*/ 476366 h 1080656"/>
                  <a:gd name="T10" fmla="*/ 0 60000 65536"/>
                  <a:gd name="T11" fmla="*/ 0 60000 65536"/>
                  <a:gd name="T12" fmla="*/ 0 60000 65536"/>
                  <a:gd name="T13" fmla="*/ 0 60000 65536"/>
                  <a:gd name="T14" fmla="*/ 0 60000 65536"/>
                  <a:gd name="T15" fmla="*/ 0 w 1840675"/>
                  <a:gd name="T16" fmla="*/ 0 h 1080656"/>
                  <a:gd name="T17" fmla="*/ 1840675 w 1840675"/>
                  <a:gd name="T18" fmla="*/ 1080656 h 1080656"/>
                </a:gdLst>
                <a:ahLst/>
                <a:cxnLst>
                  <a:cxn ang="T10">
                    <a:pos x="T0" y="T1"/>
                  </a:cxn>
                  <a:cxn ang="T11">
                    <a:pos x="T2" y="T3"/>
                  </a:cxn>
                  <a:cxn ang="T12">
                    <a:pos x="T4" y="T5"/>
                  </a:cxn>
                  <a:cxn ang="T13">
                    <a:pos x="T6" y="T7"/>
                  </a:cxn>
                  <a:cxn ang="T14">
                    <a:pos x="T8" y="T9"/>
                  </a:cxn>
                </a:cxnLst>
                <a:rect l="T15" t="T16" r="T17" b="T18"/>
                <a:pathLst>
                  <a:path w="1840675" h="1080656">
                    <a:moveTo>
                      <a:pt x="1840675" y="475014"/>
                    </a:moveTo>
                    <a:lnTo>
                      <a:pt x="1567543" y="1080656"/>
                    </a:lnTo>
                    <a:lnTo>
                      <a:pt x="0" y="451264"/>
                    </a:lnTo>
                    <a:lnTo>
                      <a:pt x="201881" y="0"/>
                    </a:lnTo>
                    <a:lnTo>
                      <a:pt x="1840675" y="475014"/>
                    </a:lnTo>
                    <a:close/>
                  </a:path>
                </a:pathLst>
              </a:custGeom>
              <a:gradFill rotWithShape="1">
                <a:gsLst>
                  <a:gs pos="0">
                    <a:srgbClr val="262626"/>
                  </a:gs>
                  <a:gs pos="14999">
                    <a:srgbClr val="262626"/>
                  </a:gs>
                  <a:gs pos="67000">
                    <a:srgbClr val="7F7F7F"/>
                  </a:gs>
                  <a:gs pos="100000">
                    <a:srgbClr val="A5A5A5"/>
                  </a:gs>
                </a:gsLst>
                <a:lin ang="5400000" scaled="1"/>
              </a:gradFill>
              <a:ln w="3175" cap="flat" cmpd="sng">
                <a:noFill/>
                <a:bevel/>
                <a:headEnd/>
                <a:tailEnd/>
              </a:ln>
            </p:spPr>
            <p:txBody>
              <a:bodyPr anchor="ctr"/>
              <a:lstStyle/>
              <a:p>
                <a:endParaRPr lang="zh-CN" altLang="en-US"/>
              </a:p>
            </p:txBody>
          </p:sp>
          <p:sp>
            <p:nvSpPr>
              <p:cNvPr id="146" name="任意多边形 43"/>
              <p:cNvSpPr>
                <a:spLocks noChangeArrowheads="1"/>
              </p:cNvSpPr>
              <p:nvPr/>
            </p:nvSpPr>
            <p:spPr bwMode="auto">
              <a:xfrm>
                <a:off x="1570290" y="480780"/>
                <a:ext cx="342475" cy="614461"/>
              </a:xfrm>
              <a:custGeom>
                <a:avLst/>
                <a:gdLst>
                  <a:gd name="T0" fmla="*/ 272779 w 341010"/>
                  <a:gd name="T1" fmla="*/ 0 h 613058"/>
                  <a:gd name="T2" fmla="*/ 0 w 341010"/>
                  <a:gd name="T3" fmla="*/ 605124 h 613058"/>
                  <a:gd name="T4" fmla="*/ 111757 w 341010"/>
                  <a:gd name="T5" fmla="*/ 617276 h 613058"/>
                  <a:gd name="T6" fmla="*/ 345424 w 341010"/>
                  <a:gd name="T7" fmla="*/ 108316 h 613058"/>
                  <a:gd name="T8" fmla="*/ 272779 w 341010"/>
                  <a:gd name="T9" fmla="*/ 0 h 613058"/>
                  <a:gd name="T10" fmla="*/ 0 60000 65536"/>
                  <a:gd name="T11" fmla="*/ 0 60000 65536"/>
                  <a:gd name="T12" fmla="*/ 0 60000 65536"/>
                  <a:gd name="T13" fmla="*/ 0 60000 65536"/>
                  <a:gd name="T14" fmla="*/ 0 60000 65536"/>
                  <a:gd name="T15" fmla="*/ 0 w 341010"/>
                  <a:gd name="T16" fmla="*/ 0 h 613058"/>
                  <a:gd name="T17" fmla="*/ 341010 w 341010"/>
                  <a:gd name="T18" fmla="*/ 613058 h 613058"/>
                </a:gdLst>
                <a:ahLst/>
                <a:cxnLst>
                  <a:cxn ang="T10">
                    <a:pos x="T0" y="T1"/>
                  </a:cxn>
                  <a:cxn ang="T11">
                    <a:pos x="T2" y="T3"/>
                  </a:cxn>
                  <a:cxn ang="T12">
                    <a:pos x="T4" y="T5"/>
                  </a:cxn>
                  <a:cxn ang="T13">
                    <a:pos x="T6" y="T7"/>
                  </a:cxn>
                  <a:cxn ang="T14">
                    <a:pos x="T8" y="T9"/>
                  </a:cxn>
                </a:cxnLst>
                <a:rect l="T15" t="T16" r="T17" b="T18"/>
                <a:pathLst>
                  <a:path w="341010" h="613058">
                    <a:moveTo>
                      <a:pt x="269293" y="0"/>
                    </a:moveTo>
                    <a:lnTo>
                      <a:pt x="0" y="600988"/>
                    </a:lnTo>
                    <a:lnTo>
                      <a:pt x="110329" y="613058"/>
                    </a:lnTo>
                    <a:lnTo>
                      <a:pt x="341010" y="107576"/>
                    </a:lnTo>
                    <a:lnTo>
                      <a:pt x="269293" y="0"/>
                    </a:lnTo>
                    <a:close/>
                  </a:path>
                </a:pathLst>
              </a:custGeom>
              <a:gradFill rotWithShape="1">
                <a:gsLst>
                  <a:gs pos="0">
                    <a:srgbClr val="262626"/>
                  </a:gs>
                  <a:gs pos="14999">
                    <a:srgbClr val="262626"/>
                  </a:gs>
                  <a:gs pos="67000">
                    <a:srgbClr val="7F7F7F"/>
                  </a:gs>
                  <a:gs pos="100000">
                    <a:srgbClr val="A5A5A5"/>
                  </a:gs>
                </a:gsLst>
                <a:lin ang="16200000" scaled="1"/>
              </a:gradFill>
              <a:ln w="3175" cap="flat" cmpd="sng">
                <a:noFill/>
                <a:bevel/>
                <a:headEnd/>
                <a:tailEnd/>
              </a:ln>
            </p:spPr>
            <p:txBody>
              <a:bodyPr anchor="ctr"/>
              <a:lstStyle/>
              <a:p>
                <a:endParaRPr lang="zh-CN" altLang="en-US"/>
              </a:p>
            </p:txBody>
          </p:sp>
        </p:grpSp>
        <p:sp>
          <p:nvSpPr>
            <p:cNvPr id="116" name="TextBox 11"/>
            <p:cNvSpPr>
              <a:spLocks noChangeArrowheads="1"/>
            </p:cNvSpPr>
            <p:nvPr/>
          </p:nvSpPr>
          <p:spPr bwMode="auto">
            <a:xfrm rot="1166028" flipH="1">
              <a:off x="1330168" y="2520739"/>
              <a:ext cx="1065087" cy="333950"/>
            </a:xfrm>
            <a:prstGeom prst="rect">
              <a:avLst/>
            </a:prstGeom>
            <a:noFill/>
            <a:ln w="9525">
              <a:noFill/>
              <a:bevel/>
              <a:headEnd/>
              <a:tailEnd/>
            </a:ln>
          </p:spPr>
          <p:txBody>
            <a:bodyPr>
              <a:spAutoFit/>
            </a:bodyPr>
            <a:lstStyle/>
            <a:p>
              <a:pPr eaLnBrk="1" hangingPunct="1">
                <a:buFont typeface="Arial" pitchFamily="34" charset="0"/>
                <a:buNone/>
              </a:pPr>
              <a:r>
                <a:rPr lang="zh-CN" altLang="en-US" sz="1600" b="1" dirty="0" smtClean="0">
                  <a:solidFill>
                    <a:srgbClr val="FFFFFF"/>
                  </a:solidFill>
                  <a:latin typeface="微软雅黑" pitchFamily="34" charset="-122"/>
                  <a:ea typeface="微软雅黑" pitchFamily="34" charset="-122"/>
                  <a:sym typeface="微软雅黑" pitchFamily="34" charset="-122"/>
                </a:rPr>
                <a:t>口勤</a:t>
              </a:r>
              <a:endParaRPr lang="en-US" sz="1600" b="1" dirty="0">
                <a:solidFill>
                  <a:srgbClr val="FFFFFF"/>
                </a:solidFill>
                <a:latin typeface="微软雅黑" pitchFamily="34" charset="-122"/>
                <a:ea typeface="微软雅黑" pitchFamily="34" charset="-122"/>
                <a:sym typeface="微软雅黑" pitchFamily="34" charset="-122"/>
              </a:endParaRPr>
            </a:p>
          </p:txBody>
        </p:sp>
        <p:grpSp>
          <p:nvGrpSpPr>
            <p:cNvPr id="117" name="Group 22"/>
            <p:cNvGrpSpPr>
              <a:grpSpLocks/>
            </p:cNvGrpSpPr>
            <p:nvPr/>
          </p:nvGrpSpPr>
          <p:grpSpPr bwMode="auto">
            <a:xfrm flipV="1">
              <a:off x="1176199" y="520868"/>
              <a:ext cx="1073023" cy="581213"/>
              <a:chOff x="301" y="-1036"/>
              <a:chExt cx="1913328" cy="1082568"/>
            </a:xfrm>
          </p:grpSpPr>
          <p:sp>
            <p:nvSpPr>
              <p:cNvPr id="143" name="任意多边形 40"/>
              <p:cNvSpPr>
                <a:spLocks noChangeArrowheads="1"/>
              </p:cNvSpPr>
              <p:nvPr/>
            </p:nvSpPr>
            <p:spPr bwMode="auto">
              <a:xfrm>
                <a:off x="301" y="-1036"/>
                <a:ext cx="1842567" cy="1079612"/>
              </a:xfrm>
              <a:custGeom>
                <a:avLst/>
                <a:gdLst>
                  <a:gd name="T0" fmla="*/ 1846357 w 1840675"/>
                  <a:gd name="T1" fmla="*/ 473639 h 1080656"/>
                  <a:gd name="T2" fmla="*/ 1572382 w 1840675"/>
                  <a:gd name="T3" fmla="*/ 1077527 h 1080656"/>
                  <a:gd name="T4" fmla="*/ 0 w 1840675"/>
                  <a:gd name="T5" fmla="*/ 449957 h 1080656"/>
                  <a:gd name="T6" fmla="*/ 202505 w 1840675"/>
                  <a:gd name="T7" fmla="*/ 0 h 1080656"/>
                  <a:gd name="T8" fmla="*/ 1846357 w 1840675"/>
                  <a:gd name="T9" fmla="*/ 473639 h 1080656"/>
                  <a:gd name="T10" fmla="*/ 0 60000 65536"/>
                  <a:gd name="T11" fmla="*/ 0 60000 65536"/>
                  <a:gd name="T12" fmla="*/ 0 60000 65536"/>
                  <a:gd name="T13" fmla="*/ 0 60000 65536"/>
                  <a:gd name="T14" fmla="*/ 0 60000 65536"/>
                  <a:gd name="T15" fmla="*/ 0 w 1840675"/>
                  <a:gd name="T16" fmla="*/ 0 h 1080656"/>
                  <a:gd name="T17" fmla="*/ 1840675 w 1840675"/>
                  <a:gd name="T18" fmla="*/ 1080656 h 1080656"/>
                </a:gdLst>
                <a:ahLst/>
                <a:cxnLst>
                  <a:cxn ang="T10">
                    <a:pos x="T0" y="T1"/>
                  </a:cxn>
                  <a:cxn ang="T11">
                    <a:pos x="T2" y="T3"/>
                  </a:cxn>
                  <a:cxn ang="T12">
                    <a:pos x="T4" y="T5"/>
                  </a:cxn>
                  <a:cxn ang="T13">
                    <a:pos x="T6" y="T7"/>
                  </a:cxn>
                  <a:cxn ang="T14">
                    <a:pos x="T8" y="T9"/>
                  </a:cxn>
                </a:cxnLst>
                <a:rect l="T15" t="T16" r="T17" b="T18"/>
                <a:pathLst>
                  <a:path w="1840675" h="1080656">
                    <a:moveTo>
                      <a:pt x="1840675" y="475014"/>
                    </a:moveTo>
                    <a:lnTo>
                      <a:pt x="1567543" y="1080656"/>
                    </a:lnTo>
                    <a:lnTo>
                      <a:pt x="0" y="451264"/>
                    </a:lnTo>
                    <a:lnTo>
                      <a:pt x="201881" y="0"/>
                    </a:lnTo>
                    <a:lnTo>
                      <a:pt x="1840675" y="475014"/>
                    </a:lnTo>
                    <a:close/>
                  </a:path>
                </a:pathLst>
              </a:custGeom>
              <a:gradFill rotWithShape="1">
                <a:gsLst>
                  <a:gs pos="0">
                    <a:srgbClr val="262626"/>
                  </a:gs>
                  <a:gs pos="14999">
                    <a:srgbClr val="262626"/>
                  </a:gs>
                  <a:gs pos="67000">
                    <a:srgbClr val="7F7F7F"/>
                  </a:gs>
                  <a:gs pos="100000">
                    <a:srgbClr val="A5A5A5"/>
                  </a:gs>
                </a:gsLst>
                <a:lin ang="0" scaled="1"/>
              </a:gradFill>
              <a:ln w="3175" cap="flat" cmpd="sng">
                <a:noFill/>
                <a:bevel/>
                <a:headEnd/>
                <a:tailEnd/>
              </a:ln>
            </p:spPr>
            <p:txBody>
              <a:bodyPr anchor="ctr"/>
              <a:lstStyle/>
              <a:p>
                <a:endParaRPr lang="zh-CN" altLang="en-US"/>
              </a:p>
            </p:txBody>
          </p:sp>
          <p:sp>
            <p:nvSpPr>
              <p:cNvPr id="144" name="任意多边形 41"/>
              <p:cNvSpPr>
                <a:spLocks noChangeArrowheads="1"/>
              </p:cNvSpPr>
              <p:nvPr/>
            </p:nvSpPr>
            <p:spPr bwMode="auto">
              <a:xfrm>
                <a:off x="1582475" y="481092"/>
                <a:ext cx="331154" cy="600440"/>
              </a:xfrm>
              <a:custGeom>
                <a:avLst/>
                <a:gdLst>
                  <a:gd name="T0" fmla="*/ 258709 w 331694"/>
                  <a:gd name="T1" fmla="*/ 0 h 600635"/>
                  <a:gd name="T2" fmla="*/ 0 w 331694"/>
                  <a:gd name="T3" fmla="*/ 591095 h 600635"/>
                  <a:gd name="T4" fmla="*/ 115974 w 331694"/>
                  <a:gd name="T5" fmla="*/ 600050 h 600635"/>
                  <a:gd name="T6" fmla="*/ 330077 w 331694"/>
                  <a:gd name="T7" fmla="*/ 107471 h 600635"/>
                  <a:gd name="T8" fmla="*/ 258709 w 331694"/>
                  <a:gd name="T9" fmla="*/ 0 h 600635"/>
                  <a:gd name="T10" fmla="*/ 0 60000 65536"/>
                  <a:gd name="T11" fmla="*/ 0 60000 65536"/>
                  <a:gd name="T12" fmla="*/ 0 60000 65536"/>
                  <a:gd name="T13" fmla="*/ 0 60000 65536"/>
                  <a:gd name="T14" fmla="*/ 0 60000 65536"/>
                  <a:gd name="T15" fmla="*/ 0 w 331694"/>
                  <a:gd name="T16" fmla="*/ 0 h 600635"/>
                  <a:gd name="T17" fmla="*/ 331694 w 331694"/>
                  <a:gd name="T18" fmla="*/ 600635 h 600635"/>
                </a:gdLst>
                <a:ahLst/>
                <a:cxnLst>
                  <a:cxn ang="T10">
                    <a:pos x="T0" y="T1"/>
                  </a:cxn>
                  <a:cxn ang="T11">
                    <a:pos x="T2" y="T3"/>
                  </a:cxn>
                  <a:cxn ang="T12">
                    <a:pos x="T4" y="T5"/>
                  </a:cxn>
                  <a:cxn ang="T13">
                    <a:pos x="T6" y="T7"/>
                  </a:cxn>
                  <a:cxn ang="T14">
                    <a:pos x="T8" y="T9"/>
                  </a:cxn>
                </a:cxnLst>
                <a:rect l="T15" t="T16" r="T17" b="T18"/>
                <a:pathLst>
                  <a:path w="331694" h="600635">
                    <a:moveTo>
                      <a:pt x="259977" y="0"/>
                    </a:moveTo>
                    <a:lnTo>
                      <a:pt x="0" y="591671"/>
                    </a:lnTo>
                    <a:lnTo>
                      <a:pt x="116542" y="600635"/>
                    </a:lnTo>
                    <a:lnTo>
                      <a:pt x="331694" y="107576"/>
                    </a:lnTo>
                    <a:lnTo>
                      <a:pt x="259977" y="0"/>
                    </a:lnTo>
                    <a:close/>
                  </a:path>
                </a:pathLst>
              </a:custGeom>
              <a:gradFill rotWithShape="1">
                <a:gsLst>
                  <a:gs pos="0">
                    <a:srgbClr val="262626"/>
                  </a:gs>
                  <a:gs pos="14999">
                    <a:srgbClr val="262626"/>
                  </a:gs>
                  <a:gs pos="67000">
                    <a:srgbClr val="7F7F7F"/>
                  </a:gs>
                  <a:gs pos="100000">
                    <a:srgbClr val="A5A5A5"/>
                  </a:gs>
                </a:gsLst>
                <a:lin ang="5400000" scaled="1"/>
              </a:gradFill>
              <a:ln w="3175" cap="flat" cmpd="sng">
                <a:noFill/>
                <a:bevel/>
                <a:headEnd/>
                <a:tailEnd/>
              </a:ln>
            </p:spPr>
            <p:txBody>
              <a:bodyPr anchor="ctr"/>
              <a:lstStyle/>
              <a:p>
                <a:endParaRPr lang="zh-CN" altLang="en-US"/>
              </a:p>
            </p:txBody>
          </p:sp>
        </p:grpSp>
        <p:sp>
          <p:nvSpPr>
            <p:cNvPr id="118" name="TextBox 11"/>
            <p:cNvSpPr>
              <a:spLocks noChangeArrowheads="1"/>
            </p:cNvSpPr>
            <p:nvPr/>
          </p:nvSpPr>
          <p:spPr bwMode="auto">
            <a:xfrm rot="20516800" flipH="1">
              <a:off x="1285723" y="584949"/>
              <a:ext cx="1333342" cy="333950"/>
            </a:xfrm>
            <a:prstGeom prst="rect">
              <a:avLst/>
            </a:prstGeom>
            <a:noFill/>
            <a:ln w="9525">
              <a:noFill/>
              <a:bevel/>
              <a:headEnd/>
              <a:tailEnd/>
            </a:ln>
          </p:spPr>
          <p:txBody>
            <a:bodyPr>
              <a:spAutoFit/>
            </a:bodyPr>
            <a:lstStyle/>
            <a:p>
              <a:pPr eaLnBrk="1" hangingPunct="1">
                <a:buFont typeface="Arial" pitchFamily="34" charset="0"/>
                <a:buNone/>
              </a:pPr>
              <a:r>
                <a:rPr lang="zh-CN" altLang="en-US" sz="1600" b="1" dirty="0" smtClean="0">
                  <a:solidFill>
                    <a:srgbClr val="FFFFFF"/>
                  </a:solidFill>
                  <a:latin typeface="微软雅黑" pitchFamily="34" charset="-122"/>
                  <a:ea typeface="微软雅黑" pitchFamily="34" charset="-122"/>
                  <a:sym typeface="微软雅黑" pitchFamily="34" charset="-122"/>
                </a:rPr>
                <a:t>眼勤    </a:t>
              </a:r>
              <a:endParaRPr lang="en-US" sz="1600" b="1" dirty="0">
                <a:solidFill>
                  <a:srgbClr val="FFFFFF"/>
                </a:solidFill>
                <a:latin typeface="微软雅黑" pitchFamily="34" charset="-122"/>
                <a:ea typeface="微软雅黑" pitchFamily="34" charset="-122"/>
                <a:sym typeface="微软雅黑" pitchFamily="34" charset="-122"/>
              </a:endParaRPr>
            </a:p>
          </p:txBody>
        </p:sp>
        <p:grpSp>
          <p:nvGrpSpPr>
            <p:cNvPr id="119" name="Group 26"/>
            <p:cNvGrpSpPr>
              <a:grpSpLocks/>
            </p:cNvGrpSpPr>
            <p:nvPr/>
          </p:nvGrpSpPr>
          <p:grpSpPr bwMode="auto">
            <a:xfrm flipV="1">
              <a:off x="296828" y="933753"/>
              <a:ext cx="820640" cy="444643"/>
              <a:chOff x="1406" y="1586"/>
              <a:chExt cx="1910416" cy="1081252"/>
            </a:xfrm>
          </p:grpSpPr>
          <p:sp>
            <p:nvSpPr>
              <p:cNvPr id="141" name="任意多边形 38"/>
              <p:cNvSpPr>
                <a:spLocks noChangeArrowheads="1"/>
              </p:cNvSpPr>
              <p:nvPr/>
            </p:nvSpPr>
            <p:spPr bwMode="auto">
              <a:xfrm>
                <a:off x="1406" y="1586"/>
                <a:ext cx="1840208" cy="1077392"/>
              </a:xfrm>
              <a:custGeom>
                <a:avLst/>
                <a:gdLst>
                  <a:gd name="T0" fmla="*/ 1839274 w 1840675"/>
                  <a:gd name="T1" fmla="*/ 470723 h 1080656"/>
                  <a:gd name="T2" fmla="*/ 1566349 w 1840675"/>
                  <a:gd name="T3" fmla="*/ 1070894 h 1080656"/>
                  <a:gd name="T4" fmla="*/ 0 w 1840675"/>
                  <a:gd name="T5" fmla="*/ 447187 h 1080656"/>
                  <a:gd name="T6" fmla="*/ 201728 w 1840675"/>
                  <a:gd name="T7" fmla="*/ 0 h 1080656"/>
                  <a:gd name="T8" fmla="*/ 1839274 w 1840675"/>
                  <a:gd name="T9" fmla="*/ 470723 h 1080656"/>
                  <a:gd name="T10" fmla="*/ 0 60000 65536"/>
                  <a:gd name="T11" fmla="*/ 0 60000 65536"/>
                  <a:gd name="T12" fmla="*/ 0 60000 65536"/>
                  <a:gd name="T13" fmla="*/ 0 60000 65536"/>
                  <a:gd name="T14" fmla="*/ 0 60000 65536"/>
                  <a:gd name="T15" fmla="*/ 0 w 1840675"/>
                  <a:gd name="T16" fmla="*/ 0 h 1080656"/>
                  <a:gd name="T17" fmla="*/ 1840675 w 1840675"/>
                  <a:gd name="T18" fmla="*/ 1080656 h 1080656"/>
                </a:gdLst>
                <a:ahLst/>
                <a:cxnLst>
                  <a:cxn ang="T10">
                    <a:pos x="T0" y="T1"/>
                  </a:cxn>
                  <a:cxn ang="T11">
                    <a:pos x="T2" y="T3"/>
                  </a:cxn>
                  <a:cxn ang="T12">
                    <a:pos x="T4" y="T5"/>
                  </a:cxn>
                  <a:cxn ang="T13">
                    <a:pos x="T6" y="T7"/>
                  </a:cxn>
                  <a:cxn ang="T14">
                    <a:pos x="T8" y="T9"/>
                  </a:cxn>
                </a:cxnLst>
                <a:rect l="T15" t="T16" r="T17" b="T18"/>
                <a:pathLst>
                  <a:path w="1840675" h="1080656">
                    <a:moveTo>
                      <a:pt x="1840675" y="475014"/>
                    </a:moveTo>
                    <a:lnTo>
                      <a:pt x="1567543" y="1080656"/>
                    </a:lnTo>
                    <a:lnTo>
                      <a:pt x="0" y="451264"/>
                    </a:lnTo>
                    <a:lnTo>
                      <a:pt x="201881" y="0"/>
                    </a:lnTo>
                    <a:lnTo>
                      <a:pt x="1840675" y="475014"/>
                    </a:lnTo>
                    <a:close/>
                  </a:path>
                </a:pathLst>
              </a:custGeom>
              <a:gradFill rotWithShape="1">
                <a:gsLst>
                  <a:gs pos="0">
                    <a:srgbClr val="262626"/>
                  </a:gs>
                  <a:gs pos="14999">
                    <a:srgbClr val="262626"/>
                  </a:gs>
                  <a:gs pos="67000">
                    <a:srgbClr val="7F7F7F"/>
                  </a:gs>
                  <a:gs pos="100000">
                    <a:srgbClr val="A5A5A5"/>
                  </a:gs>
                </a:gsLst>
                <a:lin ang="0" scaled="1"/>
              </a:gradFill>
              <a:ln w="3175" cap="flat" cmpd="sng">
                <a:noFill/>
                <a:bevel/>
                <a:headEnd/>
                <a:tailEnd/>
              </a:ln>
            </p:spPr>
            <p:txBody>
              <a:bodyPr anchor="ctr"/>
              <a:lstStyle/>
              <a:p>
                <a:endParaRPr lang="zh-CN" altLang="en-US"/>
              </a:p>
            </p:txBody>
          </p:sp>
          <p:sp>
            <p:nvSpPr>
              <p:cNvPr id="142" name="任意多边形 39"/>
              <p:cNvSpPr>
                <a:spLocks noChangeArrowheads="1"/>
              </p:cNvSpPr>
              <p:nvPr/>
            </p:nvSpPr>
            <p:spPr bwMode="auto">
              <a:xfrm>
                <a:off x="1579254" y="484289"/>
                <a:ext cx="332568" cy="598549"/>
              </a:xfrm>
              <a:custGeom>
                <a:avLst/>
                <a:gdLst>
                  <a:gd name="T0" fmla="*/ 262038 w 331694"/>
                  <a:gd name="T1" fmla="*/ 0 h 600635"/>
                  <a:gd name="T2" fmla="*/ 0 w 331694"/>
                  <a:gd name="T3" fmla="*/ 585527 h 600635"/>
                  <a:gd name="T4" fmla="*/ 117466 w 331694"/>
                  <a:gd name="T5" fmla="*/ 594398 h 600635"/>
                  <a:gd name="T6" fmla="*/ 334323 w 331694"/>
                  <a:gd name="T7" fmla="*/ 106459 h 600635"/>
                  <a:gd name="T8" fmla="*/ 262038 w 331694"/>
                  <a:gd name="T9" fmla="*/ 0 h 600635"/>
                  <a:gd name="T10" fmla="*/ 0 60000 65536"/>
                  <a:gd name="T11" fmla="*/ 0 60000 65536"/>
                  <a:gd name="T12" fmla="*/ 0 60000 65536"/>
                  <a:gd name="T13" fmla="*/ 0 60000 65536"/>
                  <a:gd name="T14" fmla="*/ 0 60000 65536"/>
                  <a:gd name="T15" fmla="*/ 0 w 331694"/>
                  <a:gd name="T16" fmla="*/ 0 h 600635"/>
                  <a:gd name="T17" fmla="*/ 331694 w 331694"/>
                  <a:gd name="T18" fmla="*/ 600635 h 600635"/>
                </a:gdLst>
                <a:ahLst/>
                <a:cxnLst>
                  <a:cxn ang="T10">
                    <a:pos x="T0" y="T1"/>
                  </a:cxn>
                  <a:cxn ang="T11">
                    <a:pos x="T2" y="T3"/>
                  </a:cxn>
                  <a:cxn ang="T12">
                    <a:pos x="T4" y="T5"/>
                  </a:cxn>
                  <a:cxn ang="T13">
                    <a:pos x="T6" y="T7"/>
                  </a:cxn>
                  <a:cxn ang="T14">
                    <a:pos x="T8" y="T9"/>
                  </a:cxn>
                </a:cxnLst>
                <a:rect l="T15" t="T16" r="T17" b="T18"/>
                <a:pathLst>
                  <a:path w="331694" h="600635">
                    <a:moveTo>
                      <a:pt x="259977" y="0"/>
                    </a:moveTo>
                    <a:lnTo>
                      <a:pt x="0" y="591671"/>
                    </a:lnTo>
                    <a:lnTo>
                      <a:pt x="116542" y="600635"/>
                    </a:lnTo>
                    <a:lnTo>
                      <a:pt x="331694" y="107576"/>
                    </a:lnTo>
                    <a:lnTo>
                      <a:pt x="259977" y="0"/>
                    </a:lnTo>
                    <a:close/>
                  </a:path>
                </a:pathLst>
              </a:custGeom>
              <a:gradFill rotWithShape="1">
                <a:gsLst>
                  <a:gs pos="0">
                    <a:srgbClr val="262626"/>
                  </a:gs>
                  <a:gs pos="14999">
                    <a:srgbClr val="262626"/>
                  </a:gs>
                  <a:gs pos="67000">
                    <a:srgbClr val="7F7F7F"/>
                  </a:gs>
                  <a:gs pos="100000">
                    <a:srgbClr val="A5A5A5"/>
                  </a:gs>
                </a:gsLst>
                <a:lin ang="5400000" scaled="1"/>
              </a:gradFill>
              <a:ln w="3175" cap="flat" cmpd="sng">
                <a:noFill/>
                <a:bevel/>
                <a:headEnd/>
                <a:tailEnd/>
              </a:ln>
            </p:spPr>
            <p:txBody>
              <a:bodyPr anchor="ctr"/>
              <a:lstStyle/>
              <a:p>
                <a:endParaRPr lang="zh-CN" altLang="en-US"/>
              </a:p>
            </p:txBody>
          </p:sp>
        </p:grpSp>
        <p:sp>
          <p:nvSpPr>
            <p:cNvPr id="120" name="TextBox 11"/>
            <p:cNvSpPr>
              <a:spLocks noChangeArrowheads="1"/>
            </p:cNvSpPr>
            <p:nvPr/>
          </p:nvSpPr>
          <p:spPr bwMode="auto">
            <a:xfrm rot="20516800" flipH="1">
              <a:off x="355558" y="950192"/>
              <a:ext cx="1065087" cy="333950"/>
            </a:xfrm>
            <a:prstGeom prst="rect">
              <a:avLst/>
            </a:prstGeom>
            <a:noFill/>
            <a:ln w="9525">
              <a:noFill/>
              <a:bevel/>
              <a:headEnd/>
              <a:tailEnd/>
            </a:ln>
          </p:spPr>
          <p:txBody>
            <a:bodyPr>
              <a:spAutoFit/>
            </a:bodyPr>
            <a:lstStyle/>
            <a:p>
              <a:pPr eaLnBrk="1" hangingPunct="1">
                <a:buFont typeface="Arial" pitchFamily="34" charset="0"/>
                <a:buNone/>
              </a:pPr>
              <a:r>
                <a:rPr lang="zh-CN" altLang="en-US" sz="1600" b="1" dirty="0" smtClean="0">
                  <a:solidFill>
                    <a:srgbClr val="FFFFFF"/>
                  </a:solidFill>
                  <a:latin typeface="微软雅黑" pitchFamily="34" charset="-122"/>
                  <a:ea typeface="微软雅黑" pitchFamily="34" charset="-122"/>
                  <a:sym typeface="微软雅黑" pitchFamily="34" charset="-122"/>
                </a:rPr>
                <a:t>身勤</a:t>
              </a:r>
              <a:endParaRPr lang="en-US" sz="1600" b="1" dirty="0">
                <a:solidFill>
                  <a:srgbClr val="FFFFFF"/>
                </a:solidFill>
                <a:latin typeface="微软雅黑" pitchFamily="34" charset="-122"/>
                <a:ea typeface="微软雅黑" pitchFamily="34" charset="-122"/>
                <a:sym typeface="微软雅黑" pitchFamily="34" charset="-122"/>
              </a:endParaRPr>
            </a:p>
          </p:txBody>
        </p:sp>
        <p:grpSp>
          <p:nvGrpSpPr>
            <p:cNvPr id="123" name="Group 34"/>
            <p:cNvGrpSpPr>
              <a:grpSpLocks/>
            </p:cNvGrpSpPr>
            <p:nvPr/>
          </p:nvGrpSpPr>
          <p:grpSpPr bwMode="auto">
            <a:xfrm>
              <a:off x="0" y="1301894"/>
              <a:ext cx="5195274" cy="845558"/>
              <a:chOff x="0" y="0"/>
              <a:chExt cx="7102626" cy="1155990"/>
            </a:xfrm>
          </p:grpSpPr>
          <p:sp>
            <p:nvSpPr>
              <p:cNvPr id="136" name="右箭头 23"/>
              <p:cNvSpPr>
                <a:spLocks noChangeArrowheads="1"/>
              </p:cNvSpPr>
              <p:nvPr/>
            </p:nvSpPr>
            <p:spPr bwMode="auto">
              <a:xfrm>
                <a:off x="0" y="0"/>
                <a:ext cx="6912768" cy="1155990"/>
              </a:xfrm>
              <a:custGeom>
                <a:avLst/>
                <a:gdLst>
                  <a:gd name="T0" fmla="*/ 0 w 6912768"/>
                  <a:gd name="T1" fmla="*/ 203609 h 1944216"/>
                  <a:gd name="T2" fmla="*/ 5940660 w 6912768"/>
                  <a:gd name="T3" fmla="*/ 102168 h 1944216"/>
                  <a:gd name="T4" fmla="*/ 5940660 w 6912768"/>
                  <a:gd name="T5" fmla="*/ 0 h 1944216"/>
                  <a:gd name="T6" fmla="*/ 6912768 w 6912768"/>
                  <a:gd name="T7" fmla="*/ 204335 h 1944216"/>
                  <a:gd name="T8" fmla="*/ 5940660 w 6912768"/>
                  <a:gd name="T9" fmla="*/ 408670 h 1944216"/>
                  <a:gd name="T10" fmla="*/ 5940660 w 6912768"/>
                  <a:gd name="T11" fmla="*/ 306503 h 1944216"/>
                  <a:gd name="T12" fmla="*/ 0 w 6912768"/>
                  <a:gd name="T13" fmla="*/ 205061 h 1944216"/>
                  <a:gd name="T14" fmla="*/ 0 w 6912768"/>
                  <a:gd name="T15" fmla="*/ 203609 h 1944216"/>
                  <a:gd name="T16" fmla="*/ 0 60000 65536"/>
                  <a:gd name="T17" fmla="*/ 0 60000 65536"/>
                  <a:gd name="T18" fmla="*/ 0 60000 65536"/>
                  <a:gd name="T19" fmla="*/ 0 60000 65536"/>
                  <a:gd name="T20" fmla="*/ 0 60000 65536"/>
                  <a:gd name="T21" fmla="*/ 0 60000 65536"/>
                  <a:gd name="T22" fmla="*/ 0 60000 65536"/>
                  <a:gd name="T23" fmla="*/ 0 60000 65536"/>
                  <a:gd name="T24" fmla="*/ 0 w 6912768"/>
                  <a:gd name="T25" fmla="*/ 0 h 1944216"/>
                  <a:gd name="T26" fmla="*/ 6912768 w 6912768"/>
                  <a:gd name="T27" fmla="*/ 1944216 h 1944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12768" h="1944216">
                    <a:moveTo>
                      <a:pt x="0" y="968654"/>
                    </a:moveTo>
                    <a:lnTo>
                      <a:pt x="5940660" y="486054"/>
                    </a:lnTo>
                    <a:lnTo>
                      <a:pt x="5940660" y="0"/>
                    </a:lnTo>
                    <a:lnTo>
                      <a:pt x="6912768" y="972108"/>
                    </a:lnTo>
                    <a:lnTo>
                      <a:pt x="5940660" y="1944216"/>
                    </a:lnTo>
                    <a:lnTo>
                      <a:pt x="5940660" y="1458162"/>
                    </a:lnTo>
                    <a:lnTo>
                      <a:pt x="0" y="975562"/>
                    </a:lnTo>
                    <a:lnTo>
                      <a:pt x="0" y="968654"/>
                    </a:lnTo>
                    <a:close/>
                  </a:path>
                </a:pathLst>
              </a:custGeom>
              <a:gradFill rotWithShape="1">
                <a:gsLst>
                  <a:gs pos="0">
                    <a:srgbClr val="A5A5A5"/>
                  </a:gs>
                  <a:gs pos="54999">
                    <a:srgbClr val="D8D8D8"/>
                  </a:gs>
                  <a:gs pos="100000">
                    <a:srgbClr val="F2F2F2"/>
                  </a:gs>
                </a:gsLst>
                <a:lin ang="10800000" scaled="1"/>
              </a:gradFill>
              <a:ln w="3175" cap="flat" cmpd="sng">
                <a:solidFill>
                  <a:schemeClr val="bg1"/>
                </a:solidFill>
                <a:bevel/>
                <a:headEnd/>
                <a:tailEnd/>
              </a:ln>
            </p:spPr>
            <p:txBody>
              <a:bodyPr anchor="ctr"/>
              <a:lstStyle/>
              <a:p>
                <a:endParaRPr lang="zh-CN" altLang="en-US"/>
              </a:p>
            </p:txBody>
          </p:sp>
          <p:sp>
            <p:nvSpPr>
              <p:cNvPr id="137" name="任意多边形 34"/>
              <p:cNvSpPr>
                <a:spLocks noChangeArrowheads="1"/>
              </p:cNvSpPr>
              <p:nvPr/>
            </p:nvSpPr>
            <p:spPr bwMode="auto">
              <a:xfrm>
                <a:off x="5949841" y="4119"/>
                <a:ext cx="1152785" cy="572834"/>
              </a:xfrm>
              <a:custGeom>
                <a:avLst/>
                <a:gdLst>
                  <a:gd name="T0" fmla="*/ 0 w 1152785"/>
                  <a:gd name="T1" fmla="*/ 0 h 572834"/>
                  <a:gd name="T2" fmla="*/ 957096 w 1152785"/>
                  <a:gd name="T3" fmla="*/ 572834 h 572834"/>
                  <a:gd name="T4" fmla="*/ 1152785 w 1152785"/>
                  <a:gd name="T5" fmla="*/ 572834 h 572834"/>
                  <a:gd name="T6" fmla="*/ 0 w 1152785"/>
                  <a:gd name="T7" fmla="*/ 0 h 572834"/>
                  <a:gd name="T8" fmla="*/ 0 60000 65536"/>
                  <a:gd name="T9" fmla="*/ 0 60000 65536"/>
                  <a:gd name="T10" fmla="*/ 0 60000 65536"/>
                  <a:gd name="T11" fmla="*/ 0 60000 65536"/>
                  <a:gd name="T12" fmla="*/ 0 w 1152785"/>
                  <a:gd name="T13" fmla="*/ 0 h 572834"/>
                  <a:gd name="T14" fmla="*/ 1152785 w 1152785"/>
                  <a:gd name="T15" fmla="*/ 572834 h 572834"/>
                </a:gdLst>
                <a:ahLst/>
                <a:cxnLst>
                  <a:cxn ang="T8">
                    <a:pos x="T0" y="T1"/>
                  </a:cxn>
                  <a:cxn ang="T9">
                    <a:pos x="T2" y="T3"/>
                  </a:cxn>
                  <a:cxn ang="T10">
                    <a:pos x="T4" y="T5"/>
                  </a:cxn>
                  <a:cxn ang="T11">
                    <a:pos x="T6" y="T7"/>
                  </a:cxn>
                </a:cxnLst>
                <a:rect l="T12" t="T13" r="T14" b="T15"/>
                <a:pathLst>
                  <a:path w="1152785" h="572834">
                    <a:moveTo>
                      <a:pt x="0" y="0"/>
                    </a:moveTo>
                    <a:lnTo>
                      <a:pt x="957096" y="572834"/>
                    </a:lnTo>
                    <a:lnTo>
                      <a:pt x="1152785" y="572834"/>
                    </a:lnTo>
                    <a:lnTo>
                      <a:pt x="0" y="0"/>
                    </a:lnTo>
                    <a:close/>
                  </a:path>
                </a:pathLst>
              </a:custGeom>
              <a:gradFill rotWithShape="1">
                <a:gsLst>
                  <a:gs pos="0">
                    <a:srgbClr val="A5A5A5"/>
                  </a:gs>
                  <a:gs pos="54999">
                    <a:srgbClr val="D8D8D8"/>
                  </a:gs>
                  <a:gs pos="100000">
                    <a:srgbClr val="F2F2F2"/>
                  </a:gs>
                </a:gsLst>
                <a:lin ang="5400000" scaled="1"/>
              </a:gradFill>
              <a:ln w="3175" cap="flat" cmpd="sng">
                <a:solidFill>
                  <a:schemeClr val="bg1"/>
                </a:solidFill>
                <a:bevel/>
                <a:headEnd/>
                <a:tailEnd/>
              </a:ln>
            </p:spPr>
            <p:txBody>
              <a:bodyPr anchor="ctr"/>
              <a:lstStyle/>
              <a:p>
                <a:endParaRPr lang="zh-CN" altLang="en-US"/>
              </a:p>
            </p:txBody>
          </p:sp>
          <p:sp>
            <p:nvSpPr>
              <p:cNvPr id="138" name="任意多边形 35"/>
              <p:cNvSpPr>
                <a:spLocks noChangeArrowheads="1"/>
              </p:cNvSpPr>
              <p:nvPr/>
            </p:nvSpPr>
            <p:spPr bwMode="auto">
              <a:xfrm flipV="1">
                <a:off x="5949841" y="576953"/>
                <a:ext cx="1152785" cy="571945"/>
              </a:xfrm>
              <a:custGeom>
                <a:avLst/>
                <a:gdLst>
                  <a:gd name="T0" fmla="*/ 0 w 1152785"/>
                  <a:gd name="T1" fmla="*/ 0 h 572834"/>
                  <a:gd name="T2" fmla="*/ 957096 w 1152785"/>
                  <a:gd name="T3" fmla="*/ 570171 h 572834"/>
                  <a:gd name="T4" fmla="*/ 1152785 w 1152785"/>
                  <a:gd name="T5" fmla="*/ 570171 h 572834"/>
                  <a:gd name="T6" fmla="*/ 0 w 1152785"/>
                  <a:gd name="T7" fmla="*/ 0 h 572834"/>
                  <a:gd name="T8" fmla="*/ 0 60000 65536"/>
                  <a:gd name="T9" fmla="*/ 0 60000 65536"/>
                  <a:gd name="T10" fmla="*/ 0 60000 65536"/>
                  <a:gd name="T11" fmla="*/ 0 60000 65536"/>
                  <a:gd name="T12" fmla="*/ 0 w 1152785"/>
                  <a:gd name="T13" fmla="*/ 0 h 572834"/>
                  <a:gd name="T14" fmla="*/ 1152785 w 1152785"/>
                  <a:gd name="T15" fmla="*/ 572834 h 572834"/>
                </a:gdLst>
                <a:ahLst/>
                <a:cxnLst>
                  <a:cxn ang="T8">
                    <a:pos x="T0" y="T1"/>
                  </a:cxn>
                  <a:cxn ang="T9">
                    <a:pos x="T2" y="T3"/>
                  </a:cxn>
                  <a:cxn ang="T10">
                    <a:pos x="T4" y="T5"/>
                  </a:cxn>
                  <a:cxn ang="T11">
                    <a:pos x="T6" y="T7"/>
                  </a:cxn>
                </a:cxnLst>
                <a:rect l="T12" t="T13" r="T14" b="T15"/>
                <a:pathLst>
                  <a:path w="1152785" h="572834">
                    <a:moveTo>
                      <a:pt x="0" y="0"/>
                    </a:moveTo>
                    <a:lnTo>
                      <a:pt x="957096" y="572834"/>
                    </a:lnTo>
                    <a:lnTo>
                      <a:pt x="1152785" y="572834"/>
                    </a:lnTo>
                    <a:lnTo>
                      <a:pt x="0" y="0"/>
                    </a:lnTo>
                    <a:close/>
                  </a:path>
                </a:pathLst>
              </a:custGeom>
              <a:solidFill>
                <a:srgbClr val="7F7F7F"/>
              </a:solidFill>
              <a:ln w="3175" cap="flat" cmpd="sng">
                <a:solidFill>
                  <a:schemeClr val="bg1"/>
                </a:solidFill>
                <a:bevel/>
                <a:headEnd/>
                <a:tailEnd/>
              </a:ln>
            </p:spPr>
            <p:txBody>
              <a:bodyPr anchor="ctr"/>
              <a:lstStyle/>
              <a:p>
                <a:endParaRPr lang="zh-CN" altLang="en-US"/>
              </a:p>
            </p:txBody>
          </p:sp>
        </p:grpSp>
      </p:grpSp>
      <p:pic>
        <p:nvPicPr>
          <p:cNvPr id="89" name="Picture 2" descr="C:\Users\admin\Desktop\shutterstock_24651346 [转换].png"/>
          <p:cNvPicPr>
            <a:picLocks noChangeAspect="1" noChangeArrowheads="1"/>
          </p:cNvPicPr>
          <p:nvPr/>
        </p:nvPicPr>
        <p:blipFill>
          <a:blip r:embed="rId11" cstate="print"/>
          <a:srcRect/>
          <a:stretch>
            <a:fillRect/>
          </a:stretch>
        </p:blipFill>
        <p:spPr bwMode="auto">
          <a:xfrm>
            <a:off x="1496290" y="5004546"/>
            <a:ext cx="932255" cy="740451"/>
          </a:xfrm>
          <a:prstGeom prst="rect">
            <a:avLst/>
          </a:prstGeom>
          <a:noFill/>
          <a:ln w="9525">
            <a:noFill/>
            <a:miter lim="800000"/>
            <a:headEnd/>
            <a:tailEnd/>
          </a:ln>
        </p:spPr>
      </p:pic>
      <p:pic>
        <p:nvPicPr>
          <p:cNvPr id="151" name="图片 150" descr="u=3667576493,3168475602&amp;fm=21&amp;gp=0.jpg"/>
          <p:cNvPicPr>
            <a:picLocks noChangeAspect="1"/>
          </p:cNvPicPr>
          <p:nvPr/>
        </p:nvPicPr>
        <p:blipFill>
          <a:blip r:embed="rId12"/>
          <a:stretch>
            <a:fillRect/>
          </a:stretch>
        </p:blipFill>
        <p:spPr>
          <a:xfrm>
            <a:off x="586348" y="2790701"/>
            <a:ext cx="1834300" cy="1377290"/>
          </a:xfrm>
          <a:prstGeom prst="rect">
            <a:avLst/>
          </a:prstGeom>
          <a:ln>
            <a:noFill/>
          </a:ln>
          <a:effectLst>
            <a:softEdge rad="112500"/>
          </a:effectLst>
        </p:spPr>
      </p:pic>
    </p:spTree>
    <p:extLst>
      <p:ext uri="{BB962C8B-B14F-4D97-AF65-F5344CB8AC3E}">
        <p14:creationId xmlns:p14="http://schemas.microsoft.com/office/powerpoint/2010/main" val="12017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par>
                          <p:cTn id="35" fill="hold">
                            <p:stCondLst>
                              <p:cond delay="4000"/>
                            </p:stCondLst>
                            <p:childTnLst>
                              <p:par>
                                <p:cTn id="36" presetID="17"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wipe(down)">
                                      <p:cBhvr>
                                        <p:cTn id="43" dur="500"/>
                                        <p:tgtEl>
                                          <p:spTgt spid="151"/>
                                        </p:tgtEl>
                                      </p:cBhvr>
                                    </p:animEffect>
                                  </p:childTnLst>
                                </p:cTn>
                              </p:par>
                              <p:par>
                                <p:cTn id="44" presetID="31" presetClass="entr" presetSubtype="0" fill="hold" nodeType="withEffect">
                                  <p:stCondLst>
                                    <p:cond delay="250"/>
                                  </p:stCondLst>
                                  <p:childTnLst>
                                    <p:set>
                                      <p:cBhvr>
                                        <p:cTn id="45" dur="1" fill="hold">
                                          <p:stCondLst>
                                            <p:cond delay="0"/>
                                          </p:stCondLst>
                                        </p:cTn>
                                        <p:tgtEl>
                                          <p:spTgt spid="97"/>
                                        </p:tgtEl>
                                        <p:attrNameLst>
                                          <p:attrName>style.visibility</p:attrName>
                                        </p:attrNameLst>
                                      </p:cBhvr>
                                      <p:to>
                                        <p:strVal val="visible"/>
                                      </p:to>
                                    </p:set>
                                    <p:anim calcmode="lin" valueType="num">
                                      <p:cBhvr>
                                        <p:cTn id="46" dur="500" fill="hold"/>
                                        <p:tgtEl>
                                          <p:spTgt spid="97"/>
                                        </p:tgtEl>
                                        <p:attrNameLst>
                                          <p:attrName>ppt_w</p:attrName>
                                        </p:attrNameLst>
                                      </p:cBhvr>
                                      <p:tavLst>
                                        <p:tav tm="0">
                                          <p:val>
                                            <p:fltVal val="0"/>
                                          </p:val>
                                        </p:tav>
                                        <p:tav tm="100000">
                                          <p:val>
                                            <p:strVal val="#ppt_w"/>
                                          </p:val>
                                        </p:tav>
                                      </p:tavLst>
                                    </p:anim>
                                    <p:anim calcmode="lin" valueType="num">
                                      <p:cBhvr>
                                        <p:cTn id="47" dur="500" fill="hold"/>
                                        <p:tgtEl>
                                          <p:spTgt spid="97"/>
                                        </p:tgtEl>
                                        <p:attrNameLst>
                                          <p:attrName>ppt_h</p:attrName>
                                        </p:attrNameLst>
                                      </p:cBhvr>
                                      <p:tavLst>
                                        <p:tav tm="0">
                                          <p:val>
                                            <p:fltVal val="0"/>
                                          </p:val>
                                        </p:tav>
                                        <p:tav tm="100000">
                                          <p:val>
                                            <p:strVal val="#ppt_h"/>
                                          </p:val>
                                        </p:tav>
                                      </p:tavLst>
                                    </p:anim>
                                    <p:anim calcmode="lin" valueType="num">
                                      <p:cBhvr>
                                        <p:cTn id="48" dur="500" fill="hold"/>
                                        <p:tgtEl>
                                          <p:spTgt spid="97"/>
                                        </p:tgtEl>
                                        <p:attrNameLst>
                                          <p:attrName>style.rotation</p:attrName>
                                        </p:attrNameLst>
                                      </p:cBhvr>
                                      <p:tavLst>
                                        <p:tav tm="0">
                                          <p:val>
                                            <p:fltVal val="90"/>
                                          </p:val>
                                        </p:tav>
                                        <p:tav tm="100000">
                                          <p:val>
                                            <p:fltVal val="0"/>
                                          </p:val>
                                        </p:tav>
                                      </p:tavLst>
                                    </p:anim>
                                    <p:animEffect>
                                      <p:cBhvr>
                                        <p:cTn id="49" dur="500"/>
                                        <p:tgtEl>
                                          <p:spTgt spid="97"/>
                                        </p:tgtEl>
                                      </p:cBhvr>
                                    </p:animEffect>
                                  </p:childTnLst>
                                </p:cTn>
                              </p:par>
                              <p:par>
                                <p:cTn id="50" presetID="12" presetClass="entr" presetSubtype="8" fill="hold" nodeType="withEffect">
                                  <p:stCondLst>
                                    <p:cond delay="1250"/>
                                  </p:stCondLst>
                                  <p:childTnLst>
                                    <p:set>
                                      <p:cBhvr>
                                        <p:cTn id="51" dur="1" fill="hold">
                                          <p:stCondLst>
                                            <p:cond delay="0"/>
                                          </p:stCondLst>
                                        </p:cTn>
                                        <p:tgtEl>
                                          <p:spTgt spid="89"/>
                                        </p:tgtEl>
                                        <p:attrNameLst>
                                          <p:attrName>style.visibility</p:attrName>
                                        </p:attrNameLst>
                                      </p:cBhvr>
                                      <p:to>
                                        <p:strVal val="visible"/>
                                      </p:to>
                                    </p:set>
                                    <p:anim calcmode="lin" valueType="num">
                                      <p:cBhvr>
                                        <p:cTn id="52" dur="300"/>
                                        <p:tgtEl>
                                          <p:spTgt spid="89"/>
                                        </p:tgtEl>
                                        <p:attrNameLst>
                                          <p:attrName>ppt_x</p:attrName>
                                        </p:attrNameLst>
                                      </p:cBhvr>
                                      <p:tavLst>
                                        <p:tav tm="0">
                                          <p:val>
                                            <p:strVal val="#ppt_x-#ppt_w*1.125000"/>
                                          </p:val>
                                        </p:tav>
                                        <p:tav tm="100000">
                                          <p:val>
                                            <p:strVal val="#ppt_x"/>
                                          </p:val>
                                        </p:tav>
                                      </p:tavLst>
                                    </p:anim>
                                    <p:animEffect>
                                      <p:cBhvr>
                                        <p:cTn id="53" dur="300"/>
                                        <p:tgtEl>
                                          <p:spTgt spid="89"/>
                                        </p:tgtEl>
                                      </p:cBhvr>
                                    </p:animEffect>
                                  </p:childTnLst>
                                </p:cTn>
                              </p:par>
                              <p:par>
                                <p:cTn id="54" presetID="31" presetClass="entr" presetSubtype="0" fill="hold" nodeType="withEffect">
                                  <p:stCondLst>
                                    <p:cond delay="1750"/>
                                  </p:stCondLst>
                                  <p:childTnLst>
                                    <p:set>
                                      <p:cBhvr>
                                        <p:cTn id="55" dur="1" fill="hold">
                                          <p:stCondLst>
                                            <p:cond delay="0"/>
                                          </p:stCondLst>
                                        </p:cTn>
                                        <p:tgtEl>
                                          <p:spTgt spid="90"/>
                                        </p:tgtEl>
                                        <p:attrNameLst>
                                          <p:attrName>style.visibility</p:attrName>
                                        </p:attrNameLst>
                                      </p:cBhvr>
                                      <p:to>
                                        <p:strVal val="visible"/>
                                      </p:to>
                                    </p:set>
                                    <p:anim calcmode="lin" valueType="num">
                                      <p:cBhvr>
                                        <p:cTn id="56" dur="500" fill="hold"/>
                                        <p:tgtEl>
                                          <p:spTgt spid="90"/>
                                        </p:tgtEl>
                                        <p:attrNameLst>
                                          <p:attrName>ppt_w</p:attrName>
                                        </p:attrNameLst>
                                      </p:cBhvr>
                                      <p:tavLst>
                                        <p:tav tm="0">
                                          <p:val>
                                            <p:fltVal val="0"/>
                                          </p:val>
                                        </p:tav>
                                        <p:tav tm="100000">
                                          <p:val>
                                            <p:strVal val="#ppt_w"/>
                                          </p:val>
                                        </p:tav>
                                      </p:tavLst>
                                    </p:anim>
                                    <p:anim calcmode="lin" valueType="num">
                                      <p:cBhvr>
                                        <p:cTn id="57" dur="500" fill="hold"/>
                                        <p:tgtEl>
                                          <p:spTgt spid="90"/>
                                        </p:tgtEl>
                                        <p:attrNameLst>
                                          <p:attrName>ppt_h</p:attrName>
                                        </p:attrNameLst>
                                      </p:cBhvr>
                                      <p:tavLst>
                                        <p:tav tm="0">
                                          <p:val>
                                            <p:fltVal val="0"/>
                                          </p:val>
                                        </p:tav>
                                        <p:tav tm="100000">
                                          <p:val>
                                            <p:strVal val="#ppt_h"/>
                                          </p:val>
                                        </p:tav>
                                      </p:tavLst>
                                    </p:anim>
                                    <p:anim calcmode="lin" valueType="num">
                                      <p:cBhvr>
                                        <p:cTn id="58" dur="500" fill="hold"/>
                                        <p:tgtEl>
                                          <p:spTgt spid="90"/>
                                        </p:tgtEl>
                                        <p:attrNameLst>
                                          <p:attrName>style.rotation</p:attrName>
                                        </p:attrNameLst>
                                      </p:cBhvr>
                                      <p:tavLst>
                                        <p:tav tm="0">
                                          <p:val>
                                            <p:fltVal val="90"/>
                                          </p:val>
                                        </p:tav>
                                        <p:tav tm="100000">
                                          <p:val>
                                            <p:fltVal val="0"/>
                                          </p:val>
                                        </p:tav>
                                      </p:tavLst>
                                    </p:anim>
                                    <p:animEffect>
                                      <p:cBhvr>
                                        <p:cTn id="59" dur="500"/>
                                        <p:tgtEl>
                                          <p:spTgt spid="90"/>
                                        </p:tgtEl>
                                      </p:cBhvr>
                                    </p:animEffect>
                                  </p:childTnLst>
                                </p:cTn>
                              </p:par>
                              <p:par>
                                <p:cTn id="60" presetID="22" presetClass="entr" presetSubtype="4" fill="hold" nodeType="withEffect">
                                  <p:stCondLst>
                                    <p:cond delay="2750"/>
                                  </p:stCondLst>
                                  <p:childTnLst>
                                    <p:set>
                                      <p:cBhvr>
                                        <p:cTn id="61" dur="1" fill="hold">
                                          <p:stCondLst>
                                            <p:cond delay="0"/>
                                          </p:stCondLst>
                                        </p:cTn>
                                        <p:tgtEl>
                                          <p:spTgt spid="51"/>
                                        </p:tgtEl>
                                        <p:attrNameLst>
                                          <p:attrName>style.visibility</p:attrName>
                                        </p:attrNameLst>
                                      </p:cBhvr>
                                      <p:to>
                                        <p:strVal val="visible"/>
                                      </p:to>
                                    </p:set>
                                    <p:animEffect>
                                      <p:cBhvr>
                                        <p:cTn id="62" dur="500"/>
                                        <p:tgtEl>
                                          <p:spTgt spid="51"/>
                                        </p:tgtEl>
                                      </p:cBhvr>
                                    </p:animEffect>
                                  </p:childTnLst>
                                </p:cTn>
                              </p:par>
                              <p:par>
                                <p:cTn id="63" presetID="22" presetClass="entr" presetSubtype="4" fill="hold" nodeType="withEffect">
                                  <p:stCondLst>
                                    <p:cond delay="3000"/>
                                  </p:stCondLst>
                                  <p:childTnLst>
                                    <p:set>
                                      <p:cBhvr>
                                        <p:cTn id="64" dur="1" fill="hold">
                                          <p:stCondLst>
                                            <p:cond delay="0"/>
                                          </p:stCondLst>
                                        </p:cTn>
                                        <p:tgtEl>
                                          <p:spTgt spid="71"/>
                                        </p:tgtEl>
                                        <p:attrNameLst>
                                          <p:attrName>style.visibility</p:attrName>
                                        </p:attrNameLst>
                                      </p:cBhvr>
                                      <p:to>
                                        <p:strVal val="visible"/>
                                      </p:to>
                                    </p:set>
                                    <p:animEffect>
                                      <p:cBhvr>
                                        <p:cTn id="65" dur="500"/>
                                        <p:tgtEl>
                                          <p:spTgt spid="71"/>
                                        </p:tgtEl>
                                      </p:cBhvr>
                                    </p:animEffect>
                                  </p:childTnLst>
                                </p:cTn>
                              </p:par>
                              <p:par>
                                <p:cTn id="66" presetID="22" presetClass="entr" presetSubtype="4" fill="hold" nodeType="withEffect">
                                  <p:stCondLst>
                                    <p:cond delay="3250"/>
                                  </p:stCondLst>
                                  <p:childTnLst>
                                    <p:set>
                                      <p:cBhvr>
                                        <p:cTn id="67" dur="1" fill="hold">
                                          <p:stCondLst>
                                            <p:cond delay="0"/>
                                          </p:stCondLst>
                                        </p:cTn>
                                        <p:tgtEl>
                                          <p:spTgt spid="79"/>
                                        </p:tgtEl>
                                        <p:attrNameLst>
                                          <p:attrName>style.visibility</p:attrName>
                                        </p:attrNameLst>
                                      </p:cBhvr>
                                      <p:to>
                                        <p:strVal val="visible"/>
                                      </p:to>
                                    </p:set>
                                    <p:animEffect>
                                      <p:cBhvr>
                                        <p:cTn id="68" dur="500"/>
                                        <p:tgtEl>
                                          <p:spTgt spid="79"/>
                                        </p:tgtEl>
                                      </p:cBhvr>
                                    </p:animEffect>
                                  </p:childTnLst>
                                </p:cTn>
                              </p:par>
                              <p:par>
                                <p:cTn id="69" presetID="22" presetClass="entr" presetSubtype="8" fill="hold" nodeType="withEffect">
                                  <p:stCondLst>
                                    <p:cond delay="250"/>
                                  </p:stCondLst>
                                  <p:childTnLst>
                                    <p:set>
                                      <p:cBhvr>
                                        <p:cTn id="70" dur="1" fill="hold">
                                          <p:stCondLst>
                                            <p:cond delay="0"/>
                                          </p:stCondLst>
                                        </p:cTn>
                                        <p:tgtEl>
                                          <p:spTgt spid="104"/>
                                        </p:tgtEl>
                                        <p:attrNameLst>
                                          <p:attrName>style.visibility</p:attrName>
                                        </p:attrNameLst>
                                      </p:cBhvr>
                                      <p:to>
                                        <p:strVal val="visible"/>
                                      </p:to>
                                    </p:set>
                                    <p:animEffect>
                                      <p:cBhvr>
                                        <p:cTn id="71" dur="400"/>
                                        <p:tgtEl>
                                          <p:spTgt spid="104"/>
                                        </p:tgtEl>
                                      </p:cBhvr>
                                    </p:animEffec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143 -4.81481E-6 C -0.00729 -0.04351 -0.01615 -0.0868 -0.00638 -0.11435 C 0.00325 -0.14166 0.0237 -0.14791 0.05911 -0.16435 C 0.09453 -0.18078 0.1763 -0.20231 0.20651 -0.21273 C 0.23685 -0.22314 0.23776 -0.24953 0.24088 -0.22662 C 0.24401 -0.2037 0.24284 -0.11365 0.22552 -0.07453 C 0.2082 -0.03541 0.16276 -0.02662 0.13672 0.00857 C 0.11054 0.04375 0.06159 0.10371 0.06901 0.13658 C 0.07643 0.16968 0.15703 0.19954 0.18099 0.20741 C 0.20508 0.21528 0.19609 0.20533 0.21315 0.18334 C 0.23021 0.16135 0.2556 0.09931 0.28307 0.07616 C 0.31067 0.05301 0.34739 0.05163 0.37838 0.04491 C 0.40937 0.0382 0.45416 0.03774 0.4694 0.03635 " pathEditMode="relative" rAng="0" ptsTypes="AAAAAAAAAAAAA">
                                      <p:cBhvr>
                                        <p:cTn id="75" dur="3000" fill="hold"/>
                                        <p:tgtEl>
                                          <p:spTgt spid="89"/>
                                        </p:tgtEl>
                                        <p:attrNameLst>
                                          <p:attrName>ppt_x</p:attrName>
                                          <p:attrName>ppt_y</p:attrName>
                                        </p:attrNameLst>
                                      </p:cBhvr>
                                      <p:rCtr x="22786" y="-1296"/>
                                    </p:animMotion>
                                  </p:childTnLst>
                                </p:cTn>
                              </p:par>
                            </p:childTnLst>
                          </p:cTn>
                        </p:par>
                        <p:par>
                          <p:cTn id="76" fill="hold">
                            <p:stCondLst>
                              <p:cond delay="3000"/>
                            </p:stCondLst>
                            <p:childTnLst>
                              <p:par>
                                <p:cTn id="77" presetID="26" presetClass="emph" presetSubtype="0" fill="hold" nodeType="afterEffect">
                                  <p:stCondLst>
                                    <p:cond delay="0"/>
                                  </p:stCondLst>
                                  <p:childTnLst>
                                    <p:animEffect transition="out" filter="fade">
                                      <p:cBhvr>
                                        <p:cTn id="78" dur="500" tmFilter="0, 0; .2, .5; .8, .5; 1, 0"/>
                                        <p:tgtEl>
                                          <p:spTgt spid="90"/>
                                        </p:tgtEl>
                                      </p:cBhvr>
                                    </p:animEffect>
                                    <p:animScale>
                                      <p:cBhvr>
                                        <p:cTn id="79" dur="250" autoRev="1" fill="hold"/>
                                        <p:tgtEl>
                                          <p:spTgt spid="90"/>
                                        </p:tgtEl>
                                      </p:cBhvr>
                                      <p:by x="105000" y="105000"/>
                                    </p:animScale>
                                  </p:childTnLst>
                                </p:cTn>
                              </p:par>
                            </p:childTnLst>
                          </p:cTn>
                        </p:par>
                        <p:par>
                          <p:cTn id="80" fill="hold">
                            <p:stCondLst>
                              <p:cond delay="3500"/>
                            </p:stCondLst>
                            <p:childTnLst>
                              <p:par>
                                <p:cTn id="81" presetID="26" presetClass="emph" presetSubtype="0" fill="hold" nodeType="afterEffect">
                                  <p:stCondLst>
                                    <p:cond delay="0"/>
                                  </p:stCondLst>
                                  <p:childTnLst>
                                    <p:animEffect transition="out" filter="fade">
                                      <p:cBhvr>
                                        <p:cTn id="82" dur="500" tmFilter="0, 0; .2, .5; .8, .5; 1, 0"/>
                                        <p:tgtEl>
                                          <p:spTgt spid="51"/>
                                        </p:tgtEl>
                                      </p:cBhvr>
                                    </p:animEffect>
                                    <p:animScale>
                                      <p:cBhvr>
                                        <p:cTn id="83" dur="250" autoRev="1" fill="hold"/>
                                        <p:tgtEl>
                                          <p:spTgt spid="51"/>
                                        </p:tgtEl>
                                      </p:cBhvr>
                                      <p:by x="105000" y="105000"/>
                                    </p:animScale>
                                  </p:childTnLst>
                                </p:cTn>
                              </p:par>
                            </p:childTnLst>
                          </p:cTn>
                        </p:par>
                        <p:par>
                          <p:cTn id="84" fill="hold">
                            <p:stCondLst>
                              <p:cond delay="4000"/>
                            </p:stCondLst>
                            <p:childTnLst>
                              <p:par>
                                <p:cTn id="85" presetID="26" presetClass="emph" presetSubtype="0" fill="hold" nodeType="afterEffect">
                                  <p:stCondLst>
                                    <p:cond delay="0"/>
                                  </p:stCondLst>
                                  <p:childTnLst>
                                    <p:animEffect transition="out" filter="fade">
                                      <p:cBhvr>
                                        <p:cTn id="86" dur="500" tmFilter="0, 0; .2, .5; .8, .5; 1, 0"/>
                                        <p:tgtEl>
                                          <p:spTgt spid="71"/>
                                        </p:tgtEl>
                                      </p:cBhvr>
                                    </p:animEffect>
                                    <p:animScale>
                                      <p:cBhvr>
                                        <p:cTn id="87" dur="250" autoRev="1" fill="hold"/>
                                        <p:tgtEl>
                                          <p:spTgt spid="71"/>
                                        </p:tgtEl>
                                      </p:cBhvr>
                                      <p:by x="105000" y="105000"/>
                                    </p:animScale>
                                  </p:childTnLst>
                                </p:cTn>
                              </p:par>
                            </p:childTnLst>
                          </p:cTn>
                        </p:par>
                        <p:par>
                          <p:cTn id="88" fill="hold">
                            <p:stCondLst>
                              <p:cond delay="4500"/>
                            </p:stCondLst>
                            <p:childTnLst>
                              <p:par>
                                <p:cTn id="89" presetID="26" presetClass="emph" presetSubtype="0" fill="hold" nodeType="afterEffect">
                                  <p:stCondLst>
                                    <p:cond delay="0"/>
                                  </p:stCondLst>
                                  <p:childTnLst>
                                    <p:animEffect transition="out" filter="fade">
                                      <p:cBhvr>
                                        <p:cTn id="90" dur="500" tmFilter="0, 0; .2, .5; .8, .5; 1, 0"/>
                                        <p:tgtEl>
                                          <p:spTgt spid="79"/>
                                        </p:tgtEl>
                                      </p:cBhvr>
                                    </p:animEffect>
                                    <p:animScale>
                                      <p:cBhvr>
                                        <p:cTn id="9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图片 96" descr="fd039245d688d43f5ec24b187a1ed21b0ff43bf5.jpg"/>
          <p:cNvPicPr>
            <a:picLocks noChangeAspect="1"/>
          </p:cNvPicPr>
          <p:nvPr/>
        </p:nvPicPr>
        <p:blipFill>
          <a:blip r:embed="rId2"/>
          <a:stretch>
            <a:fillRect/>
          </a:stretch>
        </p:blipFill>
        <p:spPr>
          <a:xfrm>
            <a:off x="6472053" y="2239811"/>
            <a:ext cx="2683823" cy="4404433"/>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smtClean="0">
                  <a:solidFill>
                    <a:schemeClr val="bg1"/>
                  </a:solidFill>
                  <a:latin typeface="黑体" panose="02010609060101010101" pitchFamily="49" charset="-122"/>
                  <a:ea typeface="黑体" panose="02010609060101010101" pitchFamily="49" charset="-122"/>
                </a:rPr>
                <a:t>“勤”是为政者治国理政的首要行为</a:t>
              </a:r>
              <a:endParaRPr lang="zh-CN" altLang="en-US" sz="2400" dirty="0">
                <a:solidFill>
                  <a:schemeClr val="bg1"/>
                </a:solidFill>
                <a:latin typeface="黑体" panose="02010609060101010101" pitchFamily="49" charset="-122"/>
                <a:ea typeface="黑体" panose="02010609060101010101" pitchFamily="49" charset="-122"/>
              </a:endParaRPr>
            </a:p>
          </p:txBody>
        </p:sp>
      </p:grpSp>
      <p:grpSp>
        <p:nvGrpSpPr>
          <p:cNvPr id="6" name="组合 56"/>
          <p:cNvGrpSpPr/>
          <p:nvPr/>
        </p:nvGrpSpPr>
        <p:grpSpPr>
          <a:xfrm>
            <a:off x="347134" y="1178192"/>
            <a:ext cx="1243396" cy="1254308"/>
            <a:chOff x="5025571" y="1800800"/>
            <a:chExt cx="2140858" cy="2159642"/>
          </a:xfrm>
        </p:grpSpPr>
        <p:grpSp>
          <p:nvGrpSpPr>
            <p:cNvPr id="7" name="组合 57"/>
            <p:cNvGrpSpPr/>
            <p:nvPr/>
          </p:nvGrpSpPr>
          <p:grpSpPr>
            <a:xfrm>
              <a:off x="5025571" y="1800800"/>
              <a:ext cx="2140858" cy="2159642"/>
              <a:chOff x="5025570" y="1940946"/>
              <a:chExt cx="2140858" cy="2159642"/>
            </a:xfrm>
          </p:grpSpPr>
          <p:sp>
            <p:nvSpPr>
              <p:cNvPr id="60" name="矩形 59"/>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0" idx="1"/>
                <a:endCxn id="60"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0" idx="0"/>
                <a:endCxn id="60"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勤</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1705481" y="1275742"/>
            <a:ext cx="7782903" cy="830997"/>
          </a:xfrm>
          <a:prstGeom prst="rect">
            <a:avLst/>
          </a:prstGeom>
          <a:noFill/>
        </p:spPr>
        <p:txBody>
          <a:bodyPr wrap="square" rtlCol="0">
            <a:spAutoFit/>
          </a:bodyPr>
          <a:lstStyle/>
          <a:p>
            <a:r>
              <a:rPr lang="zh-CN" altLang="en-US" sz="2400" b="1" dirty="0" smtClean="0">
                <a:solidFill>
                  <a:srgbClr val="FF0000"/>
                </a:solidFill>
                <a:latin typeface="黑体" panose="02010609060101010101" pitchFamily="49" charset="-122"/>
                <a:ea typeface="黑体" panose="02010609060101010101" pitchFamily="49" charset="-122"/>
              </a:rPr>
              <a:t>勤奋</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smtClean="0">
                <a:latin typeface="黑体" panose="02010609060101010101" pitchFamily="49" charset="-122"/>
                <a:ea typeface="黑体" panose="02010609060101010101" pitchFamily="49" charset="-122"/>
              </a:rPr>
              <a:t>“勤能补拙”，自古就是我国做人谋事的基本行为准则</a:t>
            </a:r>
            <a:endParaRPr lang="zh-CN" altLang="en-US" sz="2400" b="1" dirty="0">
              <a:latin typeface="黑体" panose="02010609060101010101" pitchFamily="49" charset="-122"/>
              <a:ea typeface="黑体" panose="02010609060101010101" pitchFamily="49" charset="-122"/>
            </a:endParaRPr>
          </a:p>
        </p:txBody>
      </p:sp>
      <p:grpSp>
        <p:nvGrpSpPr>
          <p:cNvPr id="40" name="组合 39"/>
          <p:cNvGrpSpPr/>
          <p:nvPr/>
        </p:nvGrpSpPr>
        <p:grpSpPr>
          <a:xfrm>
            <a:off x="0" y="2655734"/>
            <a:ext cx="5547948" cy="3330540"/>
            <a:chOff x="0" y="2655734"/>
            <a:chExt cx="5547948" cy="3330540"/>
          </a:xfrm>
        </p:grpSpPr>
        <p:sp>
          <p:nvSpPr>
            <p:cNvPr id="101" name="矩形 100"/>
            <p:cNvSpPr/>
            <p:nvPr/>
          </p:nvSpPr>
          <p:spPr>
            <a:xfrm>
              <a:off x="149358" y="2923327"/>
              <a:ext cx="5265790" cy="2805831"/>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flipH="1">
              <a:off x="0" y="2655734"/>
              <a:ext cx="252000" cy="2016000"/>
            </a:xfrm>
            <a:prstGeom prst="rect">
              <a:avLst/>
            </a:prstGeom>
            <a:solidFill>
              <a:srgbClr val="92D050"/>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flipH="1">
              <a:off x="5295948" y="3979342"/>
              <a:ext cx="252000" cy="2006932"/>
            </a:xfrm>
            <a:prstGeom prst="rect">
              <a:avLst/>
            </a:prstGeom>
            <a:solidFill>
              <a:srgbClr val="92D050"/>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文本框 9"/>
          <p:cNvSpPr txBox="1"/>
          <p:nvPr/>
        </p:nvSpPr>
        <p:spPr>
          <a:xfrm>
            <a:off x="439462" y="3209443"/>
            <a:ext cx="4874048" cy="2308324"/>
          </a:xfrm>
          <a:prstGeom prst="rect">
            <a:avLst/>
          </a:prstGeom>
          <a:noFill/>
        </p:spPr>
        <p:txBody>
          <a:bodyPr wrap="square" rtlCol="0">
            <a:spAutoFit/>
          </a:bodyPr>
          <a:lstStyle/>
          <a:p>
            <a:r>
              <a:rPr lang="zh-CN" altLang="en-US" sz="2400" dirty="0" smtClean="0">
                <a:latin typeface="+mn-ea"/>
              </a:rPr>
              <a:t>其一生得力在立志，自拔于流俗，而困而知，而勉而行，历百千艰阻而不挫屈，不求近效，铢积寸累，受之以虚，将之以勤，植之以刚，贞之以恒，帅之以诚，勇猛精进，坚苦卓绝。如斯而已！如斯而已！</a:t>
            </a:r>
            <a:endParaRPr lang="en-US" altLang="zh-CN" sz="2400" dirty="0" smtClean="0">
              <a:latin typeface="+mn-ea"/>
            </a:endParaRPr>
          </a:p>
        </p:txBody>
      </p:sp>
      <p:grpSp>
        <p:nvGrpSpPr>
          <p:cNvPr id="117" name="组合 10"/>
          <p:cNvGrpSpPr>
            <a:grpSpLocks/>
          </p:cNvGrpSpPr>
          <p:nvPr/>
        </p:nvGrpSpPr>
        <p:grpSpPr bwMode="auto">
          <a:xfrm>
            <a:off x="10088695" y="2876630"/>
            <a:ext cx="1438937" cy="3429000"/>
            <a:chOff x="4714876" y="785800"/>
            <a:chExt cx="1438946" cy="4112950"/>
          </a:xfrm>
        </p:grpSpPr>
        <p:pic>
          <p:nvPicPr>
            <p:cNvPr id="119" name="图片 8" descr="200851295613137_2.jpg"/>
            <p:cNvPicPr>
              <a:picLocks noChangeAspect="1"/>
            </p:cNvPicPr>
            <p:nvPr/>
          </p:nvPicPr>
          <p:blipFill>
            <a:blip r:embed="rId10"/>
            <a:srcRect l="16499" t="4166" r="61108" b="5556"/>
            <a:stretch>
              <a:fillRect/>
            </a:stretch>
          </p:blipFill>
          <p:spPr bwMode="auto">
            <a:xfrm>
              <a:off x="4714876" y="785800"/>
              <a:ext cx="1357322" cy="4112950"/>
            </a:xfrm>
            <a:prstGeom prst="rect">
              <a:avLst/>
            </a:prstGeom>
            <a:noFill/>
            <a:ln w="9525">
              <a:noFill/>
              <a:miter lim="800000"/>
              <a:headEnd/>
              <a:tailEnd/>
            </a:ln>
          </p:spPr>
        </p:pic>
        <p:sp>
          <p:nvSpPr>
            <p:cNvPr id="121" name="TextBox 9"/>
            <p:cNvSpPr txBox="1"/>
            <p:nvPr/>
          </p:nvSpPr>
          <p:spPr>
            <a:xfrm>
              <a:off x="4953485" y="1217155"/>
              <a:ext cx="1200337" cy="3250239"/>
            </a:xfrm>
            <a:prstGeom prst="rect">
              <a:avLst/>
            </a:prstGeom>
            <a:noFill/>
          </p:spPr>
          <p:txBody>
            <a:bodyPr vert="eaVert" wrap="square">
              <a:spAutoFit/>
            </a:bodyPr>
            <a:lstStyle/>
            <a:p>
              <a:pPr>
                <a:lnSpc>
                  <a:spcPct val="110000"/>
                </a:lnSpc>
                <a:defRPr/>
              </a:pPr>
              <a:r>
                <a:rPr lang="zh-CN" altLang="en-US" sz="2000" b="1" dirty="0" smtClean="0">
                  <a:latin typeface="+mn-ea"/>
                </a:rPr>
                <a:t>天下古今之庸人，</a:t>
              </a:r>
            </a:p>
            <a:p>
              <a:pPr>
                <a:lnSpc>
                  <a:spcPct val="110000"/>
                </a:lnSpc>
                <a:defRPr/>
              </a:pPr>
              <a:r>
                <a:rPr lang="zh-CN" altLang="en-US" sz="2000" b="1" dirty="0" smtClean="0">
                  <a:latin typeface="+mn-ea"/>
                </a:rPr>
                <a:t>皆以一惰字致败</a:t>
              </a:r>
              <a:endParaRPr lang="en-US" altLang="zh-CN" sz="2000" b="1" dirty="0" smtClean="0">
                <a:latin typeface="+mn-ea"/>
              </a:endParaRPr>
            </a:p>
            <a:p>
              <a:pPr algn="r">
                <a:lnSpc>
                  <a:spcPct val="110000"/>
                </a:lnSpc>
                <a:defRPr/>
              </a:pPr>
              <a:r>
                <a:rPr lang="en-US" altLang="zh-CN" sz="2000" b="1" dirty="0" smtClean="0">
                  <a:latin typeface="+mn-ea"/>
                  <a:ea typeface="+mn-ea"/>
                </a:rPr>
                <a:t>——</a:t>
              </a:r>
              <a:r>
                <a:rPr lang="zh-CN" altLang="en-US" sz="2000" b="1" dirty="0" smtClean="0">
                  <a:latin typeface="+mn-ea"/>
                  <a:ea typeface="+mn-ea"/>
                </a:rPr>
                <a:t>曾国藩</a:t>
              </a:r>
              <a:endParaRPr lang="zh-CN" altLang="en-US" sz="2000" b="1" dirty="0">
                <a:latin typeface="+mn-ea"/>
                <a:ea typeface="+mn-ea"/>
              </a:endParaRPr>
            </a:p>
          </p:txBody>
        </p:sp>
      </p:grpSp>
    </p:spTree>
    <p:extLst>
      <p:ext uri="{BB962C8B-B14F-4D97-AF65-F5344CB8AC3E}">
        <p14:creationId xmlns:p14="http://schemas.microsoft.com/office/powerpoint/2010/main" val="12017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par>
                          <p:cTn id="35" fill="hold">
                            <p:stCondLst>
                              <p:cond delay="5000"/>
                            </p:stCondLst>
                            <p:childTnLst>
                              <p:par>
                                <p:cTn id="36" presetID="1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lide(fromLeft)">
                                      <p:cBhvr>
                                        <p:cTn id="38" dur="500"/>
                                        <p:tgtEl>
                                          <p:spTgt spid="8"/>
                                        </p:tgtEl>
                                      </p:cBhvr>
                                    </p:animEffect>
                                  </p:childTnLst>
                                </p:cTn>
                              </p:par>
                            </p:childTnLst>
                          </p:cTn>
                        </p:par>
                        <p:par>
                          <p:cTn id="39" fill="hold">
                            <p:stCondLst>
                              <p:cond delay="5500"/>
                            </p:stCondLst>
                            <p:childTnLst>
                              <p:par>
                                <p:cTn id="40" presetID="47" presetClass="entr" presetSubtype="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53" presetClass="entr" presetSubtype="0" fill="hold" grpId="0" nodeType="afterEffect">
                                  <p:stCondLst>
                                    <p:cond delay="0"/>
                                  </p:stCondLst>
                                  <p:childTnLst>
                                    <p:set>
                                      <p:cBhvr>
                                        <p:cTn id="47" dur="1" fill="hold">
                                          <p:stCondLst>
                                            <p:cond delay="0"/>
                                          </p:stCondLst>
                                        </p:cTn>
                                        <p:tgtEl>
                                          <p:spTgt spid="111"/>
                                        </p:tgtEl>
                                        <p:attrNameLst>
                                          <p:attrName>style.visibility</p:attrName>
                                        </p:attrNameLst>
                                      </p:cBhvr>
                                      <p:to>
                                        <p:strVal val="visible"/>
                                      </p:to>
                                    </p:set>
                                    <p:anim calcmode="lin" valueType="num">
                                      <p:cBhvr>
                                        <p:cTn id="48" dur="500" fill="hold"/>
                                        <p:tgtEl>
                                          <p:spTgt spid="111"/>
                                        </p:tgtEl>
                                        <p:attrNameLst>
                                          <p:attrName>ppt_w</p:attrName>
                                        </p:attrNameLst>
                                      </p:cBhvr>
                                      <p:tavLst>
                                        <p:tav tm="0">
                                          <p:val>
                                            <p:fltVal val="0"/>
                                          </p:val>
                                        </p:tav>
                                        <p:tav tm="100000">
                                          <p:val>
                                            <p:strVal val="#ppt_w"/>
                                          </p:val>
                                        </p:tav>
                                      </p:tavLst>
                                    </p:anim>
                                    <p:anim calcmode="lin" valueType="num">
                                      <p:cBhvr>
                                        <p:cTn id="49" dur="500" fill="hold"/>
                                        <p:tgtEl>
                                          <p:spTgt spid="111"/>
                                        </p:tgtEl>
                                        <p:attrNameLst>
                                          <p:attrName>ppt_h</p:attrName>
                                        </p:attrNameLst>
                                      </p:cBhvr>
                                      <p:tavLst>
                                        <p:tav tm="0">
                                          <p:val>
                                            <p:fltVal val="0"/>
                                          </p:val>
                                        </p:tav>
                                        <p:tav tm="100000">
                                          <p:val>
                                            <p:strVal val="#ppt_h"/>
                                          </p:val>
                                        </p:tav>
                                      </p:tavLst>
                                    </p:anim>
                                    <p:animEffect transition="in" filter="fade">
                                      <p:cBhvr>
                                        <p:cTn id="50" dur="500"/>
                                        <p:tgtEl>
                                          <p:spTgt spid="111"/>
                                        </p:tgtEl>
                                      </p:cBhvr>
                                    </p:animEffect>
                                  </p:childTnLst>
                                </p:cTn>
                              </p:par>
                            </p:childTnLst>
                          </p:cTn>
                        </p:par>
                        <p:par>
                          <p:cTn id="51" fill="hold">
                            <p:stCondLst>
                              <p:cond delay="7000"/>
                            </p:stCondLst>
                            <p:childTnLst>
                              <p:par>
                                <p:cTn id="52" presetID="47" presetClass="entr" presetSubtype="0" fill="hold" nodeType="after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fade">
                                      <p:cBhvr>
                                        <p:cTn id="54" dur="1000"/>
                                        <p:tgtEl>
                                          <p:spTgt spid="117"/>
                                        </p:tgtEl>
                                      </p:cBhvr>
                                    </p:animEffect>
                                    <p:anim calcmode="lin" valueType="num">
                                      <p:cBhvr>
                                        <p:cTn id="55" dur="1000" fill="hold"/>
                                        <p:tgtEl>
                                          <p:spTgt spid="117"/>
                                        </p:tgtEl>
                                        <p:attrNameLst>
                                          <p:attrName>ppt_x</p:attrName>
                                        </p:attrNameLst>
                                      </p:cBhvr>
                                      <p:tavLst>
                                        <p:tav tm="0">
                                          <p:val>
                                            <p:strVal val="#ppt_x"/>
                                          </p:val>
                                        </p:tav>
                                        <p:tav tm="100000">
                                          <p:val>
                                            <p:strVal val="#ppt_x"/>
                                          </p:val>
                                        </p:tav>
                                      </p:tavLst>
                                    </p:anim>
                                    <p:anim calcmode="lin" valueType="num">
                                      <p:cBhvr>
                                        <p:cTn id="56" dur="1000" fill="hold"/>
                                        <p:tgtEl>
                                          <p:spTgt spid="117"/>
                                        </p:tgtEl>
                                        <p:attrNameLst>
                                          <p:attrName>ppt_y</p:attrName>
                                        </p:attrNameLst>
                                      </p:cBhvr>
                                      <p:tavLst>
                                        <p:tav tm="0">
                                          <p:val>
                                            <p:strVal val="#ppt_y-.1"/>
                                          </p:val>
                                        </p:tav>
                                        <p:tav tm="100000">
                                          <p:val>
                                            <p:strVal val="#ppt_y"/>
                                          </p:val>
                                        </p:tav>
                                      </p:tavLst>
                                    </p:anim>
                                  </p:childTnLst>
                                </p:cTn>
                              </p:par>
                            </p:childTnLst>
                          </p:cTn>
                        </p:par>
                        <p:par>
                          <p:cTn id="57" fill="hold">
                            <p:stCondLst>
                              <p:cond delay="8000"/>
                            </p:stCondLst>
                            <p:childTnLst>
                              <p:par>
                                <p:cTn id="58" presetID="12" presetClass="entr" presetSubtype="4" fill="hold" nodeType="after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slide(fromBottom)">
                                      <p:cBhvr>
                                        <p:cTn id="6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p:bldP spid="1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“毅”是为政者治国理政的重要行为</a:t>
              </a:r>
            </a:p>
          </p:txBody>
        </p:sp>
      </p:grpSp>
      <p:grpSp>
        <p:nvGrpSpPr>
          <p:cNvPr id="6" name="组合 56"/>
          <p:cNvGrpSpPr/>
          <p:nvPr/>
        </p:nvGrpSpPr>
        <p:grpSpPr>
          <a:xfrm>
            <a:off x="347134" y="1178192"/>
            <a:ext cx="1243396" cy="1254308"/>
            <a:chOff x="5025571" y="1800800"/>
            <a:chExt cx="2140858" cy="2159642"/>
          </a:xfrm>
        </p:grpSpPr>
        <p:grpSp>
          <p:nvGrpSpPr>
            <p:cNvPr id="7" name="组合 57"/>
            <p:cNvGrpSpPr/>
            <p:nvPr/>
          </p:nvGrpSpPr>
          <p:grpSpPr>
            <a:xfrm>
              <a:off x="5025571" y="1800800"/>
              <a:ext cx="2140858" cy="2159642"/>
              <a:chOff x="5025570" y="1940946"/>
              <a:chExt cx="2140858" cy="2159642"/>
            </a:xfrm>
          </p:grpSpPr>
          <p:sp>
            <p:nvSpPr>
              <p:cNvPr id="60" name="矩形 59"/>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0" idx="1"/>
                <a:endCxn id="60"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0" idx="0"/>
                <a:endCxn id="60"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毅</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1705481" y="1275742"/>
            <a:ext cx="7782903" cy="1200329"/>
          </a:xfrm>
          <a:prstGeom prst="rect">
            <a:avLst/>
          </a:prstGeom>
          <a:noFill/>
        </p:spPr>
        <p:txBody>
          <a:bodyPr wrap="square" rtlCol="0">
            <a:spAutoFit/>
          </a:bodyPr>
          <a:lstStyle/>
          <a:p>
            <a:r>
              <a:rPr lang="zh-CN" altLang="en-US" sz="2400" b="1" dirty="0" smtClean="0">
                <a:solidFill>
                  <a:srgbClr val="FF0000"/>
                </a:solidFill>
                <a:latin typeface="黑体" panose="02010609060101010101" pitchFamily="49" charset="-122"/>
                <a:ea typeface="黑体" panose="02010609060101010101" pitchFamily="49" charset="-122"/>
              </a:rPr>
              <a:t>坚毅</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smtClean="0">
                <a:latin typeface="黑体" panose="02010609060101010101" pitchFamily="49" charset="-122"/>
                <a:ea typeface="黑体" panose="02010609060101010101" pitchFamily="49" charset="-122"/>
              </a:rPr>
              <a:t>为政者治国理政必须经过刻苦修炼和养成，从而具备坚毅的行为特征</a:t>
            </a:r>
            <a:endParaRPr lang="zh-CN" altLang="en-US" sz="2400" b="1"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36" y="1383877"/>
            <a:ext cx="3872079" cy="5476532"/>
          </a:xfrm>
          <a:prstGeom prst="rect">
            <a:avLst/>
          </a:prstGeom>
        </p:spPr>
      </p:pic>
      <p:grpSp>
        <p:nvGrpSpPr>
          <p:cNvPr id="30" name="组合 29"/>
          <p:cNvGrpSpPr>
            <a:grpSpLocks/>
          </p:cNvGrpSpPr>
          <p:nvPr/>
        </p:nvGrpSpPr>
        <p:grpSpPr bwMode="auto">
          <a:xfrm>
            <a:off x="3801005" y="2887419"/>
            <a:ext cx="2560637" cy="1292225"/>
            <a:chOff x="2233439" y="1940400"/>
            <a:chExt cx="2560464" cy="1292618"/>
          </a:xfrm>
        </p:grpSpPr>
        <p:pic>
          <p:nvPicPr>
            <p:cNvPr id="31" name="图片 75" descr="7.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33439" y="2847229"/>
              <a:ext cx="2560464" cy="3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descr="9.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rot="4572267">
              <a:off x="3171353" y="1935271"/>
              <a:ext cx="1027890" cy="1038148"/>
            </a:xfrm>
            <a:prstGeom prst="ellipse">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矩形 32"/>
          <p:cNvSpPr>
            <a:spLocks noChangeArrowheads="1"/>
          </p:cNvSpPr>
          <p:nvPr/>
        </p:nvSpPr>
        <p:spPr bwMode="auto">
          <a:xfrm>
            <a:off x="3309812" y="4073744"/>
            <a:ext cx="353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1200"/>
              </a:spcAft>
            </a:pPr>
            <a:r>
              <a:rPr lang="en-US" altLang="zh-CN" sz="2400" b="1" dirty="0">
                <a:solidFill>
                  <a:srgbClr val="FF0027"/>
                </a:solidFill>
                <a:latin typeface="方正启体简体" charset="-122"/>
                <a:ea typeface="方正启体简体" charset="-122"/>
              </a:rPr>
              <a:t>【</a:t>
            </a:r>
            <a:r>
              <a:rPr lang="zh-CN" altLang="en-US" sz="2400" b="1" dirty="0">
                <a:solidFill>
                  <a:srgbClr val="FF0027"/>
                </a:solidFill>
                <a:latin typeface="方正启体简体" charset="-122"/>
                <a:ea typeface="方正启体简体" charset="-122"/>
              </a:rPr>
              <a:t>坚定的信仰</a:t>
            </a:r>
            <a:r>
              <a:rPr lang="en-US" altLang="zh-CN" sz="2400" b="1" dirty="0">
                <a:solidFill>
                  <a:srgbClr val="FF0027"/>
                </a:solidFill>
                <a:latin typeface="方正启体简体" charset="-122"/>
                <a:ea typeface="方正启体简体" charset="-122"/>
              </a:rPr>
              <a:t>】</a:t>
            </a:r>
          </a:p>
        </p:txBody>
      </p:sp>
      <p:sp>
        <p:nvSpPr>
          <p:cNvPr id="34" name="矩形 33"/>
          <p:cNvSpPr>
            <a:spLocks noChangeArrowheads="1"/>
          </p:cNvSpPr>
          <p:nvPr/>
        </p:nvSpPr>
        <p:spPr bwMode="auto">
          <a:xfrm>
            <a:off x="6845175" y="4108354"/>
            <a:ext cx="353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Aft>
                <a:spcPts val="1200"/>
              </a:spcAft>
            </a:pPr>
            <a:r>
              <a:rPr lang="en-US" altLang="zh-CN" sz="2400" b="1" dirty="0" smtClean="0">
                <a:solidFill>
                  <a:srgbClr val="FF0027"/>
                </a:solidFill>
                <a:latin typeface="方正启体简体" charset="-122"/>
                <a:ea typeface="方正启体简体" charset="-122"/>
              </a:rPr>
              <a:t>【</a:t>
            </a:r>
            <a:r>
              <a:rPr lang="zh-CN" altLang="en-US" sz="2400" b="1" dirty="0" smtClean="0">
                <a:solidFill>
                  <a:srgbClr val="FF0027"/>
                </a:solidFill>
                <a:latin typeface="方正启体简体" charset="-122"/>
                <a:ea typeface="方正启体简体" charset="-122"/>
              </a:rPr>
              <a:t>顽强的毅力</a:t>
            </a:r>
            <a:r>
              <a:rPr lang="en-US" altLang="zh-CN" sz="2400" b="1" dirty="0" smtClean="0">
                <a:solidFill>
                  <a:srgbClr val="FF0027"/>
                </a:solidFill>
                <a:latin typeface="方正启体简体" charset="-122"/>
                <a:ea typeface="方正启体简体" charset="-122"/>
              </a:rPr>
              <a:t>】</a:t>
            </a:r>
            <a:endParaRPr lang="en-US" altLang="zh-CN" sz="2400" b="1" dirty="0">
              <a:solidFill>
                <a:srgbClr val="FF0027"/>
              </a:solidFill>
              <a:latin typeface="方正启体简体" charset="-122"/>
              <a:ea typeface="方正启体简体" charset="-122"/>
            </a:endParaRPr>
          </a:p>
        </p:txBody>
      </p:sp>
      <p:pic>
        <p:nvPicPr>
          <p:cNvPr id="35" name="Picture 20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95315" y="2994440"/>
            <a:ext cx="731837" cy="738187"/>
          </a:xfrm>
          <a:prstGeom prst="mathPlus">
            <a:avLst>
              <a:gd name="adj1" fmla="val 39642"/>
            </a:avLst>
          </a:prstGeom>
          <a:noFill/>
          <a:ln>
            <a:noFill/>
          </a:ln>
          <a:effectLst>
            <a:glow rad="25400">
              <a:schemeClr val="bg1">
                <a:lumMod val="75000"/>
                <a:alpha val="15000"/>
              </a:schemeClr>
            </a:glow>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组合 35"/>
          <p:cNvGrpSpPr>
            <a:grpSpLocks/>
          </p:cNvGrpSpPr>
          <p:nvPr/>
        </p:nvGrpSpPr>
        <p:grpSpPr bwMode="auto">
          <a:xfrm>
            <a:off x="5677430" y="2584206"/>
            <a:ext cx="3414712" cy="1595438"/>
            <a:chOff x="4110763" y="1637532"/>
            <a:chExt cx="3413565" cy="1595487"/>
          </a:xfrm>
        </p:grpSpPr>
        <p:pic>
          <p:nvPicPr>
            <p:cNvPr id="37" name="图片 82" descr="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343717" y="1630995"/>
              <a:ext cx="1309978" cy="132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83" descr="7.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0763" y="2857501"/>
              <a:ext cx="3413565" cy="3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Freeform 7"/>
          <p:cNvSpPr>
            <a:spLocks/>
          </p:cNvSpPr>
          <p:nvPr/>
        </p:nvSpPr>
        <p:spPr bwMode="auto">
          <a:xfrm rot="1464726" flipV="1">
            <a:off x="7277630" y="2646119"/>
            <a:ext cx="615950" cy="1076325"/>
          </a:xfrm>
          <a:custGeom>
            <a:avLst/>
            <a:gdLst>
              <a:gd name="T0" fmla="*/ 555374 w 1178"/>
              <a:gd name="T1" fmla="*/ 15678 h 2334"/>
              <a:gd name="T2" fmla="*/ 588843 w 1178"/>
              <a:gd name="T3" fmla="*/ 26745 h 2334"/>
              <a:gd name="T4" fmla="*/ 601393 w 1178"/>
              <a:gd name="T5" fmla="*/ 34123 h 2334"/>
              <a:gd name="T6" fmla="*/ 591980 w 1178"/>
              <a:gd name="T7" fmla="*/ 79313 h 2334"/>
              <a:gd name="T8" fmla="*/ 513538 w 1178"/>
              <a:gd name="T9" fmla="*/ 166004 h 2334"/>
              <a:gd name="T10" fmla="*/ 563741 w 1178"/>
              <a:gd name="T11" fmla="*/ 113436 h 2334"/>
              <a:gd name="T12" fmla="*/ 487390 w 1178"/>
              <a:gd name="T13" fmla="*/ 217650 h 2334"/>
              <a:gd name="T14" fmla="*/ 459151 w 1178"/>
              <a:gd name="T15" fmla="*/ 249928 h 2334"/>
              <a:gd name="T16" fmla="*/ 422544 w 1178"/>
              <a:gd name="T17" fmla="*/ 313563 h 2334"/>
              <a:gd name="T18" fmla="*/ 409993 w 1178"/>
              <a:gd name="T19" fmla="*/ 336619 h 2334"/>
              <a:gd name="T20" fmla="*/ 386984 w 1178"/>
              <a:gd name="T21" fmla="*/ 378120 h 2334"/>
              <a:gd name="T22" fmla="*/ 359790 w 1178"/>
              <a:gd name="T23" fmla="*/ 442678 h 2334"/>
              <a:gd name="T24" fmla="*/ 321092 w 1178"/>
              <a:gd name="T25" fmla="*/ 533058 h 2334"/>
              <a:gd name="T26" fmla="*/ 307495 w 1178"/>
              <a:gd name="T27" fmla="*/ 569947 h 2334"/>
              <a:gd name="T28" fmla="*/ 295990 w 1178"/>
              <a:gd name="T29" fmla="*/ 612371 h 2334"/>
              <a:gd name="T30" fmla="*/ 270888 w 1178"/>
              <a:gd name="T31" fmla="*/ 658483 h 2334"/>
              <a:gd name="T32" fmla="*/ 255200 w 1178"/>
              <a:gd name="T33" fmla="*/ 707362 h 2334"/>
              <a:gd name="T34" fmla="*/ 235328 w 1178"/>
              <a:gd name="T35" fmla="*/ 746096 h 2334"/>
              <a:gd name="T36" fmla="*/ 239511 w 1178"/>
              <a:gd name="T37" fmla="*/ 771919 h 2334"/>
              <a:gd name="T38" fmla="*/ 223823 w 1178"/>
              <a:gd name="T39" fmla="*/ 824487 h 2334"/>
              <a:gd name="T40" fmla="*/ 203951 w 1178"/>
              <a:gd name="T41" fmla="*/ 907489 h 2334"/>
              <a:gd name="T42" fmla="*/ 192446 w 1178"/>
              <a:gd name="T43" fmla="*/ 963746 h 2334"/>
              <a:gd name="T44" fmla="*/ 178849 w 1178"/>
              <a:gd name="T45" fmla="*/ 1024614 h 2334"/>
              <a:gd name="T46" fmla="*/ 174666 w 1178"/>
              <a:gd name="T47" fmla="*/ 1029226 h 2334"/>
              <a:gd name="T48" fmla="*/ 166298 w 1178"/>
              <a:gd name="T49" fmla="*/ 1058737 h 2334"/>
              <a:gd name="T50" fmla="*/ 151656 w 1178"/>
              <a:gd name="T51" fmla="*/ 1068882 h 2334"/>
              <a:gd name="T52" fmla="*/ 158977 w 1178"/>
              <a:gd name="T53" fmla="*/ 999714 h 2334"/>
              <a:gd name="T54" fmla="*/ 133875 w 1178"/>
              <a:gd name="T55" fmla="*/ 1014470 h 2334"/>
              <a:gd name="T56" fmla="*/ 119233 w 1178"/>
              <a:gd name="T57" fmla="*/ 1053204 h 2334"/>
              <a:gd name="T58" fmla="*/ 116095 w 1178"/>
              <a:gd name="T59" fmla="*/ 1047670 h 2334"/>
              <a:gd name="T60" fmla="*/ 110866 w 1178"/>
              <a:gd name="T61" fmla="*/ 1023692 h 2334"/>
              <a:gd name="T62" fmla="*/ 86810 w 1178"/>
              <a:gd name="T63" fmla="*/ 1037526 h 2334"/>
              <a:gd name="T64" fmla="*/ 62754 w 1178"/>
              <a:gd name="T65" fmla="*/ 1011703 h 2334"/>
              <a:gd name="T66" fmla="*/ 42882 w 1178"/>
              <a:gd name="T67" fmla="*/ 995102 h 2334"/>
              <a:gd name="T68" fmla="*/ 14643 w 1178"/>
              <a:gd name="T69" fmla="*/ 939768 h 2334"/>
              <a:gd name="T70" fmla="*/ 12551 w 1178"/>
              <a:gd name="T71" fmla="*/ 909334 h 2334"/>
              <a:gd name="T72" fmla="*/ 10459 w 1178"/>
              <a:gd name="T73" fmla="*/ 873366 h 2334"/>
              <a:gd name="T74" fmla="*/ 6275 w 1178"/>
              <a:gd name="T75" fmla="*/ 843854 h 2334"/>
              <a:gd name="T76" fmla="*/ 4184 w 1178"/>
              <a:gd name="T77" fmla="*/ 801431 h 2334"/>
              <a:gd name="T78" fmla="*/ 15689 w 1178"/>
              <a:gd name="T79" fmla="*/ 728574 h 2334"/>
              <a:gd name="T80" fmla="*/ 26148 w 1178"/>
              <a:gd name="T81" fmla="*/ 637271 h 2334"/>
              <a:gd name="T82" fmla="*/ 46020 w 1178"/>
              <a:gd name="T83" fmla="*/ 536747 h 2334"/>
              <a:gd name="T84" fmla="*/ 60662 w 1178"/>
              <a:gd name="T85" fmla="*/ 484179 h 2334"/>
              <a:gd name="T86" fmla="*/ 76351 w 1178"/>
              <a:gd name="T87" fmla="*/ 440833 h 2334"/>
              <a:gd name="T88" fmla="*/ 97269 w 1178"/>
              <a:gd name="T89" fmla="*/ 397488 h 2334"/>
              <a:gd name="T90" fmla="*/ 118187 w 1178"/>
              <a:gd name="T91" fmla="*/ 342153 h 2334"/>
              <a:gd name="T92" fmla="*/ 131784 w 1178"/>
              <a:gd name="T93" fmla="*/ 321864 h 2334"/>
              <a:gd name="T94" fmla="*/ 161069 w 1178"/>
              <a:gd name="T95" fmla="*/ 270218 h 2334"/>
              <a:gd name="T96" fmla="*/ 248925 w 1178"/>
              <a:gd name="T97" fmla="*/ 164160 h 2334"/>
              <a:gd name="T98" fmla="*/ 314816 w 1178"/>
              <a:gd name="T99" fmla="*/ 106980 h 2334"/>
              <a:gd name="T100" fmla="*/ 355607 w 1178"/>
              <a:gd name="T101" fmla="*/ 79313 h 2334"/>
              <a:gd name="T102" fmla="*/ 383846 w 1178"/>
              <a:gd name="T103" fmla="*/ 53490 h 2334"/>
              <a:gd name="T104" fmla="*/ 354561 w 1178"/>
              <a:gd name="T105" fmla="*/ 92225 h 2334"/>
              <a:gd name="T106" fmla="*/ 379662 w 1178"/>
              <a:gd name="T107" fmla="*/ 78391 h 2334"/>
              <a:gd name="T108" fmla="*/ 421498 w 1178"/>
              <a:gd name="T109" fmla="*/ 35968 h 2334"/>
              <a:gd name="T110" fmla="*/ 428820 w 1178"/>
              <a:gd name="T111" fmla="*/ 38734 h 2334"/>
              <a:gd name="T112" fmla="*/ 452875 w 1178"/>
              <a:gd name="T113" fmla="*/ 34123 h 2334"/>
              <a:gd name="T114" fmla="*/ 459151 w 1178"/>
              <a:gd name="T115" fmla="*/ 46112 h 2334"/>
              <a:gd name="T116" fmla="*/ 472747 w 1178"/>
              <a:gd name="T117" fmla="*/ 53490 h 2334"/>
              <a:gd name="T118" fmla="*/ 506216 w 1178"/>
              <a:gd name="T119" fmla="*/ 26745 h 2334"/>
              <a:gd name="T120" fmla="*/ 494711 w 1178"/>
              <a:gd name="T121" fmla="*/ 21212 h 2334"/>
              <a:gd name="T122" fmla="*/ 476931 w 1178"/>
              <a:gd name="T123" fmla="*/ 23056 h 2334"/>
              <a:gd name="T124" fmla="*/ 508308 w 1178"/>
              <a:gd name="T125" fmla="*/ 9222 h 2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78" h="2334">
                <a:moveTo>
                  <a:pt x="1000" y="10"/>
                </a:moveTo>
                <a:lnTo>
                  <a:pt x="1002" y="6"/>
                </a:lnTo>
                <a:lnTo>
                  <a:pt x="1004" y="8"/>
                </a:lnTo>
                <a:lnTo>
                  <a:pt x="1006" y="10"/>
                </a:lnTo>
                <a:lnTo>
                  <a:pt x="1004" y="10"/>
                </a:lnTo>
                <a:lnTo>
                  <a:pt x="1010" y="12"/>
                </a:lnTo>
                <a:lnTo>
                  <a:pt x="1012" y="14"/>
                </a:lnTo>
                <a:lnTo>
                  <a:pt x="1014" y="16"/>
                </a:lnTo>
                <a:lnTo>
                  <a:pt x="1016" y="18"/>
                </a:lnTo>
                <a:lnTo>
                  <a:pt x="1020" y="20"/>
                </a:lnTo>
                <a:lnTo>
                  <a:pt x="1022" y="22"/>
                </a:lnTo>
                <a:lnTo>
                  <a:pt x="1026" y="22"/>
                </a:lnTo>
                <a:lnTo>
                  <a:pt x="1026" y="24"/>
                </a:lnTo>
                <a:lnTo>
                  <a:pt x="1028" y="26"/>
                </a:lnTo>
                <a:lnTo>
                  <a:pt x="1032" y="22"/>
                </a:lnTo>
                <a:lnTo>
                  <a:pt x="1032" y="24"/>
                </a:lnTo>
                <a:lnTo>
                  <a:pt x="1038" y="22"/>
                </a:lnTo>
                <a:lnTo>
                  <a:pt x="1042" y="22"/>
                </a:lnTo>
                <a:lnTo>
                  <a:pt x="1046" y="22"/>
                </a:lnTo>
                <a:lnTo>
                  <a:pt x="1048" y="20"/>
                </a:lnTo>
                <a:lnTo>
                  <a:pt x="1050" y="22"/>
                </a:lnTo>
                <a:lnTo>
                  <a:pt x="1052" y="22"/>
                </a:lnTo>
                <a:lnTo>
                  <a:pt x="1054" y="20"/>
                </a:lnTo>
                <a:lnTo>
                  <a:pt x="1052" y="18"/>
                </a:lnTo>
                <a:lnTo>
                  <a:pt x="1054" y="20"/>
                </a:lnTo>
                <a:lnTo>
                  <a:pt x="1056" y="22"/>
                </a:lnTo>
                <a:lnTo>
                  <a:pt x="1058" y="20"/>
                </a:lnTo>
                <a:lnTo>
                  <a:pt x="1060" y="20"/>
                </a:lnTo>
                <a:lnTo>
                  <a:pt x="1062" y="22"/>
                </a:lnTo>
                <a:lnTo>
                  <a:pt x="1060" y="24"/>
                </a:lnTo>
                <a:lnTo>
                  <a:pt x="1058" y="28"/>
                </a:lnTo>
                <a:lnTo>
                  <a:pt x="1060" y="30"/>
                </a:lnTo>
                <a:lnTo>
                  <a:pt x="1058" y="30"/>
                </a:lnTo>
                <a:lnTo>
                  <a:pt x="1056" y="32"/>
                </a:lnTo>
                <a:lnTo>
                  <a:pt x="1056" y="34"/>
                </a:lnTo>
                <a:lnTo>
                  <a:pt x="1054" y="34"/>
                </a:lnTo>
                <a:lnTo>
                  <a:pt x="1052" y="36"/>
                </a:lnTo>
                <a:lnTo>
                  <a:pt x="1052" y="38"/>
                </a:lnTo>
                <a:lnTo>
                  <a:pt x="1056" y="36"/>
                </a:lnTo>
                <a:lnTo>
                  <a:pt x="1058" y="36"/>
                </a:lnTo>
                <a:lnTo>
                  <a:pt x="1060" y="36"/>
                </a:lnTo>
                <a:lnTo>
                  <a:pt x="1066" y="30"/>
                </a:lnTo>
                <a:lnTo>
                  <a:pt x="1070" y="26"/>
                </a:lnTo>
                <a:lnTo>
                  <a:pt x="1074" y="26"/>
                </a:lnTo>
                <a:lnTo>
                  <a:pt x="1072" y="30"/>
                </a:lnTo>
                <a:lnTo>
                  <a:pt x="1068" y="30"/>
                </a:lnTo>
                <a:lnTo>
                  <a:pt x="1064" y="32"/>
                </a:lnTo>
                <a:lnTo>
                  <a:pt x="1062" y="34"/>
                </a:lnTo>
                <a:lnTo>
                  <a:pt x="1068" y="36"/>
                </a:lnTo>
                <a:lnTo>
                  <a:pt x="1070" y="36"/>
                </a:lnTo>
                <a:lnTo>
                  <a:pt x="1072" y="38"/>
                </a:lnTo>
                <a:lnTo>
                  <a:pt x="1072" y="42"/>
                </a:lnTo>
                <a:lnTo>
                  <a:pt x="1076" y="44"/>
                </a:lnTo>
                <a:lnTo>
                  <a:pt x="1078" y="42"/>
                </a:lnTo>
                <a:lnTo>
                  <a:pt x="1080" y="42"/>
                </a:lnTo>
                <a:lnTo>
                  <a:pt x="1080" y="44"/>
                </a:lnTo>
                <a:lnTo>
                  <a:pt x="1078" y="46"/>
                </a:lnTo>
                <a:lnTo>
                  <a:pt x="1074" y="52"/>
                </a:lnTo>
                <a:lnTo>
                  <a:pt x="1078" y="54"/>
                </a:lnTo>
                <a:lnTo>
                  <a:pt x="1082" y="52"/>
                </a:lnTo>
                <a:lnTo>
                  <a:pt x="1084" y="50"/>
                </a:lnTo>
                <a:lnTo>
                  <a:pt x="1086" y="50"/>
                </a:lnTo>
                <a:lnTo>
                  <a:pt x="1088" y="52"/>
                </a:lnTo>
                <a:lnTo>
                  <a:pt x="1094" y="48"/>
                </a:lnTo>
                <a:lnTo>
                  <a:pt x="1096" y="48"/>
                </a:lnTo>
                <a:lnTo>
                  <a:pt x="1098" y="46"/>
                </a:lnTo>
                <a:lnTo>
                  <a:pt x="1100" y="46"/>
                </a:lnTo>
                <a:lnTo>
                  <a:pt x="1098" y="48"/>
                </a:lnTo>
                <a:lnTo>
                  <a:pt x="1098" y="50"/>
                </a:lnTo>
                <a:lnTo>
                  <a:pt x="1100" y="52"/>
                </a:lnTo>
                <a:lnTo>
                  <a:pt x="1106" y="48"/>
                </a:lnTo>
                <a:lnTo>
                  <a:pt x="1108" y="48"/>
                </a:lnTo>
                <a:lnTo>
                  <a:pt x="1110" y="50"/>
                </a:lnTo>
                <a:lnTo>
                  <a:pt x="1104" y="58"/>
                </a:lnTo>
                <a:lnTo>
                  <a:pt x="1100" y="62"/>
                </a:lnTo>
                <a:lnTo>
                  <a:pt x="1096" y="64"/>
                </a:lnTo>
                <a:lnTo>
                  <a:pt x="1094" y="66"/>
                </a:lnTo>
                <a:lnTo>
                  <a:pt x="1094" y="68"/>
                </a:lnTo>
                <a:lnTo>
                  <a:pt x="1096" y="70"/>
                </a:lnTo>
                <a:lnTo>
                  <a:pt x="1098" y="68"/>
                </a:lnTo>
                <a:lnTo>
                  <a:pt x="1102" y="66"/>
                </a:lnTo>
                <a:lnTo>
                  <a:pt x="1104" y="66"/>
                </a:lnTo>
                <a:lnTo>
                  <a:pt x="1106" y="68"/>
                </a:lnTo>
                <a:lnTo>
                  <a:pt x="1108" y="66"/>
                </a:lnTo>
                <a:lnTo>
                  <a:pt x="1108" y="64"/>
                </a:lnTo>
                <a:lnTo>
                  <a:pt x="1110" y="62"/>
                </a:lnTo>
                <a:lnTo>
                  <a:pt x="1112" y="64"/>
                </a:lnTo>
                <a:lnTo>
                  <a:pt x="1114" y="62"/>
                </a:lnTo>
                <a:lnTo>
                  <a:pt x="1114" y="60"/>
                </a:lnTo>
                <a:lnTo>
                  <a:pt x="1116" y="62"/>
                </a:lnTo>
                <a:lnTo>
                  <a:pt x="1118" y="62"/>
                </a:lnTo>
                <a:lnTo>
                  <a:pt x="1118" y="58"/>
                </a:lnTo>
                <a:lnTo>
                  <a:pt x="1120" y="56"/>
                </a:lnTo>
                <a:lnTo>
                  <a:pt x="1124" y="56"/>
                </a:lnTo>
                <a:lnTo>
                  <a:pt x="1126" y="58"/>
                </a:lnTo>
                <a:lnTo>
                  <a:pt x="1132" y="58"/>
                </a:lnTo>
                <a:lnTo>
                  <a:pt x="1136" y="54"/>
                </a:lnTo>
                <a:lnTo>
                  <a:pt x="1136" y="56"/>
                </a:lnTo>
                <a:lnTo>
                  <a:pt x="1138" y="58"/>
                </a:lnTo>
                <a:lnTo>
                  <a:pt x="1134" y="58"/>
                </a:lnTo>
                <a:lnTo>
                  <a:pt x="1132" y="58"/>
                </a:lnTo>
                <a:lnTo>
                  <a:pt x="1132" y="62"/>
                </a:lnTo>
                <a:lnTo>
                  <a:pt x="1132" y="64"/>
                </a:lnTo>
                <a:lnTo>
                  <a:pt x="1134" y="66"/>
                </a:lnTo>
                <a:lnTo>
                  <a:pt x="1132" y="70"/>
                </a:lnTo>
                <a:lnTo>
                  <a:pt x="1130" y="74"/>
                </a:lnTo>
                <a:lnTo>
                  <a:pt x="1132" y="76"/>
                </a:lnTo>
                <a:lnTo>
                  <a:pt x="1132" y="74"/>
                </a:lnTo>
                <a:lnTo>
                  <a:pt x="1134" y="72"/>
                </a:lnTo>
                <a:lnTo>
                  <a:pt x="1136" y="72"/>
                </a:lnTo>
                <a:lnTo>
                  <a:pt x="1138" y="72"/>
                </a:lnTo>
                <a:lnTo>
                  <a:pt x="1138" y="74"/>
                </a:lnTo>
                <a:lnTo>
                  <a:pt x="1140" y="68"/>
                </a:lnTo>
                <a:lnTo>
                  <a:pt x="1140" y="64"/>
                </a:lnTo>
                <a:lnTo>
                  <a:pt x="1144" y="62"/>
                </a:lnTo>
                <a:lnTo>
                  <a:pt x="1148" y="60"/>
                </a:lnTo>
                <a:lnTo>
                  <a:pt x="1148" y="58"/>
                </a:lnTo>
                <a:lnTo>
                  <a:pt x="1148" y="56"/>
                </a:lnTo>
                <a:lnTo>
                  <a:pt x="1152" y="56"/>
                </a:lnTo>
                <a:lnTo>
                  <a:pt x="1152" y="58"/>
                </a:lnTo>
                <a:lnTo>
                  <a:pt x="1158" y="56"/>
                </a:lnTo>
                <a:lnTo>
                  <a:pt x="1162" y="52"/>
                </a:lnTo>
                <a:lnTo>
                  <a:pt x="1160" y="54"/>
                </a:lnTo>
                <a:lnTo>
                  <a:pt x="1160" y="56"/>
                </a:lnTo>
                <a:lnTo>
                  <a:pt x="1158" y="58"/>
                </a:lnTo>
                <a:lnTo>
                  <a:pt x="1160" y="62"/>
                </a:lnTo>
                <a:lnTo>
                  <a:pt x="1156" y="62"/>
                </a:lnTo>
                <a:lnTo>
                  <a:pt x="1156" y="60"/>
                </a:lnTo>
                <a:lnTo>
                  <a:pt x="1156" y="58"/>
                </a:lnTo>
                <a:lnTo>
                  <a:pt x="1154" y="58"/>
                </a:lnTo>
                <a:lnTo>
                  <a:pt x="1152" y="60"/>
                </a:lnTo>
                <a:lnTo>
                  <a:pt x="1152" y="62"/>
                </a:lnTo>
                <a:lnTo>
                  <a:pt x="1154" y="62"/>
                </a:lnTo>
                <a:lnTo>
                  <a:pt x="1152" y="66"/>
                </a:lnTo>
                <a:lnTo>
                  <a:pt x="1150" y="68"/>
                </a:lnTo>
                <a:lnTo>
                  <a:pt x="1148" y="66"/>
                </a:lnTo>
                <a:lnTo>
                  <a:pt x="1150" y="74"/>
                </a:lnTo>
                <a:lnTo>
                  <a:pt x="1152" y="72"/>
                </a:lnTo>
                <a:lnTo>
                  <a:pt x="1154" y="70"/>
                </a:lnTo>
                <a:lnTo>
                  <a:pt x="1156" y="72"/>
                </a:lnTo>
                <a:lnTo>
                  <a:pt x="1158" y="72"/>
                </a:lnTo>
                <a:lnTo>
                  <a:pt x="1160" y="72"/>
                </a:lnTo>
                <a:lnTo>
                  <a:pt x="1160" y="70"/>
                </a:lnTo>
                <a:lnTo>
                  <a:pt x="1156" y="66"/>
                </a:lnTo>
                <a:lnTo>
                  <a:pt x="1164" y="70"/>
                </a:lnTo>
                <a:lnTo>
                  <a:pt x="1168" y="76"/>
                </a:lnTo>
                <a:lnTo>
                  <a:pt x="1170" y="74"/>
                </a:lnTo>
                <a:lnTo>
                  <a:pt x="1170" y="76"/>
                </a:lnTo>
                <a:lnTo>
                  <a:pt x="1172" y="74"/>
                </a:lnTo>
                <a:lnTo>
                  <a:pt x="1172" y="72"/>
                </a:lnTo>
                <a:lnTo>
                  <a:pt x="1174" y="70"/>
                </a:lnTo>
                <a:lnTo>
                  <a:pt x="1176" y="70"/>
                </a:lnTo>
                <a:lnTo>
                  <a:pt x="1172" y="76"/>
                </a:lnTo>
                <a:lnTo>
                  <a:pt x="1172" y="80"/>
                </a:lnTo>
                <a:lnTo>
                  <a:pt x="1174" y="82"/>
                </a:lnTo>
                <a:lnTo>
                  <a:pt x="1178" y="80"/>
                </a:lnTo>
                <a:lnTo>
                  <a:pt x="1178" y="82"/>
                </a:lnTo>
                <a:lnTo>
                  <a:pt x="1178" y="86"/>
                </a:lnTo>
                <a:lnTo>
                  <a:pt x="1176" y="90"/>
                </a:lnTo>
                <a:lnTo>
                  <a:pt x="1172" y="96"/>
                </a:lnTo>
                <a:lnTo>
                  <a:pt x="1172" y="100"/>
                </a:lnTo>
                <a:lnTo>
                  <a:pt x="1170" y="104"/>
                </a:lnTo>
                <a:lnTo>
                  <a:pt x="1168" y="104"/>
                </a:lnTo>
                <a:lnTo>
                  <a:pt x="1164" y="106"/>
                </a:lnTo>
                <a:lnTo>
                  <a:pt x="1164" y="110"/>
                </a:lnTo>
                <a:lnTo>
                  <a:pt x="1162" y="112"/>
                </a:lnTo>
                <a:lnTo>
                  <a:pt x="1162" y="114"/>
                </a:lnTo>
                <a:lnTo>
                  <a:pt x="1160" y="116"/>
                </a:lnTo>
                <a:lnTo>
                  <a:pt x="1158" y="116"/>
                </a:lnTo>
                <a:lnTo>
                  <a:pt x="1160" y="120"/>
                </a:lnTo>
                <a:lnTo>
                  <a:pt x="1160" y="124"/>
                </a:lnTo>
                <a:lnTo>
                  <a:pt x="1156" y="126"/>
                </a:lnTo>
                <a:lnTo>
                  <a:pt x="1154" y="126"/>
                </a:lnTo>
                <a:lnTo>
                  <a:pt x="1152" y="128"/>
                </a:lnTo>
                <a:lnTo>
                  <a:pt x="1154" y="130"/>
                </a:lnTo>
                <a:lnTo>
                  <a:pt x="1154" y="134"/>
                </a:lnTo>
                <a:lnTo>
                  <a:pt x="1154" y="136"/>
                </a:lnTo>
                <a:lnTo>
                  <a:pt x="1152" y="138"/>
                </a:lnTo>
                <a:lnTo>
                  <a:pt x="1150" y="140"/>
                </a:lnTo>
                <a:lnTo>
                  <a:pt x="1148" y="142"/>
                </a:lnTo>
                <a:lnTo>
                  <a:pt x="1146" y="144"/>
                </a:lnTo>
                <a:lnTo>
                  <a:pt x="1146" y="146"/>
                </a:lnTo>
                <a:lnTo>
                  <a:pt x="1144" y="150"/>
                </a:lnTo>
                <a:lnTo>
                  <a:pt x="1142" y="152"/>
                </a:lnTo>
                <a:lnTo>
                  <a:pt x="1140" y="152"/>
                </a:lnTo>
                <a:lnTo>
                  <a:pt x="1138" y="156"/>
                </a:lnTo>
                <a:lnTo>
                  <a:pt x="1136" y="156"/>
                </a:lnTo>
                <a:lnTo>
                  <a:pt x="1134" y="168"/>
                </a:lnTo>
                <a:lnTo>
                  <a:pt x="1132" y="172"/>
                </a:lnTo>
                <a:lnTo>
                  <a:pt x="1128" y="178"/>
                </a:lnTo>
                <a:lnTo>
                  <a:pt x="1124" y="178"/>
                </a:lnTo>
                <a:lnTo>
                  <a:pt x="1124" y="180"/>
                </a:lnTo>
                <a:lnTo>
                  <a:pt x="1126" y="182"/>
                </a:lnTo>
                <a:lnTo>
                  <a:pt x="1126" y="184"/>
                </a:lnTo>
                <a:lnTo>
                  <a:pt x="1124" y="186"/>
                </a:lnTo>
                <a:lnTo>
                  <a:pt x="1118" y="192"/>
                </a:lnTo>
                <a:lnTo>
                  <a:pt x="1112" y="198"/>
                </a:lnTo>
                <a:lnTo>
                  <a:pt x="1112" y="196"/>
                </a:lnTo>
                <a:lnTo>
                  <a:pt x="1108" y="200"/>
                </a:lnTo>
                <a:lnTo>
                  <a:pt x="1106" y="198"/>
                </a:lnTo>
                <a:lnTo>
                  <a:pt x="1102" y="198"/>
                </a:lnTo>
                <a:lnTo>
                  <a:pt x="1098" y="198"/>
                </a:lnTo>
                <a:lnTo>
                  <a:pt x="1098" y="202"/>
                </a:lnTo>
                <a:lnTo>
                  <a:pt x="1096" y="202"/>
                </a:lnTo>
                <a:lnTo>
                  <a:pt x="1090" y="214"/>
                </a:lnTo>
                <a:lnTo>
                  <a:pt x="1080" y="222"/>
                </a:lnTo>
                <a:lnTo>
                  <a:pt x="1072" y="230"/>
                </a:lnTo>
                <a:lnTo>
                  <a:pt x="1064" y="240"/>
                </a:lnTo>
                <a:lnTo>
                  <a:pt x="1064" y="242"/>
                </a:lnTo>
                <a:lnTo>
                  <a:pt x="1060" y="246"/>
                </a:lnTo>
                <a:lnTo>
                  <a:pt x="1058" y="250"/>
                </a:lnTo>
                <a:lnTo>
                  <a:pt x="1028" y="292"/>
                </a:lnTo>
                <a:lnTo>
                  <a:pt x="1028" y="294"/>
                </a:lnTo>
                <a:lnTo>
                  <a:pt x="1028" y="296"/>
                </a:lnTo>
                <a:lnTo>
                  <a:pt x="1028" y="298"/>
                </a:lnTo>
                <a:lnTo>
                  <a:pt x="1026" y="298"/>
                </a:lnTo>
                <a:lnTo>
                  <a:pt x="1024" y="298"/>
                </a:lnTo>
                <a:lnTo>
                  <a:pt x="1022" y="300"/>
                </a:lnTo>
                <a:lnTo>
                  <a:pt x="1020" y="302"/>
                </a:lnTo>
                <a:lnTo>
                  <a:pt x="1018" y="308"/>
                </a:lnTo>
                <a:lnTo>
                  <a:pt x="1020" y="310"/>
                </a:lnTo>
                <a:lnTo>
                  <a:pt x="1018" y="318"/>
                </a:lnTo>
                <a:lnTo>
                  <a:pt x="1014" y="318"/>
                </a:lnTo>
                <a:lnTo>
                  <a:pt x="1010" y="322"/>
                </a:lnTo>
                <a:lnTo>
                  <a:pt x="1008" y="326"/>
                </a:lnTo>
                <a:lnTo>
                  <a:pt x="1004" y="328"/>
                </a:lnTo>
                <a:lnTo>
                  <a:pt x="1004" y="330"/>
                </a:lnTo>
                <a:lnTo>
                  <a:pt x="1004" y="334"/>
                </a:lnTo>
                <a:lnTo>
                  <a:pt x="1002" y="336"/>
                </a:lnTo>
                <a:lnTo>
                  <a:pt x="1000" y="338"/>
                </a:lnTo>
                <a:lnTo>
                  <a:pt x="1000" y="340"/>
                </a:lnTo>
                <a:lnTo>
                  <a:pt x="996" y="342"/>
                </a:lnTo>
                <a:lnTo>
                  <a:pt x="996" y="346"/>
                </a:lnTo>
                <a:lnTo>
                  <a:pt x="996" y="350"/>
                </a:lnTo>
                <a:lnTo>
                  <a:pt x="990" y="358"/>
                </a:lnTo>
                <a:lnTo>
                  <a:pt x="988" y="360"/>
                </a:lnTo>
                <a:lnTo>
                  <a:pt x="986" y="360"/>
                </a:lnTo>
                <a:lnTo>
                  <a:pt x="982" y="360"/>
                </a:lnTo>
                <a:lnTo>
                  <a:pt x="984" y="364"/>
                </a:lnTo>
                <a:lnTo>
                  <a:pt x="986" y="362"/>
                </a:lnTo>
                <a:lnTo>
                  <a:pt x="990" y="364"/>
                </a:lnTo>
                <a:lnTo>
                  <a:pt x="992" y="364"/>
                </a:lnTo>
                <a:lnTo>
                  <a:pt x="994" y="362"/>
                </a:lnTo>
                <a:lnTo>
                  <a:pt x="998" y="362"/>
                </a:lnTo>
                <a:lnTo>
                  <a:pt x="1002" y="358"/>
                </a:lnTo>
                <a:lnTo>
                  <a:pt x="1004" y="354"/>
                </a:lnTo>
                <a:lnTo>
                  <a:pt x="1002" y="352"/>
                </a:lnTo>
                <a:lnTo>
                  <a:pt x="1004" y="348"/>
                </a:lnTo>
                <a:lnTo>
                  <a:pt x="1008" y="344"/>
                </a:lnTo>
                <a:lnTo>
                  <a:pt x="1012" y="340"/>
                </a:lnTo>
                <a:lnTo>
                  <a:pt x="1018" y="326"/>
                </a:lnTo>
                <a:lnTo>
                  <a:pt x="1018" y="324"/>
                </a:lnTo>
                <a:lnTo>
                  <a:pt x="1018" y="320"/>
                </a:lnTo>
                <a:lnTo>
                  <a:pt x="1022" y="318"/>
                </a:lnTo>
                <a:lnTo>
                  <a:pt x="1024" y="312"/>
                </a:lnTo>
                <a:lnTo>
                  <a:pt x="1026" y="308"/>
                </a:lnTo>
                <a:lnTo>
                  <a:pt x="1030" y="306"/>
                </a:lnTo>
                <a:lnTo>
                  <a:pt x="1034" y="306"/>
                </a:lnTo>
                <a:lnTo>
                  <a:pt x="1036" y="304"/>
                </a:lnTo>
                <a:lnTo>
                  <a:pt x="1036" y="300"/>
                </a:lnTo>
                <a:lnTo>
                  <a:pt x="1038" y="298"/>
                </a:lnTo>
                <a:lnTo>
                  <a:pt x="1038" y="296"/>
                </a:lnTo>
                <a:lnTo>
                  <a:pt x="1038" y="292"/>
                </a:lnTo>
                <a:lnTo>
                  <a:pt x="1040" y="292"/>
                </a:lnTo>
                <a:lnTo>
                  <a:pt x="1038" y="290"/>
                </a:lnTo>
                <a:lnTo>
                  <a:pt x="1040" y="290"/>
                </a:lnTo>
                <a:lnTo>
                  <a:pt x="1042" y="290"/>
                </a:lnTo>
                <a:lnTo>
                  <a:pt x="1046" y="290"/>
                </a:lnTo>
                <a:lnTo>
                  <a:pt x="1046" y="286"/>
                </a:lnTo>
                <a:lnTo>
                  <a:pt x="1046" y="282"/>
                </a:lnTo>
                <a:lnTo>
                  <a:pt x="1046" y="280"/>
                </a:lnTo>
                <a:lnTo>
                  <a:pt x="1048" y="282"/>
                </a:lnTo>
                <a:lnTo>
                  <a:pt x="1050" y="278"/>
                </a:lnTo>
                <a:lnTo>
                  <a:pt x="1052" y="274"/>
                </a:lnTo>
                <a:lnTo>
                  <a:pt x="1054" y="274"/>
                </a:lnTo>
                <a:lnTo>
                  <a:pt x="1056" y="272"/>
                </a:lnTo>
                <a:lnTo>
                  <a:pt x="1058" y="266"/>
                </a:lnTo>
                <a:lnTo>
                  <a:pt x="1060" y="264"/>
                </a:lnTo>
                <a:lnTo>
                  <a:pt x="1062" y="260"/>
                </a:lnTo>
                <a:lnTo>
                  <a:pt x="1064" y="254"/>
                </a:lnTo>
                <a:lnTo>
                  <a:pt x="1068" y="250"/>
                </a:lnTo>
                <a:lnTo>
                  <a:pt x="1072" y="248"/>
                </a:lnTo>
                <a:lnTo>
                  <a:pt x="1074" y="246"/>
                </a:lnTo>
                <a:lnTo>
                  <a:pt x="1074" y="242"/>
                </a:lnTo>
                <a:lnTo>
                  <a:pt x="1076" y="240"/>
                </a:lnTo>
                <a:lnTo>
                  <a:pt x="1080" y="240"/>
                </a:lnTo>
                <a:lnTo>
                  <a:pt x="1078" y="246"/>
                </a:lnTo>
                <a:lnTo>
                  <a:pt x="1074" y="250"/>
                </a:lnTo>
                <a:lnTo>
                  <a:pt x="1068" y="260"/>
                </a:lnTo>
                <a:lnTo>
                  <a:pt x="1066" y="264"/>
                </a:lnTo>
                <a:lnTo>
                  <a:pt x="1062" y="268"/>
                </a:lnTo>
                <a:lnTo>
                  <a:pt x="1058" y="276"/>
                </a:lnTo>
                <a:lnTo>
                  <a:pt x="1056" y="280"/>
                </a:lnTo>
                <a:lnTo>
                  <a:pt x="1054" y="284"/>
                </a:lnTo>
                <a:lnTo>
                  <a:pt x="1048" y="294"/>
                </a:lnTo>
                <a:lnTo>
                  <a:pt x="1040" y="306"/>
                </a:lnTo>
                <a:lnTo>
                  <a:pt x="1032" y="320"/>
                </a:lnTo>
                <a:lnTo>
                  <a:pt x="1030" y="322"/>
                </a:lnTo>
                <a:lnTo>
                  <a:pt x="1028" y="324"/>
                </a:lnTo>
                <a:lnTo>
                  <a:pt x="1028" y="326"/>
                </a:lnTo>
                <a:lnTo>
                  <a:pt x="1026" y="326"/>
                </a:lnTo>
                <a:lnTo>
                  <a:pt x="1026" y="330"/>
                </a:lnTo>
                <a:lnTo>
                  <a:pt x="1024" y="332"/>
                </a:lnTo>
                <a:lnTo>
                  <a:pt x="1022" y="334"/>
                </a:lnTo>
                <a:lnTo>
                  <a:pt x="1020" y="336"/>
                </a:lnTo>
                <a:lnTo>
                  <a:pt x="1018" y="344"/>
                </a:lnTo>
                <a:lnTo>
                  <a:pt x="1016" y="344"/>
                </a:lnTo>
                <a:lnTo>
                  <a:pt x="1014" y="344"/>
                </a:lnTo>
                <a:lnTo>
                  <a:pt x="1012" y="350"/>
                </a:lnTo>
                <a:lnTo>
                  <a:pt x="1010" y="356"/>
                </a:lnTo>
                <a:lnTo>
                  <a:pt x="1006" y="360"/>
                </a:lnTo>
                <a:lnTo>
                  <a:pt x="1004" y="366"/>
                </a:lnTo>
                <a:lnTo>
                  <a:pt x="1000" y="366"/>
                </a:lnTo>
                <a:lnTo>
                  <a:pt x="996" y="374"/>
                </a:lnTo>
                <a:lnTo>
                  <a:pt x="992" y="378"/>
                </a:lnTo>
                <a:lnTo>
                  <a:pt x="992" y="384"/>
                </a:lnTo>
                <a:lnTo>
                  <a:pt x="986" y="388"/>
                </a:lnTo>
                <a:lnTo>
                  <a:pt x="986" y="392"/>
                </a:lnTo>
                <a:lnTo>
                  <a:pt x="984" y="394"/>
                </a:lnTo>
                <a:lnTo>
                  <a:pt x="982" y="402"/>
                </a:lnTo>
                <a:lnTo>
                  <a:pt x="980" y="400"/>
                </a:lnTo>
                <a:lnTo>
                  <a:pt x="978" y="402"/>
                </a:lnTo>
                <a:lnTo>
                  <a:pt x="976" y="404"/>
                </a:lnTo>
                <a:lnTo>
                  <a:pt x="972" y="404"/>
                </a:lnTo>
                <a:lnTo>
                  <a:pt x="972" y="410"/>
                </a:lnTo>
                <a:lnTo>
                  <a:pt x="972" y="414"/>
                </a:lnTo>
                <a:lnTo>
                  <a:pt x="968" y="416"/>
                </a:lnTo>
                <a:lnTo>
                  <a:pt x="966" y="418"/>
                </a:lnTo>
                <a:lnTo>
                  <a:pt x="962" y="426"/>
                </a:lnTo>
                <a:lnTo>
                  <a:pt x="956" y="434"/>
                </a:lnTo>
                <a:lnTo>
                  <a:pt x="948" y="442"/>
                </a:lnTo>
                <a:lnTo>
                  <a:pt x="944" y="452"/>
                </a:lnTo>
                <a:lnTo>
                  <a:pt x="940" y="454"/>
                </a:lnTo>
                <a:lnTo>
                  <a:pt x="938" y="458"/>
                </a:lnTo>
                <a:lnTo>
                  <a:pt x="938" y="462"/>
                </a:lnTo>
                <a:lnTo>
                  <a:pt x="934" y="464"/>
                </a:lnTo>
                <a:lnTo>
                  <a:pt x="928" y="476"/>
                </a:lnTo>
                <a:lnTo>
                  <a:pt x="932" y="472"/>
                </a:lnTo>
                <a:lnTo>
                  <a:pt x="934" y="470"/>
                </a:lnTo>
                <a:lnTo>
                  <a:pt x="936" y="466"/>
                </a:lnTo>
                <a:lnTo>
                  <a:pt x="938" y="466"/>
                </a:lnTo>
                <a:lnTo>
                  <a:pt x="938" y="464"/>
                </a:lnTo>
                <a:lnTo>
                  <a:pt x="938" y="462"/>
                </a:lnTo>
                <a:lnTo>
                  <a:pt x="940" y="462"/>
                </a:lnTo>
                <a:lnTo>
                  <a:pt x="942" y="462"/>
                </a:lnTo>
                <a:lnTo>
                  <a:pt x="940" y="466"/>
                </a:lnTo>
                <a:lnTo>
                  <a:pt x="938" y="468"/>
                </a:lnTo>
                <a:lnTo>
                  <a:pt x="938" y="472"/>
                </a:lnTo>
                <a:lnTo>
                  <a:pt x="936" y="474"/>
                </a:lnTo>
                <a:lnTo>
                  <a:pt x="932" y="478"/>
                </a:lnTo>
                <a:lnTo>
                  <a:pt x="932" y="480"/>
                </a:lnTo>
                <a:lnTo>
                  <a:pt x="930" y="480"/>
                </a:lnTo>
                <a:lnTo>
                  <a:pt x="928" y="488"/>
                </a:lnTo>
                <a:lnTo>
                  <a:pt x="924" y="490"/>
                </a:lnTo>
                <a:lnTo>
                  <a:pt x="920" y="492"/>
                </a:lnTo>
                <a:lnTo>
                  <a:pt x="922" y="494"/>
                </a:lnTo>
                <a:lnTo>
                  <a:pt x="920" y="498"/>
                </a:lnTo>
                <a:lnTo>
                  <a:pt x="916" y="500"/>
                </a:lnTo>
                <a:lnTo>
                  <a:pt x="914" y="504"/>
                </a:lnTo>
                <a:lnTo>
                  <a:pt x="912" y="504"/>
                </a:lnTo>
                <a:lnTo>
                  <a:pt x="914" y="500"/>
                </a:lnTo>
                <a:lnTo>
                  <a:pt x="912" y="500"/>
                </a:lnTo>
                <a:lnTo>
                  <a:pt x="910" y="502"/>
                </a:lnTo>
                <a:lnTo>
                  <a:pt x="912" y="502"/>
                </a:lnTo>
                <a:lnTo>
                  <a:pt x="910" y="504"/>
                </a:lnTo>
                <a:lnTo>
                  <a:pt x="908" y="508"/>
                </a:lnTo>
                <a:lnTo>
                  <a:pt x="910" y="510"/>
                </a:lnTo>
                <a:lnTo>
                  <a:pt x="910" y="512"/>
                </a:lnTo>
                <a:lnTo>
                  <a:pt x="908" y="516"/>
                </a:lnTo>
                <a:lnTo>
                  <a:pt x="906" y="518"/>
                </a:lnTo>
                <a:lnTo>
                  <a:pt x="904" y="518"/>
                </a:lnTo>
                <a:lnTo>
                  <a:pt x="902" y="516"/>
                </a:lnTo>
                <a:lnTo>
                  <a:pt x="902" y="520"/>
                </a:lnTo>
                <a:lnTo>
                  <a:pt x="900" y="524"/>
                </a:lnTo>
                <a:lnTo>
                  <a:pt x="900" y="528"/>
                </a:lnTo>
                <a:lnTo>
                  <a:pt x="898" y="530"/>
                </a:lnTo>
                <a:lnTo>
                  <a:pt x="896" y="532"/>
                </a:lnTo>
                <a:lnTo>
                  <a:pt x="896" y="534"/>
                </a:lnTo>
                <a:lnTo>
                  <a:pt x="892" y="538"/>
                </a:lnTo>
                <a:lnTo>
                  <a:pt x="888" y="540"/>
                </a:lnTo>
                <a:lnTo>
                  <a:pt x="888" y="538"/>
                </a:lnTo>
                <a:lnTo>
                  <a:pt x="886" y="542"/>
                </a:lnTo>
                <a:lnTo>
                  <a:pt x="884" y="544"/>
                </a:lnTo>
                <a:lnTo>
                  <a:pt x="884" y="546"/>
                </a:lnTo>
                <a:lnTo>
                  <a:pt x="882" y="548"/>
                </a:lnTo>
                <a:lnTo>
                  <a:pt x="878" y="546"/>
                </a:lnTo>
                <a:lnTo>
                  <a:pt x="880" y="542"/>
                </a:lnTo>
                <a:lnTo>
                  <a:pt x="878" y="542"/>
                </a:lnTo>
                <a:lnTo>
                  <a:pt x="878" y="544"/>
                </a:lnTo>
                <a:lnTo>
                  <a:pt x="878" y="550"/>
                </a:lnTo>
                <a:lnTo>
                  <a:pt x="880" y="550"/>
                </a:lnTo>
                <a:lnTo>
                  <a:pt x="882" y="552"/>
                </a:lnTo>
                <a:lnTo>
                  <a:pt x="878" y="558"/>
                </a:lnTo>
                <a:lnTo>
                  <a:pt x="872" y="562"/>
                </a:lnTo>
                <a:lnTo>
                  <a:pt x="872" y="566"/>
                </a:lnTo>
                <a:lnTo>
                  <a:pt x="870" y="570"/>
                </a:lnTo>
                <a:lnTo>
                  <a:pt x="864" y="578"/>
                </a:lnTo>
                <a:lnTo>
                  <a:pt x="862" y="578"/>
                </a:lnTo>
                <a:lnTo>
                  <a:pt x="862" y="580"/>
                </a:lnTo>
                <a:lnTo>
                  <a:pt x="860" y="582"/>
                </a:lnTo>
                <a:lnTo>
                  <a:pt x="860" y="584"/>
                </a:lnTo>
                <a:lnTo>
                  <a:pt x="856" y="586"/>
                </a:lnTo>
                <a:lnTo>
                  <a:pt x="854" y="586"/>
                </a:lnTo>
                <a:lnTo>
                  <a:pt x="852" y="586"/>
                </a:lnTo>
                <a:lnTo>
                  <a:pt x="850" y="588"/>
                </a:lnTo>
                <a:lnTo>
                  <a:pt x="848" y="590"/>
                </a:lnTo>
                <a:lnTo>
                  <a:pt x="846" y="596"/>
                </a:lnTo>
                <a:lnTo>
                  <a:pt x="850" y="596"/>
                </a:lnTo>
                <a:lnTo>
                  <a:pt x="850" y="594"/>
                </a:lnTo>
                <a:lnTo>
                  <a:pt x="852" y="590"/>
                </a:lnTo>
                <a:lnTo>
                  <a:pt x="854" y="590"/>
                </a:lnTo>
                <a:lnTo>
                  <a:pt x="854" y="592"/>
                </a:lnTo>
                <a:lnTo>
                  <a:pt x="854" y="594"/>
                </a:lnTo>
                <a:lnTo>
                  <a:pt x="854" y="598"/>
                </a:lnTo>
                <a:lnTo>
                  <a:pt x="852" y="600"/>
                </a:lnTo>
                <a:lnTo>
                  <a:pt x="848" y="600"/>
                </a:lnTo>
                <a:lnTo>
                  <a:pt x="848" y="608"/>
                </a:lnTo>
                <a:lnTo>
                  <a:pt x="848" y="610"/>
                </a:lnTo>
                <a:lnTo>
                  <a:pt x="846" y="614"/>
                </a:lnTo>
                <a:lnTo>
                  <a:pt x="834" y="636"/>
                </a:lnTo>
                <a:lnTo>
                  <a:pt x="824" y="656"/>
                </a:lnTo>
                <a:lnTo>
                  <a:pt x="822" y="658"/>
                </a:lnTo>
                <a:lnTo>
                  <a:pt x="824" y="660"/>
                </a:lnTo>
                <a:lnTo>
                  <a:pt x="824" y="662"/>
                </a:lnTo>
                <a:lnTo>
                  <a:pt x="822" y="662"/>
                </a:lnTo>
                <a:lnTo>
                  <a:pt x="822" y="666"/>
                </a:lnTo>
                <a:lnTo>
                  <a:pt x="820" y="666"/>
                </a:lnTo>
                <a:lnTo>
                  <a:pt x="820" y="668"/>
                </a:lnTo>
                <a:lnTo>
                  <a:pt x="818" y="664"/>
                </a:lnTo>
                <a:lnTo>
                  <a:pt x="818" y="660"/>
                </a:lnTo>
                <a:lnTo>
                  <a:pt x="816" y="660"/>
                </a:lnTo>
                <a:lnTo>
                  <a:pt x="816" y="662"/>
                </a:lnTo>
                <a:lnTo>
                  <a:pt x="816" y="664"/>
                </a:lnTo>
                <a:lnTo>
                  <a:pt x="814" y="668"/>
                </a:lnTo>
                <a:lnTo>
                  <a:pt x="812" y="672"/>
                </a:lnTo>
                <a:lnTo>
                  <a:pt x="810" y="676"/>
                </a:lnTo>
                <a:lnTo>
                  <a:pt x="808" y="680"/>
                </a:lnTo>
                <a:lnTo>
                  <a:pt x="808" y="684"/>
                </a:lnTo>
                <a:lnTo>
                  <a:pt x="808" y="686"/>
                </a:lnTo>
                <a:lnTo>
                  <a:pt x="804" y="686"/>
                </a:lnTo>
                <a:lnTo>
                  <a:pt x="802" y="684"/>
                </a:lnTo>
                <a:lnTo>
                  <a:pt x="804" y="682"/>
                </a:lnTo>
                <a:lnTo>
                  <a:pt x="804" y="680"/>
                </a:lnTo>
                <a:lnTo>
                  <a:pt x="806" y="680"/>
                </a:lnTo>
                <a:lnTo>
                  <a:pt x="806" y="676"/>
                </a:lnTo>
                <a:lnTo>
                  <a:pt x="806" y="674"/>
                </a:lnTo>
                <a:lnTo>
                  <a:pt x="800" y="678"/>
                </a:lnTo>
                <a:lnTo>
                  <a:pt x="800" y="682"/>
                </a:lnTo>
                <a:lnTo>
                  <a:pt x="800" y="686"/>
                </a:lnTo>
                <a:lnTo>
                  <a:pt x="798" y="692"/>
                </a:lnTo>
                <a:lnTo>
                  <a:pt x="800" y="694"/>
                </a:lnTo>
                <a:lnTo>
                  <a:pt x="802" y="694"/>
                </a:lnTo>
                <a:lnTo>
                  <a:pt x="802" y="698"/>
                </a:lnTo>
                <a:lnTo>
                  <a:pt x="800" y="698"/>
                </a:lnTo>
                <a:lnTo>
                  <a:pt x="796" y="700"/>
                </a:lnTo>
                <a:lnTo>
                  <a:pt x="798" y="702"/>
                </a:lnTo>
                <a:lnTo>
                  <a:pt x="800" y="702"/>
                </a:lnTo>
                <a:lnTo>
                  <a:pt x="798" y="704"/>
                </a:lnTo>
                <a:lnTo>
                  <a:pt x="798" y="702"/>
                </a:lnTo>
                <a:lnTo>
                  <a:pt x="794" y="708"/>
                </a:lnTo>
                <a:lnTo>
                  <a:pt x="792" y="714"/>
                </a:lnTo>
                <a:lnTo>
                  <a:pt x="794" y="718"/>
                </a:lnTo>
                <a:lnTo>
                  <a:pt x="792" y="718"/>
                </a:lnTo>
                <a:lnTo>
                  <a:pt x="792" y="716"/>
                </a:lnTo>
                <a:lnTo>
                  <a:pt x="790" y="716"/>
                </a:lnTo>
                <a:lnTo>
                  <a:pt x="790" y="718"/>
                </a:lnTo>
                <a:lnTo>
                  <a:pt x="788" y="718"/>
                </a:lnTo>
                <a:lnTo>
                  <a:pt x="790" y="714"/>
                </a:lnTo>
                <a:lnTo>
                  <a:pt x="790" y="712"/>
                </a:lnTo>
                <a:lnTo>
                  <a:pt x="786" y="712"/>
                </a:lnTo>
                <a:lnTo>
                  <a:pt x="784" y="712"/>
                </a:lnTo>
                <a:lnTo>
                  <a:pt x="784" y="714"/>
                </a:lnTo>
                <a:lnTo>
                  <a:pt x="784" y="718"/>
                </a:lnTo>
                <a:lnTo>
                  <a:pt x="784" y="720"/>
                </a:lnTo>
                <a:lnTo>
                  <a:pt x="780" y="722"/>
                </a:lnTo>
                <a:lnTo>
                  <a:pt x="782" y="724"/>
                </a:lnTo>
                <a:lnTo>
                  <a:pt x="784" y="726"/>
                </a:lnTo>
                <a:lnTo>
                  <a:pt x="782" y="726"/>
                </a:lnTo>
                <a:lnTo>
                  <a:pt x="780" y="726"/>
                </a:lnTo>
                <a:lnTo>
                  <a:pt x="778" y="732"/>
                </a:lnTo>
                <a:lnTo>
                  <a:pt x="778" y="736"/>
                </a:lnTo>
                <a:lnTo>
                  <a:pt x="780" y="736"/>
                </a:lnTo>
                <a:lnTo>
                  <a:pt x="782" y="734"/>
                </a:lnTo>
                <a:lnTo>
                  <a:pt x="784" y="730"/>
                </a:lnTo>
                <a:lnTo>
                  <a:pt x="784" y="732"/>
                </a:lnTo>
                <a:lnTo>
                  <a:pt x="782" y="732"/>
                </a:lnTo>
                <a:lnTo>
                  <a:pt x="782" y="734"/>
                </a:lnTo>
                <a:lnTo>
                  <a:pt x="782" y="738"/>
                </a:lnTo>
                <a:lnTo>
                  <a:pt x="784" y="738"/>
                </a:lnTo>
                <a:lnTo>
                  <a:pt x="782" y="742"/>
                </a:lnTo>
                <a:lnTo>
                  <a:pt x="782" y="744"/>
                </a:lnTo>
                <a:lnTo>
                  <a:pt x="780" y="744"/>
                </a:lnTo>
                <a:lnTo>
                  <a:pt x="778" y="744"/>
                </a:lnTo>
                <a:lnTo>
                  <a:pt x="778" y="746"/>
                </a:lnTo>
                <a:lnTo>
                  <a:pt x="778" y="742"/>
                </a:lnTo>
                <a:lnTo>
                  <a:pt x="776" y="742"/>
                </a:lnTo>
                <a:lnTo>
                  <a:pt x="772" y="744"/>
                </a:lnTo>
                <a:lnTo>
                  <a:pt x="770" y="750"/>
                </a:lnTo>
                <a:lnTo>
                  <a:pt x="770" y="752"/>
                </a:lnTo>
                <a:lnTo>
                  <a:pt x="772" y="754"/>
                </a:lnTo>
                <a:lnTo>
                  <a:pt x="774" y="758"/>
                </a:lnTo>
                <a:lnTo>
                  <a:pt x="772" y="764"/>
                </a:lnTo>
                <a:lnTo>
                  <a:pt x="768" y="774"/>
                </a:lnTo>
                <a:lnTo>
                  <a:pt x="768" y="770"/>
                </a:lnTo>
                <a:lnTo>
                  <a:pt x="768" y="766"/>
                </a:lnTo>
                <a:lnTo>
                  <a:pt x="768" y="764"/>
                </a:lnTo>
                <a:lnTo>
                  <a:pt x="770" y="762"/>
                </a:lnTo>
                <a:lnTo>
                  <a:pt x="768" y="760"/>
                </a:lnTo>
                <a:lnTo>
                  <a:pt x="766" y="758"/>
                </a:lnTo>
                <a:lnTo>
                  <a:pt x="768" y="756"/>
                </a:lnTo>
                <a:lnTo>
                  <a:pt x="766" y="756"/>
                </a:lnTo>
                <a:lnTo>
                  <a:pt x="766" y="758"/>
                </a:lnTo>
                <a:lnTo>
                  <a:pt x="764" y="760"/>
                </a:lnTo>
                <a:lnTo>
                  <a:pt x="766" y="762"/>
                </a:lnTo>
                <a:lnTo>
                  <a:pt x="768" y="762"/>
                </a:lnTo>
                <a:lnTo>
                  <a:pt x="766" y="764"/>
                </a:lnTo>
                <a:lnTo>
                  <a:pt x="766" y="762"/>
                </a:lnTo>
                <a:lnTo>
                  <a:pt x="764" y="760"/>
                </a:lnTo>
                <a:lnTo>
                  <a:pt x="762" y="762"/>
                </a:lnTo>
                <a:lnTo>
                  <a:pt x="764" y="766"/>
                </a:lnTo>
                <a:lnTo>
                  <a:pt x="760" y="768"/>
                </a:lnTo>
                <a:lnTo>
                  <a:pt x="760" y="770"/>
                </a:lnTo>
                <a:lnTo>
                  <a:pt x="758" y="780"/>
                </a:lnTo>
                <a:lnTo>
                  <a:pt x="758" y="782"/>
                </a:lnTo>
                <a:lnTo>
                  <a:pt x="758" y="784"/>
                </a:lnTo>
                <a:lnTo>
                  <a:pt x="756" y="788"/>
                </a:lnTo>
                <a:lnTo>
                  <a:pt x="756" y="790"/>
                </a:lnTo>
                <a:lnTo>
                  <a:pt x="754" y="794"/>
                </a:lnTo>
                <a:lnTo>
                  <a:pt x="750" y="802"/>
                </a:lnTo>
                <a:lnTo>
                  <a:pt x="748" y="808"/>
                </a:lnTo>
                <a:lnTo>
                  <a:pt x="744" y="814"/>
                </a:lnTo>
                <a:lnTo>
                  <a:pt x="740" y="820"/>
                </a:lnTo>
                <a:lnTo>
                  <a:pt x="740" y="828"/>
                </a:lnTo>
                <a:lnTo>
                  <a:pt x="740" y="830"/>
                </a:lnTo>
                <a:lnTo>
                  <a:pt x="738" y="834"/>
                </a:lnTo>
                <a:lnTo>
                  <a:pt x="738" y="830"/>
                </a:lnTo>
                <a:lnTo>
                  <a:pt x="738" y="828"/>
                </a:lnTo>
                <a:lnTo>
                  <a:pt x="736" y="828"/>
                </a:lnTo>
                <a:lnTo>
                  <a:pt x="734" y="828"/>
                </a:lnTo>
                <a:lnTo>
                  <a:pt x="734" y="830"/>
                </a:lnTo>
                <a:lnTo>
                  <a:pt x="736" y="830"/>
                </a:lnTo>
                <a:lnTo>
                  <a:pt x="736" y="834"/>
                </a:lnTo>
                <a:lnTo>
                  <a:pt x="734" y="836"/>
                </a:lnTo>
                <a:lnTo>
                  <a:pt x="728" y="840"/>
                </a:lnTo>
                <a:lnTo>
                  <a:pt x="726" y="848"/>
                </a:lnTo>
                <a:lnTo>
                  <a:pt x="726" y="852"/>
                </a:lnTo>
                <a:lnTo>
                  <a:pt x="728" y="856"/>
                </a:lnTo>
                <a:lnTo>
                  <a:pt x="726" y="858"/>
                </a:lnTo>
                <a:lnTo>
                  <a:pt x="726" y="862"/>
                </a:lnTo>
                <a:lnTo>
                  <a:pt x="724" y="864"/>
                </a:lnTo>
                <a:lnTo>
                  <a:pt x="720" y="864"/>
                </a:lnTo>
                <a:lnTo>
                  <a:pt x="720" y="866"/>
                </a:lnTo>
                <a:lnTo>
                  <a:pt x="722" y="866"/>
                </a:lnTo>
                <a:lnTo>
                  <a:pt x="724" y="866"/>
                </a:lnTo>
                <a:lnTo>
                  <a:pt x="722" y="870"/>
                </a:lnTo>
                <a:lnTo>
                  <a:pt x="722" y="872"/>
                </a:lnTo>
                <a:lnTo>
                  <a:pt x="720" y="876"/>
                </a:lnTo>
                <a:lnTo>
                  <a:pt x="720" y="878"/>
                </a:lnTo>
                <a:lnTo>
                  <a:pt x="718" y="882"/>
                </a:lnTo>
                <a:lnTo>
                  <a:pt x="720" y="882"/>
                </a:lnTo>
                <a:lnTo>
                  <a:pt x="720" y="886"/>
                </a:lnTo>
                <a:lnTo>
                  <a:pt x="720" y="888"/>
                </a:lnTo>
                <a:lnTo>
                  <a:pt x="720" y="890"/>
                </a:lnTo>
                <a:lnTo>
                  <a:pt x="720" y="892"/>
                </a:lnTo>
                <a:lnTo>
                  <a:pt x="718" y="892"/>
                </a:lnTo>
                <a:lnTo>
                  <a:pt x="716" y="890"/>
                </a:lnTo>
                <a:lnTo>
                  <a:pt x="714" y="892"/>
                </a:lnTo>
                <a:lnTo>
                  <a:pt x="712" y="896"/>
                </a:lnTo>
                <a:lnTo>
                  <a:pt x="712" y="898"/>
                </a:lnTo>
                <a:lnTo>
                  <a:pt x="710" y="902"/>
                </a:lnTo>
                <a:lnTo>
                  <a:pt x="708" y="904"/>
                </a:lnTo>
                <a:lnTo>
                  <a:pt x="708" y="908"/>
                </a:lnTo>
                <a:lnTo>
                  <a:pt x="706" y="912"/>
                </a:lnTo>
                <a:lnTo>
                  <a:pt x="704" y="914"/>
                </a:lnTo>
                <a:lnTo>
                  <a:pt x="704" y="916"/>
                </a:lnTo>
                <a:lnTo>
                  <a:pt x="704" y="918"/>
                </a:lnTo>
                <a:lnTo>
                  <a:pt x="702" y="920"/>
                </a:lnTo>
                <a:lnTo>
                  <a:pt x="700" y="924"/>
                </a:lnTo>
                <a:lnTo>
                  <a:pt x="698" y="926"/>
                </a:lnTo>
                <a:lnTo>
                  <a:pt x="696" y="930"/>
                </a:lnTo>
                <a:lnTo>
                  <a:pt x="694" y="942"/>
                </a:lnTo>
                <a:lnTo>
                  <a:pt x="688" y="954"/>
                </a:lnTo>
                <a:lnTo>
                  <a:pt x="688" y="952"/>
                </a:lnTo>
                <a:lnTo>
                  <a:pt x="688" y="960"/>
                </a:lnTo>
                <a:lnTo>
                  <a:pt x="686" y="966"/>
                </a:lnTo>
                <a:lnTo>
                  <a:pt x="684" y="972"/>
                </a:lnTo>
                <a:lnTo>
                  <a:pt x="684" y="974"/>
                </a:lnTo>
                <a:lnTo>
                  <a:pt x="684" y="976"/>
                </a:lnTo>
                <a:lnTo>
                  <a:pt x="680" y="980"/>
                </a:lnTo>
                <a:lnTo>
                  <a:pt x="680" y="986"/>
                </a:lnTo>
                <a:lnTo>
                  <a:pt x="680" y="990"/>
                </a:lnTo>
                <a:lnTo>
                  <a:pt x="678" y="996"/>
                </a:lnTo>
                <a:lnTo>
                  <a:pt x="670" y="1012"/>
                </a:lnTo>
                <a:lnTo>
                  <a:pt x="668" y="1014"/>
                </a:lnTo>
                <a:lnTo>
                  <a:pt x="668" y="1020"/>
                </a:lnTo>
                <a:lnTo>
                  <a:pt x="668" y="1024"/>
                </a:lnTo>
                <a:lnTo>
                  <a:pt x="664" y="1032"/>
                </a:lnTo>
                <a:lnTo>
                  <a:pt x="664" y="1036"/>
                </a:lnTo>
                <a:lnTo>
                  <a:pt x="662" y="1038"/>
                </a:lnTo>
                <a:lnTo>
                  <a:pt x="658" y="1042"/>
                </a:lnTo>
                <a:lnTo>
                  <a:pt x="660" y="1044"/>
                </a:lnTo>
                <a:lnTo>
                  <a:pt x="656" y="1056"/>
                </a:lnTo>
                <a:lnTo>
                  <a:pt x="652" y="1066"/>
                </a:lnTo>
                <a:lnTo>
                  <a:pt x="650" y="1064"/>
                </a:lnTo>
                <a:lnTo>
                  <a:pt x="650" y="1066"/>
                </a:lnTo>
                <a:lnTo>
                  <a:pt x="650" y="1070"/>
                </a:lnTo>
                <a:lnTo>
                  <a:pt x="648" y="1070"/>
                </a:lnTo>
                <a:lnTo>
                  <a:pt x="650" y="1072"/>
                </a:lnTo>
                <a:lnTo>
                  <a:pt x="650" y="1078"/>
                </a:lnTo>
                <a:lnTo>
                  <a:pt x="648" y="1080"/>
                </a:lnTo>
                <a:lnTo>
                  <a:pt x="646" y="1080"/>
                </a:lnTo>
                <a:lnTo>
                  <a:pt x="648" y="1084"/>
                </a:lnTo>
                <a:lnTo>
                  <a:pt x="646" y="1088"/>
                </a:lnTo>
                <a:lnTo>
                  <a:pt x="646" y="1092"/>
                </a:lnTo>
                <a:lnTo>
                  <a:pt x="646" y="1094"/>
                </a:lnTo>
                <a:lnTo>
                  <a:pt x="644" y="1102"/>
                </a:lnTo>
                <a:lnTo>
                  <a:pt x="640" y="1108"/>
                </a:lnTo>
                <a:lnTo>
                  <a:pt x="640" y="1116"/>
                </a:lnTo>
                <a:lnTo>
                  <a:pt x="638" y="1122"/>
                </a:lnTo>
                <a:lnTo>
                  <a:pt x="632" y="1136"/>
                </a:lnTo>
                <a:lnTo>
                  <a:pt x="630" y="1138"/>
                </a:lnTo>
                <a:lnTo>
                  <a:pt x="628" y="1138"/>
                </a:lnTo>
                <a:lnTo>
                  <a:pt x="626" y="1138"/>
                </a:lnTo>
                <a:lnTo>
                  <a:pt x="626" y="1140"/>
                </a:lnTo>
                <a:lnTo>
                  <a:pt x="626" y="1142"/>
                </a:lnTo>
                <a:lnTo>
                  <a:pt x="626" y="1144"/>
                </a:lnTo>
                <a:lnTo>
                  <a:pt x="624" y="1144"/>
                </a:lnTo>
                <a:lnTo>
                  <a:pt x="622" y="1146"/>
                </a:lnTo>
                <a:lnTo>
                  <a:pt x="622" y="1144"/>
                </a:lnTo>
                <a:lnTo>
                  <a:pt x="620" y="1148"/>
                </a:lnTo>
                <a:lnTo>
                  <a:pt x="618" y="1154"/>
                </a:lnTo>
                <a:lnTo>
                  <a:pt x="614" y="1156"/>
                </a:lnTo>
                <a:lnTo>
                  <a:pt x="614" y="1158"/>
                </a:lnTo>
                <a:lnTo>
                  <a:pt x="614" y="1160"/>
                </a:lnTo>
                <a:lnTo>
                  <a:pt x="616" y="1160"/>
                </a:lnTo>
                <a:lnTo>
                  <a:pt x="614" y="1162"/>
                </a:lnTo>
                <a:lnTo>
                  <a:pt x="614" y="1164"/>
                </a:lnTo>
                <a:lnTo>
                  <a:pt x="614" y="1166"/>
                </a:lnTo>
                <a:lnTo>
                  <a:pt x="614" y="1168"/>
                </a:lnTo>
                <a:lnTo>
                  <a:pt x="616" y="1166"/>
                </a:lnTo>
                <a:lnTo>
                  <a:pt x="614" y="1168"/>
                </a:lnTo>
                <a:lnTo>
                  <a:pt x="612" y="1168"/>
                </a:lnTo>
                <a:lnTo>
                  <a:pt x="610" y="1168"/>
                </a:lnTo>
                <a:lnTo>
                  <a:pt x="608" y="1170"/>
                </a:lnTo>
                <a:lnTo>
                  <a:pt x="606" y="1172"/>
                </a:lnTo>
                <a:lnTo>
                  <a:pt x="606" y="1176"/>
                </a:lnTo>
                <a:lnTo>
                  <a:pt x="606" y="1178"/>
                </a:lnTo>
                <a:lnTo>
                  <a:pt x="604" y="1182"/>
                </a:lnTo>
                <a:lnTo>
                  <a:pt x="606" y="1186"/>
                </a:lnTo>
                <a:lnTo>
                  <a:pt x="604" y="1190"/>
                </a:lnTo>
                <a:lnTo>
                  <a:pt x="598" y="1200"/>
                </a:lnTo>
                <a:lnTo>
                  <a:pt x="598" y="1190"/>
                </a:lnTo>
                <a:lnTo>
                  <a:pt x="598" y="1184"/>
                </a:lnTo>
                <a:lnTo>
                  <a:pt x="596" y="1180"/>
                </a:lnTo>
                <a:lnTo>
                  <a:pt x="594" y="1180"/>
                </a:lnTo>
                <a:lnTo>
                  <a:pt x="592" y="1182"/>
                </a:lnTo>
                <a:lnTo>
                  <a:pt x="594" y="1184"/>
                </a:lnTo>
                <a:lnTo>
                  <a:pt x="596" y="1186"/>
                </a:lnTo>
                <a:lnTo>
                  <a:pt x="594" y="1186"/>
                </a:lnTo>
                <a:lnTo>
                  <a:pt x="592" y="1186"/>
                </a:lnTo>
                <a:lnTo>
                  <a:pt x="588" y="1196"/>
                </a:lnTo>
                <a:lnTo>
                  <a:pt x="588" y="1198"/>
                </a:lnTo>
                <a:lnTo>
                  <a:pt x="588" y="1200"/>
                </a:lnTo>
                <a:lnTo>
                  <a:pt x="588" y="1202"/>
                </a:lnTo>
                <a:lnTo>
                  <a:pt x="588" y="1204"/>
                </a:lnTo>
                <a:lnTo>
                  <a:pt x="588" y="1206"/>
                </a:lnTo>
                <a:lnTo>
                  <a:pt x="588" y="1204"/>
                </a:lnTo>
                <a:lnTo>
                  <a:pt x="590" y="1204"/>
                </a:lnTo>
                <a:lnTo>
                  <a:pt x="592" y="1204"/>
                </a:lnTo>
                <a:lnTo>
                  <a:pt x="594" y="1206"/>
                </a:lnTo>
                <a:lnTo>
                  <a:pt x="596" y="1208"/>
                </a:lnTo>
                <a:lnTo>
                  <a:pt x="594" y="1210"/>
                </a:lnTo>
                <a:lnTo>
                  <a:pt x="596" y="1214"/>
                </a:lnTo>
                <a:lnTo>
                  <a:pt x="594" y="1218"/>
                </a:lnTo>
                <a:lnTo>
                  <a:pt x="594" y="1222"/>
                </a:lnTo>
                <a:lnTo>
                  <a:pt x="592" y="1224"/>
                </a:lnTo>
                <a:lnTo>
                  <a:pt x="594" y="1226"/>
                </a:lnTo>
                <a:lnTo>
                  <a:pt x="592" y="1230"/>
                </a:lnTo>
                <a:lnTo>
                  <a:pt x="590" y="1232"/>
                </a:lnTo>
                <a:lnTo>
                  <a:pt x="588" y="1234"/>
                </a:lnTo>
                <a:lnTo>
                  <a:pt x="588" y="1236"/>
                </a:lnTo>
                <a:lnTo>
                  <a:pt x="590" y="1236"/>
                </a:lnTo>
                <a:lnTo>
                  <a:pt x="588" y="1238"/>
                </a:lnTo>
                <a:lnTo>
                  <a:pt x="588" y="1234"/>
                </a:lnTo>
                <a:lnTo>
                  <a:pt x="586" y="1236"/>
                </a:lnTo>
                <a:lnTo>
                  <a:pt x="588" y="1238"/>
                </a:lnTo>
                <a:lnTo>
                  <a:pt x="588" y="1240"/>
                </a:lnTo>
                <a:lnTo>
                  <a:pt x="588" y="1242"/>
                </a:lnTo>
                <a:lnTo>
                  <a:pt x="590" y="1242"/>
                </a:lnTo>
                <a:lnTo>
                  <a:pt x="588" y="1246"/>
                </a:lnTo>
                <a:lnTo>
                  <a:pt x="588" y="1248"/>
                </a:lnTo>
                <a:lnTo>
                  <a:pt x="588" y="1250"/>
                </a:lnTo>
                <a:lnTo>
                  <a:pt x="588" y="1252"/>
                </a:lnTo>
                <a:lnTo>
                  <a:pt x="588" y="1256"/>
                </a:lnTo>
                <a:lnTo>
                  <a:pt x="588" y="1258"/>
                </a:lnTo>
                <a:lnTo>
                  <a:pt x="586" y="1262"/>
                </a:lnTo>
                <a:lnTo>
                  <a:pt x="584" y="1264"/>
                </a:lnTo>
                <a:lnTo>
                  <a:pt x="586" y="1262"/>
                </a:lnTo>
                <a:lnTo>
                  <a:pt x="586" y="1260"/>
                </a:lnTo>
                <a:lnTo>
                  <a:pt x="584" y="1262"/>
                </a:lnTo>
                <a:lnTo>
                  <a:pt x="582" y="1260"/>
                </a:lnTo>
                <a:lnTo>
                  <a:pt x="584" y="1260"/>
                </a:lnTo>
                <a:lnTo>
                  <a:pt x="584" y="1258"/>
                </a:lnTo>
                <a:lnTo>
                  <a:pt x="584" y="1254"/>
                </a:lnTo>
                <a:lnTo>
                  <a:pt x="584" y="1250"/>
                </a:lnTo>
                <a:lnTo>
                  <a:pt x="584" y="1252"/>
                </a:lnTo>
                <a:lnTo>
                  <a:pt x="582" y="1250"/>
                </a:lnTo>
                <a:lnTo>
                  <a:pt x="578" y="1254"/>
                </a:lnTo>
                <a:lnTo>
                  <a:pt x="570" y="1256"/>
                </a:lnTo>
                <a:lnTo>
                  <a:pt x="570" y="1258"/>
                </a:lnTo>
                <a:lnTo>
                  <a:pt x="572" y="1260"/>
                </a:lnTo>
                <a:lnTo>
                  <a:pt x="570" y="1272"/>
                </a:lnTo>
                <a:lnTo>
                  <a:pt x="572" y="1272"/>
                </a:lnTo>
                <a:lnTo>
                  <a:pt x="572" y="1270"/>
                </a:lnTo>
                <a:lnTo>
                  <a:pt x="572" y="1268"/>
                </a:lnTo>
                <a:lnTo>
                  <a:pt x="574" y="1268"/>
                </a:lnTo>
                <a:lnTo>
                  <a:pt x="576" y="1268"/>
                </a:lnTo>
                <a:lnTo>
                  <a:pt x="572" y="1270"/>
                </a:lnTo>
                <a:lnTo>
                  <a:pt x="576" y="1274"/>
                </a:lnTo>
                <a:lnTo>
                  <a:pt x="570" y="1278"/>
                </a:lnTo>
                <a:lnTo>
                  <a:pt x="568" y="1286"/>
                </a:lnTo>
                <a:lnTo>
                  <a:pt x="570" y="1288"/>
                </a:lnTo>
                <a:lnTo>
                  <a:pt x="568" y="1290"/>
                </a:lnTo>
                <a:lnTo>
                  <a:pt x="566" y="1290"/>
                </a:lnTo>
                <a:lnTo>
                  <a:pt x="568" y="1292"/>
                </a:lnTo>
                <a:lnTo>
                  <a:pt x="568" y="1294"/>
                </a:lnTo>
                <a:lnTo>
                  <a:pt x="566" y="1298"/>
                </a:lnTo>
                <a:lnTo>
                  <a:pt x="564" y="1298"/>
                </a:lnTo>
                <a:lnTo>
                  <a:pt x="566" y="1312"/>
                </a:lnTo>
                <a:lnTo>
                  <a:pt x="566" y="1318"/>
                </a:lnTo>
                <a:lnTo>
                  <a:pt x="564" y="1326"/>
                </a:lnTo>
                <a:lnTo>
                  <a:pt x="566" y="1328"/>
                </a:lnTo>
                <a:lnTo>
                  <a:pt x="564" y="1332"/>
                </a:lnTo>
                <a:lnTo>
                  <a:pt x="560" y="1334"/>
                </a:lnTo>
                <a:lnTo>
                  <a:pt x="560" y="1338"/>
                </a:lnTo>
                <a:lnTo>
                  <a:pt x="558" y="1342"/>
                </a:lnTo>
                <a:lnTo>
                  <a:pt x="554" y="1348"/>
                </a:lnTo>
                <a:lnTo>
                  <a:pt x="546" y="1358"/>
                </a:lnTo>
                <a:lnTo>
                  <a:pt x="546" y="1362"/>
                </a:lnTo>
                <a:lnTo>
                  <a:pt x="546" y="1364"/>
                </a:lnTo>
                <a:lnTo>
                  <a:pt x="544" y="1364"/>
                </a:lnTo>
                <a:lnTo>
                  <a:pt x="544" y="1370"/>
                </a:lnTo>
                <a:lnTo>
                  <a:pt x="544" y="1372"/>
                </a:lnTo>
                <a:lnTo>
                  <a:pt x="542" y="1374"/>
                </a:lnTo>
                <a:lnTo>
                  <a:pt x="542" y="1376"/>
                </a:lnTo>
                <a:lnTo>
                  <a:pt x="542" y="1378"/>
                </a:lnTo>
                <a:lnTo>
                  <a:pt x="540" y="1376"/>
                </a:lnTo>
                <a:lnTo>
                  <a:pt x="536" y="1374"/>
                </a:lnTo>
                <a:lnTo>
                  <a:pt x="534" y="1374"/>
                </a:lnTo>
                <a:lnTo>
                  <a:pt x="534" y="1378"/>
                </a:lnTo>
                <a:lnTo>
                  <a:pt x="532" y="1378"/>
                </a:lnTo>
                <a:lnTo>
                  <a:pt x="530" y="1382"/>
                </a:lnTo>
                <a:lnTo>
                  <a:pt x="530" y="1386"/>
                </a:lnTo>
                <a:lnTo>
                  <a:pt x="530" y="1392"/>
                </a:lnTo>
                <a:lnTo>
                  <a:pt x="528" y="1398"/>
                </a:lnTo>
                <a:lnTo>
                  <a:pt x="526" y="1402"/>
                </a:lnTo>
                <a:lnTo>
                  <a:pt x="528" y="1408"/>
                </a:lnTo>
                <a:lnTo>
                  <a:pt x="526" y="1410"/>
                </a:lnTo>
                <a:lnTo>
                  <a:pt x="528" y="1412"/>
                </a:lnTo>
                <a:lnTo>
                  <a:pt x="526" y="1412"/>
                </a:lnTo>
                <a:lnTo>
                  <a:pt x="522" y="1414"/>
                </a:lnTo>
                <a:lnTo>
                  <a:pt x="522" y="1408"/>
                </a:lnTo>
                <a:lnTo>
                  <a:pt x="516" y="1410"/>
                </a:lnTo>
                <a:lnTo>
                  <a:pt x="516" y="1412"/>
                </a:lnTo>
                <a:lnTo>
                  <a:pt x="516" y="1414"/>
                </a:lnTo>
                <a:lnTo>
                  <a:pt x="514" y="1418"/>
                </a:lnTo>
                <a:lnTo>
                  <a:pt x="510" y="1424"/>
                </a:lnTo>
                <a:lnTo>
                  <a:pt x="512" y="1428"/>
                </a:lnTo>
                <a:lnTo>
                  <a:pt x="510" y="1432"/>
                </a:lnTo>
                <a:lnTo>
                  <a:pt x="508" y="1434"/>
                </a:lnTo>
                <a:lnTo>
                  <a:pt x="510" y="1438"/>
                </a:lnTo>
                <a:lnTo>
                  <a:pt x="514" y="1438"/>
                </a:lnTo>
                <a:lnTo>
                  <a:pt x="516" y="1438"/>
                </a:lnTo>
                <a:lnTo>
                  <a:pt x="518" y="1436"/>
                </a:lnTo>
                <a:lnTo>
                  <a:pt x="518" y="1434"/>
                </a:lnTo>
                <a:lnTo>
                  <a:pt x="518" y="1430"/>
                </a:lnTo>
                <a:lnTo>
                  <a:pt x="516" y="1428"/>
                </a:lnTo>
                <a:lnTo>
                  <a:pt x="514" y="1426"/>
                </a:lnTo>
                <a:lnTo>
                  <a:pt x="516" y="1426"/>
                </a:lnTo>
                <a:lnTo>
                  <a:pt x="518" y="1428"/>
                </a:lnTo>
                <a:lnTo>
                  <a:pt x="518" y="1426"/>
                </a:lnTo>
                <a:lnTo>
                  <a:pt x="520" y="1424"/>
                </a:lnTo>
                <a:lnTo>
                  <a:pt x="520" y="1426"/>
                </a:lnTo>
                <a:lnTo>
                  <a:pt x="522" y="1426"/>
                </a:lnTo>
                <a:lnTo>
                  <a:pt x="518" y="1436"/>
                </a:lnTo>
                <a:lnTo>
                  <a:pt x="516" y="1448"/>
                </a:lnTo>
                <a:lnTo>
                  <a:pt x="512" y="1470"/>
                </a:lnTo>
                <a:lnTo>
                  <a:pt x="510" y="1472"/>
                </a:lnTo>
                <a:lnTo>
                  <a:pt x="510" y="1474"/>
                </a:lnTo>
                <a:lnTo>
                  <a:pt x="512" y="1474"/>
                </a:lnTo>
                <a:lnTo>
                  <a:pt x="512" y="1470"/>
                </a:lnTo>
                <a:lnTo>
                  <a:pt x="516" y="1474"/>
                </a:lnTo>
                <a:lnTo>
                  <a:pt x="516" y="1476"/>
                </a:lnTo>
                <a:lnTo>
                  <a:pt x="512" y="1478"/>
                </a:lnTo>
                <a:lnTo>
                  <a:pt x="512" y="1480"/>
                </a:lnTo>
                <a:lnTo>
                  <a:pt x="512" y="1482"/>
                </a:lnTo>
                <a:lnTo>
                  <a:pt x="512" y="1486"/>
                </a:lnTo>
                <a:lnTo>
                  <a:pt x="510" y="1484"/>
                </a:lnTo>
                <a:lnTo>
                  <a:pt x="510" y="1478"/>
                </a:lnTo>
                <a:lnTo>
                  <a:pt x="506" y="1480"/>
                </a:lnTo>
                <a:lnTo>
                  <a:pt x="506" y="1484"/>
                </a:lnTo>
                <a:lnTo>
                  <a:pt x="506" y="1488"/>
                </a:lnTo>
                <a:lnTo>
                  <a:pt x="508" y="1494"/>
                </a:lnTo>
                <a:lnTo>
                  <a:pt x="508" y="1496"/>
                </a:lnTo>
                <a:lnTo>
                  <a:pt x="506" y="1498"/>
                </a:lnTo>
                <a:lnTo>
                  <a:pt x="506" y="1500"/>
                </a:lnTo>
                <a:lnTo>
                  <a:pt x="504" y="1502"/>
                </a:lnTo>
                <a:lnTo>
                  <a:pt x="504" y="1500"/>
                </a:lnTo>
                <a:lnTo>
                  <a:pt x="502" y="1502"/>
                </a:lnTo>
                <a:lnTo>
                  <a:pt x="502" y="1504"/>
                </a:lnTo>
                <a:lnTo>
                  <a:pt x="498" y="1510"/>
                </a:lnTo>
                <a:lnTo>
                  <a:pt x="498" y="1512"/>
                </a:lnTo>
                <a:lnTo>
                  <a:pt x="498" y="1514"/>
                </a:lnTo>
                <a:lnTo>
                  <a:pt x="496" y="1516"/>
                </a:lnTo>
                <a:lnTo>
                  <a:pt x="494" y="1514"/>
                </a:lnTo>
                <a:lnTo>
                  <a:pt x="492" y="1512"/>
                </a:lnTo>
                <a:lnTo>
                  <a:pt x="490" y="1514"/>
                </a:lnTo>
                <a:lnTo>
                  <a:pt x="490" y="1518"/>
                </a:lnTo>
                <a:lnTo>
                  <a:pt x="488" y="1522"/>
                </a:lnTo>
                <a:lnTo>
                  <a:pt x="488" y="1526"/>
                </a:lnTo>
                <a:lnTo>
                  <a:pt x="490" y="1524"/>
                </a:lnTo>
                <a:lnTo>
                  <a:pt x="492" y="1520"/>
                </a:lnTo>
                <a:lnTo>
                  <a:pt x="492" y="1518"/>
                </a:lnTo>
                <a:lnTo>
                  <a:pt x="494" y="1518"/>
                </a:lnTo>
                <a:lnTo>
                  <a:pt x="494" y="1520"/>
                </a:lnTo>
                <a:lnTo>
                  <a:pt x="494" y="1524"/>
                </a:lnTo>
                <a:lnTo>
                  <a:pt x="492" y="1530"/>
                </a:lnTo>
                <a:lnTo>
                  <a:pt x="488" y="1528"/>
                </a:lnTo>
                <a:lnTo>
                  <a:pt x="488" y="1530"/>
                </a:lnTo>
                <a:lnTo>
                  <a:pt x="488" y="1534"/>
                </a:lnTo>
                <a:lnTo>
                  <a:pt x="490" y="1536"/>
                </a:lnTo>
                <a:lnTo>
                  <a:pt x="488" y="1538"/>
                </a:lnTo>
                <a:lnTo>
                  <a:pt x="488" y="1534"/>
                </a:lnTo>
                <a:lnTo>
                  <a:pt x="488" y="1530"/>
                </a:lnTo>
                <a:lnTo>
                  <a:pt x="486" y="1534"/>
                </a:lnTo>
                <a:lnTo>
                  <a:pt x="484" y="1540"/>
                </a:lnTo>
                <a:lnTo>
                  <a:pt x="484" y="1544"/>
                </a:lnTo>
                <a:lnTo>
                  <a:pt x="480" y="1550"/>
                </a:lnTo>
                <a:lnTo>
                  <a:pt x="476" y="1552"/>
                </a:lnTo>
                <a:lnTo>
                  <a:pt x="474" y="1554"/>
                </a:lnTo>
                <a:lnTo>
                  <a:pt x="474" y="1556"/>
                </a:lnTo>
                <a:lnTo>
                  <a:pt x="474" y="1558"/>
                </a:lnTo>
                <a:lnTo>
                  <a:pt x="474" y="1560"/>
                </a:lnTo>
                <a:lnTo>
                  <a:pt x="476" y="1562"/>
                </a:lnTo>
                <a:lnTo>
                  <a:pt x="476" y="1564"/>
                </a:lnTo>
                <a:lnTo>
                  <a:pt x="472" y="1568"/>
                </a:lnTo>
                <a:lnTo>
                  <a:pt x="468" y="1574"/>
                </a:lnTo>
                <a:lnTo>
                  <a:pt x="464" y="1586"/>
                </a:lnTo>
                <a:lnTo>
                  <a:pt x="468" y="1588"/>
                </a:lnTo>
                <a:lnTo>
                  <a:pt x="468" y="1592"/>
                </a:lnTo>
                <a:lnTo>
                  <a:pt x="464" y="1596"/>
                </a:lnTo>
                <a:lnTo>
                  <a:pt x="464" y="1598"/>
                </a:lnTo>
                <a:lnTo>
                  <a:pt x="462" y="1600"/>
                </a:lnTo>
                <a:lnTo>
                  <a:pt x="460" y="1602"/>
                </a:lnTo>
                <a:lnTo>
                  <a:pt x="462" y="1606"/>
                </a:lnTo>
                <a:lnTo>
                  <a:pt x="462" y="1608"/>
                </a:lnTo>
                <a:lnTo>
                  <a:pt x="462" y="1610"/>
                </a:lnTo>
                <a:lnTo>
                  <a:pt x="458" y="1614"/>
                </a:lnTo>
                <a:lnTo>
                  <a:pt x="458" y="1612"/>
                </a:lnTo>
                <a:lnTo>
                  <a:pt x="460" y="1610"/>
                </a:lnTo>
                <a:lnTo>
                  <a:pt x="456" y="1608"/>
                </a:lnTo>
                <a:lnTo>
                  <a:pt x="458" y="1606"/>
                </a:lnTo>
                <a:lnTo>
                  <a:pt x="456" y="1606"/>
                </a:lnTo>
                <a:lnTo>
                  <a:pt x="456" y="1608"/>
                </a:lnTo>
                <a:lnTo>
                  <a:pt x="454" y="1608"/>
                </a:lnTo>
                <a:lnTo>
                  <a:pt x="454" y="1606"/>
                </a:lnTo>
                <a:lnTo>
                  <a:pt x="452" y="1604"/>
                </a:lnTo>
                <a:lnTo>
                  <a:pt x="454" y="1602"/>
                </a:lnTo>
                <a:lnTo>
                  <a:pt x="450" y="1600"/>
                </a:lnTo>
                <a:lnTo>
                  <a:pt x="450" y="1604"/>
                </a:lnTo>
                <a:lnTo>
                  <a:pt x="450" y="1606"/>
                </a:lnTo>
                <a:lnTo>
                  <a:pt x="452" y="1606"/>
                </a:lnTo>
                <a:lnTo>
                  <a:pt x="452" y="1610"/>
                </a:lnTo>
                <a:lnTo>
                  <a:pt x="452" y="1614"/>
                </a:lnTo>
                <a:lnTo>
                  <a:pt x="450" y="1612"/>
                </a:lnTo>
                <a:lnTo>
                  <a:pt x="450" y="1610"/>
                </a:lnTo>
                <a:lnTo>
                  <a:pt x="448" y="1612"/>
                </a:lnTo>
                <a:lnTo>
                  <a:pt x="448" y="1614"/>
                </a:lnTo>
                <a:lnTo>
                  <a:pt x="450" y="1618"/>
                </a:lnTo>
                <a:lnTo>
                  <a:pt x="450" y="1622"/>
                </a:lnTo>
                <a:lnTo>
                  <a:pt x="452" y="1622"/>
                </a:lnTo>
                <a:lnTo>
                  <a:pt x="454" y="1628"/>
                </a:lnTo>
                <a:lnTo>
                  <a:pt x="454" y="1626"/>
                </a:lnTo>
                <a:lnTo>
                  <a:pt x="454" y="1622"/>
                </a:lnTo>
                <a:lnTo>
                  <a:pt x="454" y="1620"/>
                </a:lnTo>
                <a:lnTo>
                  <a:pt x="456" y="1618"/>
                </a:lnTo>
                <a:lnTo>
                  <a:pt x="458" y="1624"/>
                </a:lnTo>
                <a:lnTo>
                  <a:pt x="456" y="1628"/>
                </a:lnTo>
                <a:lnTo>
                  <a:pt x="454" y="1632"/>
                </a:lnTo>
                <a:lnTo>
                  <a:pt x="456" y="1638"/>
                </a:lnTo>
                <a:lnTo>
                  <a:pt x="454" y="1638"/>
                </a:lnTo>
                <a:lnTo>
                  <a:pt x="456" y="1642"/>
                </a:lnTo>
                <a:lnTo>
                  <a:pt x="454" y="1642"/>
                </a:lnTo>
                <a:lnTo>
                  <a:pt x="456" y="1644"/>
                </a:lnTo>
                <a:lnTo>
                  <a:pt x="454" y="1644"/>
                </a:lnTo>
                <a:lnTo>
                  <a:pt x="454" y="1646"/>
                </a:lnTo>
                <a:lnTo>
                  <a:pt x="454" y="1648"/>
                </a:lnTo>
                <a:lnTo>
                  <a:pt x="460" y="1654"/>
                </a:lnTo>
                <a:lnTo>
                  <a:pt x="460" y="1652"/>
                </a:lnTo>
                <a:lnTo>
                  <a:pt x="462" y="1652"/>
                </a:lnTo>
                <a:lnTo>
                  <a:pt x="464" y="1652"/>
                </a:lnTo>
                <a:lnTo>
                  <a:pt x="464" y="1650"/>
                </a:lnTo>
                <a:lnTo>
                  <a:pt x="464" y="1654"/>
                </a:lnTo>
                <a:lnTo>
                  <a:pt x="464" y="1656"/>
                </a:lnTo>
                <a:lnTo>
                  <a:pt x="464" y="1658"/>
                </a:lnTo>
                <a:lnTo>
                  <a:pt x="460" y="1658"/>
                </a:lnTo>
                <a:lnTo>
                  <a:pt x="460" y="1666"/>
                </a:lnTo>
                <a:lnTo>
                  <a:pt x="458" y="1666"/>
                </a:lnTo>
                <a:lnTo>
                  <a:pt x="456" y="1666"/>
                </a:lnTo>
                <a:lnTo>
                  <a:pt x="456" y="1668"/>
                </a:lnTo>
                <a:lnTo>
                  <a:pt x="456" y="1670"/>
                </a:lnTo>
                <a:lnTo>
                  <a:pt x="454" y="1670"/>
                </a:lnTo>
                <a:lnTo>
                  <a:pt x="452" y="1670"/>
                </a:lnTo>
                <a:lnTo>
                  <a:pt x="452" y="1662"/>
                </a:lnTo>
                <a:lnTo>
                  <a:pt x="456" y="1660"/>
                </a:lnTo>
                <a:lnTo>
                  <a:pt x="456" y="1658"/>
                </a:lnTo>
                <a:lnTo>
                  <a:pt x="454" y="1656"/>
                </a:lnTo>
                <a:lnTo>
                  <a:pt x="450" y="1664"/>
                </a:lnTo>
                <a:lnTo>
                  <a:pt x="450" y="1674"/>
                </a:lnTo>
                <a:lnTo>
                  <a:pt x="450" y="1672"/>
                </a:lnTo>
                <a:lnTo>
                  <a:pt x="452" y="1672"/>
                </a:lnTo>
                <a:lnTo>
                  <a:pt x="452" y="1678"/>
                </a:lnTo>
                <a:lnTo>
                  <a:pt x="454" y="1678"/>
                </a:lnTo>
                <a:lnTo>
                  <a:pt x="456" y="1676"/>
                </a:lnTo>
                <a:lnTo>
                  <a:pt x="456" y="1674"/>
                </a:lnTo>
                <a:lnTo>
                  <a:pt x="456" y="1672"/>
                </a:lnTo>
                <a:lnTo>
                  <a:pt x="458" y="1674"/>
                </a:lnTo>
                <a:lnTo>
                  <a:pt x="458" y="1678"/>
                </a:lnTo>
                <a:lnTo>
                  <a:pt x="454" y="1682"/>
                </a:lnTo>
                <a:lnTo>
                  <a:pt x="454" y="1684"/>
                </a:lnTo>
                <a:lnTo>
                  <a:pt x="454" y="1682"/>
                </a:lnTo>
                <a:lnTo>
                  <a:pt x="452" y="1680"/>
                </a:lnTo>
                <a:lnTo>
                  <a:pt x="452" y="1686"/>
                </a:lnTo>
                <a:lnTo>
                  <a:pt x="454" y="1688"/>
                </a:lnTo>
                <a:lnTo>
                  <a:pt x="456" y="1688"/>
                </a:lnTo>
                <a:lnTo>
                  <a:pt x="456" y="1690"/>
                </a:lnTo>
                <a:lnTo>
                  <a:pt x="454" y="1692"/>
                </a:lnTo>
                <a:lnTo>
                  <a:pt x="454" y="1694"/>
                </a:lnTo>
                <a:lnTo>
                  <a:pt x="452" y="1694"/>
                </a:lnTo>
                <a:lnTo>
                  <a:pt x="452" y="1696"/>
                </a:lnTo>
                <a:lnTo>
                  <a:pt x="454" y="1698"/>
                </a:lnTo>
                <a:lnTo>
                  <a:pt x="452" y="1700"/>
                </a:lnTo>
                <a:lnTo>
                  <a:pt x="452" y="1698"/>
                </a:lnTo>
                <a:lnTo>
                  <a:pt x="450" y="1704"/>
                </a:lnTo>
                <a:lnTo>
                  <a:pt x="448" y="1710"/>
                </a:lnTo>
                <a:lnTo>
                  <a:pt x="448" y="1704"/>
                </a:lnTo>
                <a:lnTo>
                  <a:pt x="448" y="1696"/>
                </a:lnTo>
                <a:lnTo>
                  <a:pt x="448" y="1688"/>
                </a:lnTo>
                <a:lnTo>
                  <a:pt x="446" y="1682"/>
                </a:lnTo>
                <a:lnTo>
                  <a:pt x="446" y="1686"/>
                </a:lnTo>
                <a:lnTo>
                  <a:pt x="446" y="1692"/>
                </a:lnTo>
                <a:lnTo>
                  <a:pt x="446" y="1696"/>
                </a:lnTo>
                <a:lnTo>
                  <a:pt x="444" y="1700"/>
                </a:lnTo>
                <a:lnTo>
                  <a:pt x="446" y="1700"/>
                </a:lnTo>
                <a:lnTo>
                  <a:pt x="448" y="1702"/>
                </a:lnTo>
                <a:lnTo>
                  <a:pt x="444" y="1710"/>
                </a:lnTo>
                <a:lnTo>
                  <a:pt x="444" y="1712"/>
                </a:lnTo>
                <a:lnTo>
                  <a:pt x="444" y="1714"/>
                </a:lnTo>
                <a:lnTo>
                  <a:pt x="442" y="1718"/>
                </a:lnTo>
                <a:lnTo>
                  <a:pt x="440" y="1724"/>
                </a:lnTo>
                <a:lnTo>
                  <a:pt x="438" y="1728"/>
                </a:lnTo>
                <a:lnTo>
                  <a:pt x="436" y="1730"/>
                </a:lnTo>
                <a:lnTo>
                  <a:pt x="436" y="1740"/>
                </a:lnTo>
                <a:lnTo>
                  <a:pt x="436" y="1742"/>
                </a:lnTo>
                <a:lnTo>
                  <a:pt x="432" y="1746"/>
                </a:lnTo>
                <a:lnTo>
                  <a:pt x="432" y="1748"/>
                </a:lnTo>
                <a:lnTo>
                  <a:pt x="432" y="1750"/>
                </a:lnTo>
                <a:lnTo>
                  <a:pt x="428" y="1754"/>
                </a:lnTo>
                <a:lnTo>
                  <a:pt x="428" y="1758"/>
                </a:lnTo>
                <a:lnTo>
                  <a:pt x="428" y="1760"/>
                </a:lnTo>
                <a:lnTo>
                  <a:pt x="430" y="1762"/>
                </a:lnTo>
                <a:lnTo>
                  <a:pt x="434" y="1762"/>
                </a:lnTo>
                <a:lnTo>
                  <a:pt x="436" y="1764"/>
                </a:lnTo>
                <a:lnTo>
                  <a:pt x="436" y="1766"/>
                </a:lnTo>
                <a:lnTo>
                  <a:pt x="436" y="1770"/>
                </a:lnTo>
                <a:lnTo>
                  <a:pt x="434" y="1776"/>
                </a:lnTo>
                <a:lnTo>
                  <a:pt x="430" y="1786"/>
                </a:lnTo>
                <a:lnTo>
                  <a:pt x="428" y="1788"/>
                </a:lnTo>
                <a:lnTo>
                  <a:pt x="426" y="1792"/>
                </a:lnTo>
                <a:lnTo>
                  <a:pt x="428" y="1794"/>
                </a:lnTo>
                <a:lnTo>
                  <a:pt x="428" y="1796"/>
                </a:lnTo>
                <a:lnTo>
                  <a:pt x="426" y="1798"/>
                </a:lnTo>
                <a:lnTo>
                  <a:pt x="424" y="1802"/>
                </a:lnTo>
                <a:lnTo>
                  <a:pt x="424" y="1804"/>
                </a:lnTo>
                <a:lnTo>
                  <a:pt x="424" y="1806"/>
                </a:lnTo>
                <a:lnTo>
                  <a:pt x="424" y="1810"/>
                </a:lnTo>
                <a:lnTo>
                  <a:pt x="424" y="1814"/>
                </a:lnTo>
                <a:lnTo>
                  <a:pt x="420" y="1822"/>
                </a:lnTo>
                <a:lnTo>
                  <a:pt x="418" y="1830"/>
                </a:lnTo>
                <a:lnTo>
                  <a:pt x="412" y="1844"/>
                </a:lnTo>
                <a:lnTo>
                  <a:pt x="414" y="1848"/>
                </a:lnTo>
                <a:lnTo>
                  <a:pt x="412" y="1854"/>
                </a:lnTo>
                <a:lnTo>
                  <a:pt x="412" y="1858"/>
                </a:lnTo>
                <a:lnTo>
                  <a:pt x="412" y="1864"/>
                </a:lnTo>
                <a:lnTo>
                  <a:pt x="412" y="1862"/>
                </a:lnTo>
                <a:lnTo>
                  <a:pt x="408" y="1864"/>
                </a:lnTo>
                <a:lnTo>
                  <a:pt x="408" y="1866"/>
                </a:lnTo>
                <a:lnTo>
                  <a:pt x="408" y="1870"/>
                </a:lnTo>
                <a:lnTo>
                  <a:pt x="406" y="1874"/>
                </a:lnTo>
                <a:lnTo>
                  <a:pt x="406" y="1870"/>
                </a:lnTo>
                <a:lnTo>
                  <a:pt x="404" y="1868"/>
                </a:lnTo>
                <a:lnTo>
                  <a:pt x="402" y="1870"/>
                </a:lnTo>
                <a:lnTo>
                  <a:pt x="404" y="1872"/>
                </a:lnTo>
                <a:lnTo>
                  <a:pt x="402" y="1874"/>
                </a:lnTo>
                <a:lnTo>
                  <a:pt x="400" y="1876"/>
                </a:lnTo>
                <a:lnTo>
                  <a:pt x="402" y="1878"/>
                </a:lnTo>
                <a:lnTo>
                  <a:pt x="400" y="1878"/>
                </a:lnTo>
                <a:lnTo>
                  <a:pt x="400" y="1880"/>
                </a:lnTo>
                <a:lnTo>
                  <a:pt x="404" y="1882"/>
                </a:lnTo>
                <a:lnTo>
                  <a:pt x="404" y="1878"/>
                </a:lnTo>
                <a:lnTo>
                  <a:pt x="406" y="1880"/>
                </a:lnTo>
                <a:lnTo>
                  <a:pt x="408" y="1882"/>
                </a:lnTo>
                <a:lnTo>
                  <a:pt x="408" y="1884"/>
                </a:lnTo>
                <a:lnTo>
                  <a:pt x="408" y="1888"/>
                </a:lnTo>
                <a:lnTo>
                  <a:pt x="406" y="1892"/>
                </a:lnTo>
                <a:lnTo>
                  <a:pt x="406" y="1896"/>
                </a:lnTo>
                <a:lnTo>
                  <a:pt x="406" y="1900"/>
                </a:lnTo>
                <a:lnTo>
                  <a:pt x="402" y="1908"/>
                </a:lnTo>
                <a:lnTo>
                  <a:pt x="402" y="1914"/>
                </a:lnTo>
                <a:lnTo>
                  <a:pt x="402" y="1918"/>
                </a:lnTo>
                <a:lnTo>
                  <a:pt x="404" y="1920"/>
                </a:lnTo>
                <a:lnTo>
                  <a:pt x="406" y="1920"/>
                </a:lnTo>
                <a:lnTo>
                  <a:pt x="406" y="1930"/>
                </a:lnTo>
                <a:lnTo>
                  <a:pt x="404" y="1938"/>
                </a:lnTo>
                <a:lnTo>
                  <a:pt x="400" y="1944"/>
                </a:lnTo>
                <a:lnTo>
                  <a:pt x="400" y="1952"/>
                </a:lnTo>
                <a:lnTo>
                  <a:pt x="398" y="1958"/>
                </a:lnTo>
                <a:lnTo>
                  <a:pt x="394" y="1962"/>
                </a:lnTo>
                <a:lnTo>
                  <a:pt x="394" y="1966"/>
                </a:lnTo>
                <a:lnTo>
                  <a:pt x="392" y="1966"/>
                </a:lnTo>
                <a:lnTo>
                  <a:pt x="390" y="1968"/>
                </a:lnTo>
                <a:lnTo>
                  <a:pt x="392" y="1976"/>
                </a:lnTo>
                <a:lnTo>
                  <a:pt x="392" y="1980"/>
                </a:lnTo>
                <a:lnTo>
                  <a:pt x="388" y="1982"/>
                </a:lnTo>
                <a:lnTo>
                  <a:pt x="388" y="1984"/>
                </a:lnTo>
                <a:lnTo>
                  <a:pt x="386" y="1986"/>
                </a:lnTo>
                <a:lnTo>
                  <a:pt x="386" y="1990"/>
                </a:lnTo>
                <a:lnTo>
                  <a:pt x="388" y="1990"/>
                </a:lnTo>
                <a:lnTo>
                  <a:pt x="388" y="1992"/>
                </a:lnTo>
                <a:lnTo>
                  <a:pt x="390" y="1990"/>
                </a:lnTo>
                <a:lnTo>
                  <a:pt x="392" y="1998"/>
                </a:lnTo>
                <a:lnTo>
                  <a:pt x="390" y="2004"/>
                </a:lnTo>
                <a:lnTo>
                  <a:pt x="390" y="2010"/>
                </a:lnTo>
                <a:lnTo>
                  <a:pt x="390" y="2014"/>
                </a:lnTo>
                <a:lnTo>
                  <a:pt x="390" y="2020"/>
                </a:lnTo>
                <a:lnTo>
                  <a:pt x="388" y="2022"/>
                </a:lnTo>
                <a:lnTo>
                  <a:pt x="386" y="2026"/>
                </a:lnTo>
                <a:lnTo>
                  <a:pt x="384" y="2030"/>
                </a:lnTo>
                <a:lnTo>
                  <a:pt x="384" y="2032"/>
                </a:lnTo>
                <a:lnTo>
                  <a:pt x="382" y="2032"/>
                </a:lnTo>
                <a:lnTo>
                  <a:pt x="384" y="2024"/>
                </a:lnTo>
                <a:lnTo>
                  <a:pt x="384" y="2022"/>
                </a:lnTo>
                <a:lnTo>
                  <a:pt x="382" y="2022"/>
                </a:lnTo>
                <a:lnTo>
                  <a:pt x="382" y="2020"/>
                </a:lnTo>
                <a:lnTo>
                  <a:pt x="380" y="2018"/>
                </a:lnTo>
                <a:lnTo>
                  <a:pt x="378" y="2022"/>
                </a:lnTo>
                <a:lnTo>
                  <a:pt x="376" y="2030"/>
                </a:lnTo>
                <a:lnTo>
                  <a:pt x="374" y="2038"/>
                </a:lnTo>
                <a:lnTo>
                  <a:pt x="378" y="2036"/>
                </a:lnTo>
                <a:lnTo>
                  <a:pt x="378" y="2042"/>
                </a:lnTo>
                <a:lnTo>
                  <a:pt x="380" y="2042"/>
                </a:lnTo>
                <a:lnTo>
                  <a:pt x="380" y="2040"/>
                </a:lnTo>
                <a:lnTo>
                  <a:pt x="382" y="2034"/>
                </a:lnTo>
                <a:lnTo>
                  <a:pt x="382" y="2038"/>
                </a:lnTo>
                <a:lnTo>
                  <a:pt x="380" y="2040"/>
                </a:lnTo>
                <a:lnTo>
                  <a:pt x="380" y="2042"/>
                </a:lnTo>
                <a:lnTo>
                  <a:pt x="382" y="2044"/>
                </a:lnTo>
                <a:lnTo>
                  <a:pt x="378" y="2056"/>
                </a:lnTo>
                <a:lnTo>
                  <a:pt x="376" y="2062"/>
                </a:lnTo>
                <a:lnTo>
                  <a:pt x="378" y="2068"/>
                </a:lnTo>
                <a:lnTo>
                  <a:pt x="376" y="2078"/>
                </a:lnTo>
                <a:lnTo>
                  <a:pt x="372" y="2078"/>
                </a:lnTo>
                <a:lnTo>
                  <a:pt x="372" y="2080"/>
                </a:lnTo>
                <a:lnTo>
                  <a:pt x="370" y="2082"/>
                </a:lnTo>
                <a:lnTo>
                  <a:pt x="370" y="2086"/>
                </a:lnTo>
                <a:lnTo>
                  <a:pt x="370" y="2088"/>
                </a:lnTo>
                <a:lnTo>
                  <a:pt x="368" y="2088"/>
                </a:lnTo>
                <a:lnTo>
                  <a:pt x="370" y="2090"/>
                </a:lnTo>
                <a:lnTo>
                  <a:pt x="368" y="2090"/>
                </a:lnTo>
                <a:lnTo>
                  <a:pt x="370" y="2092"/>
                </a:lnTo>
                <a:lnTo>
                  <a:pt x="370" y="2096"/>
                </a:lnTo>
                <a:lnTo>
                  <a:pt x="368" y="2098"/>
                </a:lnTo>
                <a:lnTo>
                  <a:pt x="368" y="2102"/>
                </a:lnTo>
                <a:lnTo>
                  <a:pt x="368" y="2108"/>
                </a:lnTo>
                <a:lnTo>
                  <a:pt x="364" y="2114"/>
                </a:lnTo>
                <a:lnTo>
                  <a:pt x="364" y="2122"/>
                </a:lnTo>
                <a:lnTo>
                  <a:pt x="366" y="2130"/>
                </a:lnTo>
                <a:lnTo>
                  <a:pt x="364" y="2134"/>
                </a:lnTo>
                <a:lnTo>
                  <a:pt x="364" y="2132"/>
                </a:lnTo>
                <a:lnTo>
                  <a:pt x="362" y="2130"/>
                </a:lnTo>
                <a:lnTo>
                  <a:pt x="360" y="2126"/>
                </a:lnTo>
                <a:lnTo>
                  <a:pt x="360" y="2124"/>
                </a:lnTo>
                <a:lnTo>
                  <a:pt x="358" y="2126"/>
                </a:lnTo>
                <a:lnTo>
                  <a:pt x="356" y="2130"/>
                </a:lnTo>
                <a:lnTo>
                  <a:pt x="356" y="2140"/>
                </a:lnTo>
                <a:lnTo>
                  <a:pt x="358" y="2144"/>
                </a:lnTo>
                <a:lnTo>
                  <a:pt x="356" y="2150"/>
                </a:lnTo>
                <a:lnTo>
                  <a:pt x="350" y="2158"/>
                </a:lnTo>
                <a:lnTo>
                  <a:pt x="348" y="2160"/>
                </a:lnTo>
                <a:lnTo>
                  <a:pt x="348" y="2164"/>
                </a:lnTo>
                <a:lnTo>
                  <a:pt x="350" y="2166"/>
                </a:lnTo>
                <a:lnTo>
                  <a:pt x="348" y="2166"/>
                </a:lnTo>
                <a:lnTo>
                  <a:pt x="346" y="2166"/>
                </a:lnTo>
                <a:lnTo>
                  <a:pt x="344" y="2168"/>
                </a:lnTo>
                <a:lnTo>
                  <a:pt x="344" y="2174"/>
                </a:lnTo>
                <a:lnTo>
                  <a:pt x="346" y="2174"/>
                </a:lnTo>
                <a:lnTo>
                  <a:pt x="344" y="2174"/>
                </a:lnTo>
                <a:lnTo>
                  <a:pt x="342" y="2176"/>
                </a:lnTo>
                <a:lnTo>
                  <a:pt x="344" y="2180"/>
                </a:lnTo>
                <a:lnTo>
                  <a:pt x="346" y="2182"/>
                </a:lnTo>
                <a:lnTo>
                  <a:pt x="346" y="2180"/>
                </a:lnTo>
                <a:lnTo>
                  <a:pt x="348" y="2180"/>
                </a:lnTo>
                <a:lnTo>
                  <a:pt x="350" y="2180"/>
                </a:lnTo>
                <a:lnTo>
                  <a:pt x="350" y="2182"/>
                </a:lnTo>
                <a:lnTo>
                  <a:pt x="350" y="2186"/>
                </a:lnTo>
                <a:lnTo>
                  <a:pt x="348" y="2190"/>
                </a:lnTo>
                <a:lnTo>
                  <a:pt x="346" y="2192"/>
                </a:lnTo>
                <a:lnTo>
                  <a:pt x="346" y="2196"/>
                </a:lnTo>
                <a:lnTo>
                  <a:pt x="344" y="2198"/>
                </a:lnTo>
                <a:lnTo>
                  <a:pt x="342" y="2202"/>
                </a:lnTo>
                <a:lnTo>
                  <a:pt x="342" y="2210"/>
                </a:lnTo>
                <a:lnTo>
                  <a:pt x="342" y="2214"/>
                </a:lnTo>
                <a:lnTo>
                  <a:pt x="342" y="2216"/>
                </a:lnTo>
                <a:lnTo>
                  <a:pt x="340" y="2218"/>
                </a:lnTo>
                <a:lnTo>
                  <a:pt x="340" y="2222"/>
                </a:lnTo>
                <a:lnTo>
                  <a:pt x="342" y="2222"/>
                </a:lnTo>
                <a:lnTo>
                  <a:pt x="342" y="2224"/>
                </a:lnTo>
                <a:lnTo>
                  <a:pt x="340" y="2226"/>
                </a:lnTo>
                <a:lnTo>
                  <a:pt x="340" y="2232"/>
                </a:lnTo>
                <a:lnTo>
                  <a:pt x="340" y="2234"/>
                </a:lnTo>
                <a:lnTo>
                  <a:pt x="340" y="2236"/>
                </a:lnTo>
                <a:lnTo>
                  <a:pt x="340" y="2246"/>
                </a:lnTo>
                <a:lnTo>
                  <a:pt x="338" y="2258"/>
                </a:lnTo>
                <a:lnTo>
                  <a:pt x="340" y="2258"/>
                </a:lnTo>
                <a:lnTo>
                  <a:pt x="340" y="2260"/>
                </a:lnTo>
                <a:lnTo>
                  <a:pt x="338" y="2260"/>
                </a:lnTo>
                <a:lnTo>
                  <a:pt x="336" y="2262"/>
                </a:lnTo>
                <a:lnTo>
                  <a:pt x="336" y="2264"/>
                </a:lnTo>
                <a:lnTo>
                  <a:pt x="336" y="2268"/>
                </a:lnTo>
                <a:lnTo>
                  <a:pt x="336" y="2270"/>
                </a:lnTo>
                <a:lnTo>
                  <a:pt x="338" y="2272"/>
                </a:lnTo>
                <a:lnTo>
                  <a:pt x="334" y="2272"/>
                </a:lnTo>
                <a:lnTo>
                  <a:pt x="332" y="2270"/>
                </a:lnTo>
                <a:lnTo>
                  <a:pt x="332" y="2268"/>
                </a:lnTo>
                <a:lnTo>
                  <a:pt x="332" y="2266"/>
                </a:lnTo>
                <a:lnTo>
                  <a:pt x="330" y="2270"/>
                </a:lnTo>
                <a:lnTo>
                  <a:pt x="332" y="2274"/>
                </a:lnTo>
                <a:lnTo>
                  <a:pt x="336" y="2276"/>
                </a:lnTo>
                <a:lnTo>
                  <a:pt x="336" y="2280"/>
                </a:lnTo>
                <a:lnTo>
                  <a:pt x="336" y="2288"/>
                </a:lnTo>
                <a:lnTo>
                  <a:pt x="332" y="2290"/>
                </a:lnTo>
                <a:lnTo>
                  <a:pt x="332" y="2292"/>
                </a:lnTo>
                <a:lnTo>
                  <a:pt x="330" y="2290"/>
                </a:lnTo>
                <a:lnTo>
                  <a:pt x="330" y="2288"/>
                </a:lnTo>
                <a:lnTo>
                  <a:pt x="328" y="2288"/>
                </a:lnTo>
                <a:lnTo>
                  <a:pt x="332" y="2280"/>
                </a:lnTo>
                <a:lnTo>
                  <a:pt x="332" y="2278"/>
                </a:lnTo>
                <a:lnTo>
                  <a:pt x="328" y="2276"/>
                </a:lnTo>
                <a:lnTo>
                  <a:pt x="328" y="2274"/>
                </a:lnTo>
                <a:lnTo>
                  <a:pt x="326" y="2268"/>
                </a:lnTo>
                <a:lnTo>
                  <a:pt x="328" y="2262"/>
                </a:lnTo>
                <a:lnTo>
                  <a:pt x="330" y="2258"/>
                </a:lnTo>
                <a:lnTo>
                  <a:pt x="332" y="2252"/>
                </a:lnTo>
                <a:lnTo>
                  <a:pt x="334" y="2248"/>
                </a:lnTo>
                <a:lnTo>
                  <a:pt x="336" y="2244"/>
                </a:lnTo>
                <a:lnTo>
                  <a:pt x="334" y="2242"/>
                </a:lnTo>
                <a:lnTo>
                  <a:pt x="336" y="2242"/>
                </a:lnTo>
                <a:lnTo>
                  <a:pt x="336" y="2240"/>
                </a:lnTo>
                <a:lnTo>
                  <a:pt x="334" y="2236"/>
                </a:lnTo>
                <a:lnTo>
                  <a:pt x="336" y="2234"/>
                </a:lnTo>
                <a:lnTo>
                  <a:pt x="334" y="2232"/>
                </a:lnTo>
                <a:lnTo>
                  <a:pt x="334" y="2230"/>
                </a:lnTo>
                <a:lnTo>
                  <a:pt x="332" y="2230"/>
                </a:lnTo>
                <a:lnTo>
                  <a:pt x="330" y="2234"/>
                </a:lnTo>
                <a:lnTo>
                  <a:pt x="332" y="2236"/>
                </a:lnTo>
                <a:lnTo>
                  <a:pt x="330" y="2238"/>
                </a:lnTo>
                <a:lnTo>
                  <a:pt x="330" y="2240"/>
                </a:lnTo>
                <a:lnTo>
                  <a:pt x="330" y="2242"/>
                </a:lnTo>
                <a:lnTo>
                  <a:pt x="328" y="2246"/>
                </a:lnTo>
                <a:lnTo>
                  <a:pt x="328" y="2248"/>
                </a:lnTo>
                <a:lnTo>
                  <a:pt x="326" y="2250"/>
                </a:lnTo>
                <a:lnTo>
                  <a:pt x="324" y="2252"/>
                </a:lnTo>
                <a:lnTo>
                  <a:pt x="326" y="2256"/>
                </a:lnTo>
                <a:lnTo>
                  <a:pt x="322" y="2268"/>
                </a:lnTo>
                <a:lnTo>
                  <a:pt x="322" y="2274"/>
                </a:lnTo>
                <a:lnTo>
                  <a:pt x="324" y="2278"/>
                </a:lnTo>
                <a:lnTo>
                  <a:pt x="326" y="2280"/>
                </a:lnTo>
                <a:lnTo>
                  <a:pt x="328" y="2282"/>
                </a:lnTo>
                <a:lnTo>
                  <a:pt x="328" y="2284"/>
                </a:lnTo>
                <a:lnTo>
                  <a:pt x="328" y="2288"/>
                </a:lnTo>
                <a:lnTo>
                  <a:pt x="326" y="2292"/>
                </a:lnTo>
                <a:lnTo>
                  <a:pt x="330" y="2294"/>
                </a:lnTo>
                <a:lnTo>
                  <a:pt x="330" y="2296"/>
                </a:lnTo>
                <a:lnTo>
                  <a:pt x="332" y="2298"/>
                </a:lnTo>
                <a:lnTo>
                  <a:pt x="334" y="2296"/>
                </a:lnTo>
                <a:lnTo>
                  <a:pt x="330" y="2306"/>
                </a:lnTo>
                <a:lnTo>
                  <a:pt x="328" y="2310"/>
                </a:lnTo>
                <a:lnTo>
                  <a:pt x="328" y="2316"/>
                </a:lnTo>
                <a:lnTo>
                  <a:pt x="328" y="2318"/>
                </a:lnTo>
                <a:lnTo>
                  <a:pt x="326" y="2320"/>
                </a:lnTo>
                <a:lnTo>
                  <a:pt x="324" y="2322"/>
                </a:lnTo>
                <a:lnTo>
                  <a:pt x="324" y="2326"/>
                </a:lnTo>
                <a:lnTo>
                  <a:pt x="326" y="2328"/>
                </a:lnTo>
                <a:lnTo>
                  <a:pt x="326" y="2330"/>
                </a:lnTo>
                <a:lnTo>
                  <a:pt x="324" y="2334"/>
                </a:lnTo>
                <a:lnTo>
                  <a:pt x="324" y="2332"/>
                </a:lnTo>
                <a:lnTo>
                  <a:pt x="324" y="2330"/>
                </a:lnTo>
                <a:lnTo>
                  <a:pt x="320" y="2330"/>
                </a:lnTo>
                <a:lnTo>
                  <a:pt x="324" y="2324"/>
                </a:lnTo>
                <a:lnTo>
                  <a:pt x="324" y="2316"/>
                </a:lnTo>
                <a:lnTo>
                  <a:pt x="322" y="2314"/>
                </a:lnTo>
                <a:lnTo>
                  <a:pt x="322" y="2312"/>
                </a:lnTo>
                <a:lnTo>
                  <a:pt x="322" y="2310"/>
                </a:lnTo>
                <a:lnTo>
                  <a:pt x="320" y="2308"/>
                </a:lnTo>
                <a:lnTo>
                  <a:pt x="320" y="2302"/>
                </a:lnTo>
                <a:lnTo>
                  <a:pt x="320" y="2300"/>
                </a:lnTo>
                <a:lnTo>
                  <a:pt x="324" y="2300"/>
                </a:lnTo>
                <a:lnTo>
                  <a:pt x="322" y="2290"/>
                </a:lnTo>
                <a:lnTo>
                  <a:pt x="322" y="2286"/>
                </a:lnTo>
                <a:lnTo>
                  <a:pt x="320" y="2282"/>
                </a:lnTo>
                <a:lnTo>
                  <a:pt x="318" y="2288"/>
                </a:lnTo>
                <a:lnTo>
                  <a:pt x="318" y="2296"/>
                </a:lnTo>
                <a:lnTo>
                  <a:pt x="316" y="2296"/>
                </a:lnTo>
                <a:lnTo>
                  <a:pt x="316" y="2298"/>
                </a:lnTo>
                <a:lnTo>
                  <a:pt x="318" y="2298"/>
                </a:lnTo>
                <a:lnTo>
                  <a:pt x="316" y="2304"/>
                </a:lnTo>
                <a:lnTo>
                  <a:pt x="314" y="2310"/>
                </a:lnTo>
                <a:lnTo>
                  <a:pt x="314" y="2308"/>
                </a:lnTo>
                <a:lnTo>
                  <a:pt x="314" y="2306"/>
                </a:lnTo>
                <a:lnTo>
                  <a:pt x="314" y="2300"/>
                </a:lnTo>
                <a:lnTo>
                  <a:pt x="314" y="2298"/>
                </a:lnTo>
                <a:lnTo>
                  <a:pt x="314" y="2294"/>
                </a:lnTo>
                <a:lnTo>
                  <a:pt x="316" y="2292"/>
                </a:lnTo>
                <a:lnTo>
                  <a:pt x="314" y="2290"/>
                </a:lnTo>
                <a:lnTo>
                  <a:pt x="314" y="2288"/>
                </a:lnTo>
                <a:lnTo>
                  <a:pt x="314" y="2286"/>
                </a:lnTo>
                <a:lnTo>
                  <a:pt x="312" y="2286"/>
                </a:lnTo>
                <a:lnTo>
                  <a:pt x="310" y="2288"/>
                </a:lnTo>
                <a:lnTo>
                  <a:pt x="312" y="2290"/>
                </a:lnTo>
                <a:lnTo>
                  <a:pt x="310" y="2294"/>
                </a:lnTo>
                <a:lnTo>
                  <a:pt x="310" y="2298"/>
                </a:lnTo>
                <a:lnTo>
                  <a:pt x="310" y="2300"/>
                </a:lnTo>
                <a:lnTo>
                  <a:pt x="308" y="2304"/>
                </a:lnTo>
                <a:lnTo>
                  <a:pt x="308" y="2308"/>
                </a:lnTo>
                <a:lnTo>
                  <a:pt x="308" y="2310"/>
                </a:lnTo>
                <a:lnTo>
                  <a:pt x="306" y="2314"/>
                </a:lnTo>
                <a:lnTo>
                  <a:pt x="308" y="2316"/>
                </a:lnTo>
                <a:lnTo>
                  <a:pt x="306" y="2318"/>
                </a:lnTo>
                <a:lnTo>
                  <a:pt x="304" y="2318"/>
                </a:lnTo>
                <a:lnTo>
                  <a:pt x="306" y="2322"/>
                </a:lnTo>
                <a:lnTo>
                  <a:pt x="304" y="2326"/>
                </a:lnTo>
                <a:lnTo>
                  <a:pt x="302" y="2330"/>
                </a:lnTo>
                <a:lnTo>
                  <a:pt x="302" y="2334"/>
                </a:lnTo>
                <a:lnTo>
                  <a:pt x="302" y="2322"/>
                </a:lnTo>
                <a:lnTo>
                  <a:pt x="302" y="2312"/>
                </a:lnTo>
                <a:lnTo>
                  <a:pt x="300" y="2312"/>
                </a:lnTo>
                <a:lnTo>
                  <a:pt x="302" y="2310"/>
                </a:lnTo>
                <a:lnTo>
                  <a:pt x="304" y="2310"/>
                </a:lnTo>
                <a:lnTo>
                  <a:pt x="300" y="2306"/>
                </a:lnTo>
                <a:lnTo>
                  <a:pt x="298" y="2304"/>
                </a:lnTo>
                <a:lnTo>
                  <a:pt x="296" y="2306"/>
                </a:lnTo>
                <a:lnTo>
                  <a:pt x="296" y="2310"/>
                </a:lnTo>
                <a:lnTo>
                  <a:pt x="296" y="2316"/>
                </a:lnTo>
                <a:lnTo>
                  <a:pt x="292" y="2324"/>
                </a:lnTo>
                <a:lnTo>
                  <a:pt x="292" y="2328"/>
                </a:lnTo>
                <a:lnTo>
                  <a:pt x="292" y="2330"/>
                </a:lnTo>
                <a:lnTo>
                  <a:pt x="290" y="2324"/>
                </a:lnTo>
                <a:lnTo>
                  <a:pt x="288" y="2324"/>
                </a:lnTo>
                <a:lnTo>
                  <a:pt x="290" y="2318"/>
                </a:lnTo>
                <a:lnTo>
                  <a:pt x="294" y="2310"/>
                </a:lnTo>
                <a:lnTo>
                  <a:pt x="294" y="2304"/>
                </a:lnTo>
                <a:lnTo>
                  <a:pt x="294" y="2302"/>
                </a:lnTo>
                <a:lnTo>
                  <a:pt x="290" y="2300"/>
                </a:lnTo>
                <a:lnTo>
                  <a:pt x="290" y="2302"/>
                </a:lnTo>
                <a:lnTo>
                  <a:pt x="288" y="2306"/>
                </a:lnTo>
                <a:lnTo>
                  <a:pt x="288" y="2308"/>
                </a:lnTo>
                <a:lnTo>
                  <a:pt x="286" y="2306"/>
                </a:lnTo>
                <a:lnTo>
                  <a:pt x="288" y="2288"/>
                </a:lnTo>
                <a:lnTo>
                  <a:pt x="292" y="2270"/>
                </a:lnTo>
                <a:lnTo>
                  <a:pt x="290" y="2268"/>
                </a:lnTo>
                <a:lnTo>
                  <a:pt x="290" y="2264"/>
                </a:lnTo>
                <a:lnTo>
                  <a:pt x="290" y="2254"/>
                </a:lnTo>
                <a:lnTo>
                  <a:pt x="292" y="2254"/>
                </a:lnTo>
                <a:lnTo>
                  <a:pt x="292" y="2256"/>
                </a:lnTo>
                <a:lnTo>
                  <a:pt x="292" y="2254"/>
                </a:lnTo>
                <a:lnTo>
                  <a:pt x="290" y="2252"/>
                </a:lnTo>
                <a:lnTo>
                  <a:pt x="290" y="2250"/>
                </a:lnTo>
                <a:lnTo>
                  <a:pt x="290" y="2248"/>
                </a:lnTo>
                <a:lnTo>
                  <a:pt x="292" y="2244"/>
                </a:lnTo>
                <a:lnTo>
                  <a:pt x="292" y="2242"/>
                </a:lnTo>
                <a:lnTo>
                  <a:pt x="290" y="2238"/>
                </a:lnTo>
                <a:lnTo>
                  <a:pt x="292" y="2238"/>
                </a:lnTo>
                <a:lnTo>
                  <a:pt x="290" y="2238"/>
                </a:lnTo>
                <a:lnTo>
                  <a:pt x="292" y="2234"/>
                </a:lnTo>
                <a:lnTo>
                  <a:pt x="290" y="2234"/>
                </a:lnTo>
                <a:lnTo>
                  <a:pt x="292" y="2234"/>
                </a:lnTo>
                <a:lnTo>
                  <a:pt x="290" y="2232"/>
                </a:lnTo>
                <a:lnTo>
                  <a:pt x="290" y="2228"/>
                </a:lnTo>
                <a:lnTo>
                  <a:pt x="292" y="2230"/>
                </a:lnTo>
                <a:lnTo>
                  <a:pt x="292" y="2228"/>
                </a:lnTo>
                <a:lnTo>
                  <a:pt x="290" y="2228"/>
                </a:lnTo>
                <a:lnTo>
                  <a:pt x="290" y="2226"/>
                </a:lnTo>
                <a:lnTo>
                  <a:pt x="292" y="2226"/>
                </a:lnTo>
                <a:lnTo>
                  <a:pt x="294" y="2224"/>
                </a:lnTo>
                <a:lnTo>
                  <a:pt x="296" y="2220"/>
                </a:lnTo>
                <a:lnTo>
                  <a:pt x="296" y="2218"/>
                </a:lnTo>
                <a:lnTo>
                  <a:pt x="298" y="2218"/>
                </a:lnTo>
                <a:lnTo>
                  <a:pt x="298" y="2210"/>
                </a:lnTo>
                <a:lnTo>
                  <a:pt x="300" y="2206"/>
                </a:lnTo>
                <a:lnTo>
                  <a:pt x="302" y="2200"/>
                </a:lnTo>
                <a:lnTo>
                  <a:pt x="300" y="2194"/>
                </a:lnTo>
                <a:lnTo>
                  <a:pt x="300" y="2190"/>
                </a:lnTo>
                <a:lnTo>
                  <a:pt x="300" y="2188"/>
                </a:lnTo>
                <a:lnTo>
                  <a:pt x="302" y="2184"/>
                </a:lnTo>
                <a:lnTo>
                  <a:pt x="300" y="2182"/>
                </a:lnTo>
                <a:lnTo>
                  <a:pt x="302" y="2180"/>
                </a:lnTo>
                <a:lnTo>
                  <a:pt x="302" y="2178"/>
                </a:lnTo>
                <a:lnTo>
                  <a:pt x="302" y="2174"/>
                </a:lnTo>
                <a:lnTo>
                  <a:pt x="302" y="2172"/>
                </a:lnTo>
                <a:lnTo>
                  <a:pt x="302" y="2168"/>
                </a:lnTo>
                <a:lnTo>
                  <a:pt x="304" y="2168"/>
                </a:lnTo>
                <a:lnTo>
                  <a:pt x="304" y="2166"/>
                </a:lnTo>
                <a:lnTo>
                  <a:pt x="302" y="2164"/>
                </a:lnTo>
                <a:lnTo>
                  <a:pt x="304" y="2162"/>
                </a:lnTo>
                <a:lnTo>
                  <a:pt x="302" y="2162"/>
                </a:lnTo>
                <a:lnTo>
                  <a:pt x="298" y="2174"/>
                </a:lnTo>
                <a:lnTo>
                  <a:pt x="294" y="2186"/>
                </a:lnTo>
                <a:lnTo>
                  <a:pt x="294" y="2188"/>
                </a:lnTo>
                <a:lnTo>
                  <a:pt x="292" y="2188"/>
                </a:lnTo>
                <a:lnTo>
                  <a:pt x="292" y="2186"/>
                </a:lnTo>
                <a:lnTo>
                  <a:pt x="288" y="2190"/>
                </a:lnTo>
                <a:lnTo>
                  <a:pt x="284" y="2196"/>
                </a:lnTo>
                <a:lnTo>
                  <a:pt x="282" y="2194"/>
                </a:lnTo>
                <a:lnTo>
                  <a:pt x="278" y="2194"/>
                </a:lnTo>
                <a:lnTo>
                  <a:pt x="276" y="2198"/>
                </a:lnTo>
                <a:lnTo>
                  <a:pt x="276" y="2194"/>
                </a:lnTo>
                <a:lnTo>
                  <a:pt x="276" y="2190"/>
                </a:lnTo>
                <a:lnTo>
                  <a:pt x="274" y="2186"/>
                </a:lnTo>
                <a:lnTo>
                  <a:pt x="276" y="2182"/>
                </a:lnTo>
                <a:lnTo>
                  <a:pt x="274" y="2182"/>
                </a:lnTo>
                <a:lnTo>
                  <a:pt x="274" y="2180"/>
                </a:lnTo>
                <a:lnTo>
                  <a:pt x="276" y="2178"/>
                </a:lnTo>
                <a:lnTo>
                  <a:pt x="274" y="2180"/>
                </a:lnTo>
                <a:lnTo>
                  <a:pt x="272" y="2184"/>
                </a:lnTo>
                <a:lnTo>
                  <a:pt x="272" y="2194"/>
                </a:lnTo>
                <a:lnTo>
                  <a:pt x="274" y="2194"/>
                </a:lnTo>
                <a:lnTo>
                  <a:pt x="276" y="2196"/>
                </a:lnTo>
                <a:lnTo>
                  <a:pt x="274" y="2194"/>
                </a:lnTo>
                <a:lnTo>
                  <a:pt x="272" y="2198"/>
                </a:lnTo>
                <a:lnTo>
                  <a:pt x="274" y="2198"/>
                </a:lnTo>
                <a:lnTo>
                  <a:pt x="274" y="2202"/>
                </a:lnTo>
                <a:lnTo>
                  <a:pt x="272" y="2204"/>
                </a:lnTo>
                <a:lnTo>
                  <a:pt x="270" y="2206"/>
                </a:lnTo>
                <a:lnTo>
                  <a:pt x="270" y="2186"/>
                </a:lnTo>
                <a:lnTo>
                  <a:pt x="270" y="2178"/>
                </a:lnTo>
                <a:lnTo>
                  <a:pt x="272" y="2168"/>
                </a:lnTo>
                <a:lnTo>
                  <a:pt x="270" y="2164"/>
                </a:lnTo>
                <a:lnTo>
                  <a:pt x="268" y="2160"/>
                </a:lnTo>
                <a:lnTo>
                  <a:pt x="264" y="2162"/>
                </a:lnTo>
                <a:lnTo>
                  <a:pt x="262" y="2164"/>
                </a:lnTo>
                <a:lnTo>
                  <a:pt x="260" y="2168"/>
                </a:lnTo>
                <a:lnTo>
                  <a:pt x="260" y="2176"/>
                </a:lnTo>
                <a:lnTo>
                  <a:pt x="258" y="2184"/>
                </a:lnTo>
                <a:lnTo>
                  <a:pt x="256" y="2190"/>
                </a:lnTo>
                <a:lnTo>
                  <a:pt x="258" y="2190"/>
                </a:lnTo>
                <a:lnTo>
                  <a:pt x="258" y="2192"/>
                </a:lnTo>
                <a:lnTo>
                  <a:pt x="260" y="2198"/>
                </a:lnTo>
                <a:lnTo>
                  <a:pt x="258" y="2198"/>
                </a:lnTo>
                <a:lnTo>
                  <a:pt x="256" y="2198"/>
                </a:lnTo>
                <a:lnTo>
                  <a:pt x="256" y="2200"/>
                </a:lnTo>
                <a:lnTo>
                  <a:pt x="256" y="2202"/>
                </a:lnTo>
                <a:lnTo>
                  <a:pt x="256" y="2200"/>
                </a:lnTo>
                <a:lnTo>
                  <a:pt x="254" y="2202"/>
                </a:lnTo>
                <a:lnTo>
                  <a:pt x="254" y="2206"/>
                </a:lnTo>
                <a:lnTo>
                  <a:pt x="252" y="2208"/>
                </a:lnTo>
                <a:lnTo>
                  <a:pt x="250" y="2210"/>
                </a:lnTo>
                <a:lnTo>
                  <a:pt x="246" y="2226"/>
                </a:lnTo>
                <a:lnTo>
                  <a:pt x="248" y="2228"/>
                </a:lnTo>
                <a:lnTo>
                  <a:pt x="250" y="2230"/>
                </a:lnTo>
                <a:lnTo>
                  <a:pt x="250" y="2234"/>
                </a:lnTo>
                <a:lnTo>
                  <a:pt x="248" y="2234"/>
                </a:lnTo>
                <a:lnTo>
                  <a:pt x="246" y="2234"/>
                </a:lnTo>
                <a:lnTo>
                  <a:pt x="244" y="2242"/>
                </a:lnTo>
                <a:lnTo>
                  <a:pt x="244" y="2246"/>
                </a:lnTo>
                <a:lnTo>
                  <a:pt x="242" y="2248"/>
                </a:lnTo>
                <a:lnTo>
                  <a:pt x="240" y="2248"/>
                </a:lnTo>
                <a:lnTo>
                  <a:pt x="240" y="2250"/>
                </a:lnTo>
                <a:lnTo>
                  <a:pt x="244" y="2250"/>
                </a:lnTo>
                <a:lnTo>
                  <a:pt x="242" y="2256"/>
                </a:lnTo>
                <a:lnTo>
                  <a:pt x="244" y="2262"/>
                </a:lnTo>
                <a:lnTo>
                  <a:pt x="238" y="2264"/>
                </a:lnTo>
                <a:lnTo>
                  <a:pt x="242" y="2268"/>
                </a:lnTo>
                <a:lnTo>
                  <a:pt x="240" y="2270"/>
                </a:lnTo>
                <a:lnTo>
                  <a:pt x="238" y="2270"/>
                </a:lnTo>
                <a:lnTo>
                  <a:pt x="240" y="2276"/>
                </a:lnTo>
                <a:lnTo>
                  <a:pt x="240" y="2282"/>
                </a:lnTo>
                <a:lnTo>
                  <a:pt x="240" y="2280"/>
                </a:lnTo>
                <a:lnTo>
                  <a:pt x="238" y="2280"/>
                </a:lnTo>
                <a:lnTo>
                  <a:pt x="238" y="2278"/>
                </a:lnTo>
                <a:lnTo>
                  <a:pt x="236" y="2280"/>
                </a:lnTo>
                <a:lnTo>
                  <a:pt x="238" y="2282"/>
                </a:lnTo>
                <a:lnTo>
                  <a:pt x="236" y="2282"/>
                </a:lnTo>
                <a:lnTo>
                  <a:pt x="236" y="2284"/>
                </a:lnTo>
                <a:lnTo>
                  <a:pt x="234" y="2286"/>
                </a:lnTo>
                <a:lnTo>
                  <a:pt x="232" y="2286"/>
                </a:lnTo>
                <a:lnTo>
                  <a:pt x="232" y="2282"/>
                </a:lnTo>
                <a:lnTo>
                  <a:pt x="232" y="2278"/>
                </a:lnTo>
                <a:lnTo>
                  <a:pt x="234" y="2276"/>
                </a:lnTo>
                <a:lnTo>
                  <a:pt x="234" y="2274"/>
                </a:lnTo>
                <a:lnTo>
                  <a:pt x="236" y="2268"/>
                </a:lnTo>
                <a:lnTo>
                  <a:pt x="236" y="2266"/>
                </a:lnTo>
                <a:lnTo>
                  <a:pt x="236" y="2264"/>
                </a:lnTo>
                <a:lnTo>
                  <a:pt x="234" y="2264"/>
                </a:lnTo>
                <a:lnTo>
                  <a:pt x="232" y="2270"/>
                </a:lnTo>
                <a:lnTo>
                  <a:pt x="232" y="2272"/>
                </a:lnTo>
                <a:lnTo>
                  <a:pt x="232" y="2276"/>
                </a:lnTo>
                <a:lnTo>
                  <a:pt x="228" y="2284"/>
                </a:lnTo>
                <a:lnTo>
                  <a:pt x="224" y="2294"/>
                </a:lnTo>
                <a:lnTo>
                  <a:pt x="230" y="2292"/>
                </a:lnTo>
                <a:lnTo>
                  <a:pt x="234" y="2288"/>
                </a:lnTo>
                <a:lnTo>
                  <a:pt x="234" y="2290"/>
                </a:lnTo>
                <a:lnTo>
                  <a:pt x="236" y="2294"/>
                </a:lnTo>
                <a:lnTo>
                  <a:pt x="236" y="2292"/>
                </a:lnTo>
                <a:lnTo>
                  <a:pt x="236" y="2296"/>
                </a:lnTo>
                <a:lnTo>
                  <a:pt x="234" y="2294"/>
                </a:lnTo>
                <a:lnTo>
                  <a:pt x="232" y="2298"/>
                </a:lnTo>
                <a:lnTo>
                  <a:pt x="232" y="2296"/>
                </a:lnTo>
                <a:lnTo>
                  <a:pt x="230" y="2300"/>
                </a:lnTo>
                <a:lnTo>
                  <a:pt x="228" y="2306"/>
                </a:lnTo>
                <a:lnTo>
                  <a:pt x="226" y="2304"/>
                </a:lnTo>
                <a:lnTo>
                  <a:pt x="224" y="2302"/>
                </a:lnTo>
                <a:lnTo>
                  <a:pt x="224" y="2304"/>
                </a:lnTo>
                <a:lnTo>
                  <a:pt x="222" y="2306"/>
                </a:lnTo>
                <a:lnTo>
                  <a:pt x="220" y="2306"/>
                </a:lnTo>
                <a:lnTo>
                  <a:pt x="220" y="2308"/>
                </a:lnTo>
                <a:lnTo>
                  <a:pt x="224" y="2308"/>
                </a:lnTo>
                <a:lnTo>
                  <a:pt x="224" y="2310"/>
                </a:lnTo>
                <a:lnTo>
                  <a:pt x="222" y="2310"/>
                </a:lnTo>
                <a:lnTo>
                  <a:pt x="220" y="2312"/>
                </a:lnTo>
                <a:lnTo>
                  <a:pt x="220" y="2316"/>
                </a:lnTo>
                <a:lnTo>
                  <a:pt x="220" y="2318"/>
                </a:lnTo>
                <a:lnTo>
                  <a:pt x="216" y="2318"/>
                </a:lnTo>
                <a:lnTo>
                  <a:pt x="212" y="2316"/>
                </a:lnTo>
                <a:lnTo>
                  <a:pt x="212" y="2314"/>
                </a:lnTo>
                <a:lnTo>
                  <a:pt x="214" y="2306"/>
                </a:lnTo>
                <a:lnTo>
                  <a:pt x="214" y="2296"/>
                </a:lnTo>
                <a:lnTo>
                  <a:pt x="216" y="2294"/>
                </a:lnTo>
                <a:lnTo>
                  <a:pt x="218" y="2294"/>
                </a:lnTo>
                <a:lnTo>
                  <a:pt x="216" y="2290"/>
                </a:lnTo>
                <a:lnTo>
                  <a:pt x="216" y="2288"/>
                </a:lnTo>
                <a:lnTo>
                  <a:pt x="216" y="2286"/>
                </a:lnTo>
                <a:lnTo>
                  <a:pt x="218" y="2284"/>
                </a:lnTo>
                <a:lnTo>
                  <a:pt x="216" y="2282"/>
                </a:lnTo>
                <a:lnTo>
                  <a:pt x="216" y="2280"/>
                </a:lnTo>
                <a:lnTo>
                  <a:pt x="218" y="2276"/>
                </a:lnTo>
                <a:lnTo>
                  <a:pt x="218" y="2274"/>
                </a:lnTo>
                <a:lnTo>
                  <a:pt x="222" y="2274"/>
                </a:lnTo>
                <a:lnTo>
                  <a:pt x="222" y="2272"/>
                </a:lnTo>
                <a:lnTo>
                  <a:pt x="220" y="2272"/>
                </a:lnTo>
                <a:lnTo>
                  <a:pt x="218" y="2270"/>
                </a:lnTo>
                <a:lnTo>
                  <a:pt x="218" y="2264"/>
                </a:lnTo>
                <a:lnTo>
                  <a:pt x="220" y="2262"/>
                </a:lnTo>
                <a:lnTo>
                  <a:pt x="220" y="2260"/>
                </a:lnTo>
                <a:lnTo>
                  <a:pt x="220" y="2254"/>
                </a:lnTo>
                <a:lnTo>
                  <a:pt x="220" y="2252"/>
                </a:lnTo>
                <a:lnTo>
                  <a:pt x="222" y="2252"/>
                </a:lnTo>
                <a:lnTo>
                  <a:pt x="224" y="2252"/>
                </a:lnTo>
                <a:lnTo>
                  <a:pt x="224" y="2250"/>
                </a:lnTo>
                <a:lnTo>
                  <a:pt x="222" y="2248"/>
                </a:lnTo>
                <a:lnTo>
                  <a:pt x="220" y="2248"/>
                </a:lnTo>
                <a:lnTo>
                  <a:pt x="222" y="2246"/>
                </a:lnTo>
                <a:lnTo>
                  <a:pt x="224" y="2246"/>
                </a:lnTo>
                <a:lnTo>
                  <a:pt x="224" y="2244"/>
                </a:lnTo>
                <a:lnTo>
                  <a:pt x="226" y="2244"/>
                </a:lnTo>
                <a:lnTo>
                  <a:pt x="226" y="2246"/>
                </a:lnTo>
                <a:lnTo>
                  <a:pt x="226" y="2242"/>
                </a:lnTo>
                <a:lnTo>
                  <a:pt x="224" y="2242"/>
                </a:lnTo>
                <a:lnTo>
                  <a:pt x="226" y="2240"/>
                </a:lnTo>
                <a:lnTo>
                  <a:pt x="228" y="2238"/>
                </a:lnTo>
                <a:lnTo>
                  <a:pt x="230" y="2238"/>
                </a:lnTo>
                <a:lnTo>
                  <a:pt x="232" y="2238"/>
                </a:lnTo>
                <a:lnTo>
                  <a:pt x="230" y="2234"/>
                </a:lnTo>
                <a:lnTo>
                  <a:pt x="228" y="2232"/>
                </a:lnTo>
                <a:lnTo>
                  <a:pt x="228" y="2226"/>
                </a:lnTo>
                <a:lnTo>
                  <a:pt x="226" y="2224"/>
                </a:lnTo>
                <a:lnTo>
                  <a:pt x="224" y="2222"/>
                </a:lnTo>
                <a:lnTo>
                  <a:pt x="222" y="2220"/>
                </a:lnTo>
                <a:lnTo>
                  <a:pt x="222" y="2218"/>
                </a:lnTo>
                <a:lnTo>
                  <a:pt x="222" y="2214"/>
                </a:lnTo>
                <a:lnTo>
                  <a:pt x="220" y="2214"/>
                </a:lnTo>
                <a:lnTo>
                  <a:pt x="220" y="2210"/>
                </a:lnTo>
                <a:lnTo>
                  <a:pt x="220" y="2208"/>
                </a:lnTo>
                <a:lnTo>
                  <a:pt x="220" y="2206"/>
                </a:lnTo>
                <a:lnTo>
                  <a:pt x="222" y="2204"/>
                </a:lnTo>
                <a:lnTo>
                  <a:pt x="222" y="2196"/>
                </a:lnTo>
                <a:lnTo>
                  <a:pt x="222" y="2192"/>
                </a:lnTo>
                <a:lnTo>
                  <a:pt x="220" y="2188"/>
                </a:lnTo>
                <a:lnTo>
                  <a:pt x="220" y="2194"/>
                </a:lnTo>
                <a:lnTo>
                  <a:pt x="218" y="2194"/>
                </a:lnTo>
                <a:lnTo>
                  <a:pt x="218" y="2196"/>
                </a:lnTo>
                <a:lnTo>
                  <a:pt x="216" y="2198"/>
                </a:lnTo>
                <a:lnTo>
                  <a:pt x="218" y="2200"/>
                </a:lnTo>
                <a:lnTo>
                  <a:pt x="218" y="2202"/>
                </a:lnTo>
                <a:lnTo>
                  <a:pt x="216" y="2210"/>
                </a:lnTo>
                <a:lnTo>
                  <a:pt x="214" y="2216"/>
                </a:lnTo>
                <a:lnTo>
                  <a:pt x="214" y="2220"/>
                </a:lnTo>
                <a:lnTo>
                  <a:pt x="212" y="2220"/>
                </a:lnTo>
                <a:lnTo>
                  <a:pt x="210" y="2220"/>
                </a:lnTo>
                <a:lnTo>
                  <a:pt x="210" y="2222"/>
                </a:lnTo>
                <a:lnTo>
                  <a:pt x="206" y="2222"/>
                </a:lnTo>
                <a:lnTo>
                  <a:pt x="206" y="2228"/>
                </a:lnTo>
                <a:lnTo>
                  <a:pt x="206" y="2234"/>
                </a:lnTo>
                <a:lnTo>
                  <a:pt x="206" y="2240"/>
                </a:lnTo>
                <a:lnTo>
                  <a:pt x="204" y="2242"/>
                </a:lnTo>
                <a:lnTo>
                  <a:pt x="202" y="2244"/>
                </a:lnTo>
                <a:lnTo>
                  <a:pt x="204" y="2248"/>
                </a:lnTo>
                <a:lnTo>
                  <a:pt x="202" y="2264"/>
                </a:lnTo>
                <a:lnTo>
                  <a:pt x="200" y="2280"/>
                </a:lnTo>
                <a:lnTo>
                  <a:pt x="200" y="2288"/>
                </a:lnTo>
                <a:lnTo>
                  <a:pt x="200" y="2294"/>
                </a:lnTo>
                <a:lnTo>
                  <a:pt x="198" y="2308"/>
                </a:lnTo>
                <a:lnTo>
                  <a:pt x="198" y="2312"/>
                </a:lnTo>
                <a:lnTo>
                  <a:pt x="198" y="2314"/>
                </a:lnTo>
                <a:lnTo>
                  <a:pt x="196" y="2316"/>
                </a:lnTo>
                <a:lnTo>
                  <a:pt x="196" y="2318"/>
                </a:lnTo>
                <a:lnTo>
                  <a:pt x="196" y="2320"/>
                </a:lnTo>
                <a:lnTo>
                  <a:pt x="196" y="2326"/>
                </a:lnTo>
                <a:lnTo>
                  <a:pt x="194" y="2326"/>
                </a:lnTo>
                <a:lnTo>
                  <a:pt x="192" y="2328"/>
                </a:lnTo>
                <a:lnTo>
                  <a:pt x="190" y="2326"/>
                </a:lnTo>
                <a:lnTo>
                  <a:pt x="192" y="2324"/>
                </a:lnTo>
                <a:lnTo>
                  <a:pt x="190" y="2322"/>
                </a:lnTo>
                <a:lnTo>
                  <a:pt x="190" y="2318"/>
                </a:lnTo>
                <a:lnTo>
                  <a:pt x="190" y="2316"/>
                </a:lnTo>
                <a:lnTo>
                  <a:pt x="192" y="2314"/>
                </a:lnTo>
                <a:lnTo>
                  <a:pt x="190" y="2308"/>
                </a:lnTo>
                <a:lnTo>
                  <a:pt x="190" y="2302"/>
                </a:lnTo>
                <a:lnTo>
                  <a:pt x="190" y="2296"/>
                </a:lnTo>
                <a:lnTo>
                  <a:pt x="188" y="2290"/>
                </a:lnTo>
                <a:lnTo>
                  <a:pt x="186" y="2286"/>
                </a:lnTo>
                <a:lnTo>
                  <a:pt x="182" y="2288"/>
                </a:lnTo>
                <a:lnTo>
                  <a:pt x="180" y="2286"/>
                </a:lnTo>
                <a:lnTo>
                  <a:pt x="178" y="2286"/>
                </a:lnTo>
                <a:lnTo>
                  <a:pt x="178" y="2280"/>
                </a:lnTo>
                <a:lnTo>
                  <a:pt x="176" y="2276"/>
                </a:lnTo>
                <a:lnTo>
                  <a:pt x="176" y="2272"/>
                </a:lnTo>
                <a:lnTo>
                  <a:pt x="176" y="2268"/>
                </a:lnTo>
                <a:lnTo>
                  <a:pt x="174" y="2266"/>
                </a:lnTo>
                <a:lnTo>
                  <a:pt x="174" y="2264"/>
                </a:lnTo>
                <a:lnTo>
                  <a:pt x="174" y="2262"/>
                </a:lnTo>
                <a:lnTo>
                  <a:pt x="172" y="2260"/>
                </a:lnTo>
                <a:lnTo>
                  <a:pt x="170" y="2262"/>
                </a:lnTo>
                <a:lnTo>
                  <a:pt x="168" y="2262"/>
                </a:lnTo>
                <a:lnTo>
                  <a:pt x="170" y="2262"/>
                </a:lnTo>
                <a:lnTo>
                  <a:pt x="170" y="2260"/>
                </a:lnTo>
                <a:lnTo>
                  <a:pt x="172" y="2256"/>
                </a:lnTo>
                <a:lnTo>
                  <a:pt x="170" y="2252"/>
                </a:lnTo>
                <a:lnTo>
                  <a:pt x="166" y="2250"/>
                </a:lnTo>
                <a:lnTo>
                  <a:pt x="166" y="2252"/>
                </a:lnTo>
                <a:lnTo>
                  <a:pt x="166" y="2254"/>
                </a:lnTo>
                <a:lnTo>
                  <a:pt x="168" y="2260"/>
                </a:lnTo>
                <a:lnTo>
                  <a:pt x="166" y="2264"/>
                </a:lnTo>
                <a:lnTo>
                  <a:pt x="166" y="2266"/>
                </a:lnTo>
                <a:lnTo>
                  <a:pt x="164" y="2268"/>
                </a:lnTo>
                <a:lnTo>
                  <a:pt x="164" y="2266"/>
                </a:lnTo>
                <a:lnTo>
                  <a:pt x="162" y="2258"/>
                </a:lnTo>
                <a:lnTo>
                  <a:pt x="162" y="2248"/>
                </a:lnTo>
                <a:lnTo>
                  <a:pt x="160" y="2246"/>
                </a:lnTo>
                <a:lnTo>
                  <a:pt x="162" y="2238"/>
                </a:lnTo>
                <a:lnTo>
                  <a:pt x="160" y="2238"/>
                </a:lnTo>
                <a:lnTo>
                  <a:pt x="158" y="2240"/>
                </a:lnTo>
                <a:lnTo>
                  <a:pt x="156" y="2238"/>
                </a:lnTo>
                <a:lnTo>
                  <a:pt x="154" y="2234"/>
                </a:lnTo>
                <a:lnTo>
                  <a:pt x="154" y="2232"/>
                </a:lnTo>
                <a:lnTo>
                  <a:pt x="152" y="2232"/>
                </a:lnTo>
                <a:lnTo>
                  <a:pt x="152" y="2226"/>
                </a:lnTo>
                <a:lnTo>
                  <a:pt x="150" y="2224"/>
                </a:lnTo>
                <a:lnTo>
                  <a:pt x="148" y="2222"/>
                </a:lnTo>
                <a:lnTo>
                  <a:pt x="148" y="2220"/>
                </a:lnTo>
                <a:lnTo>
                  <a:pt x="146" y="2220"/>
                </a:lnTo>
                <a:lnTo>
                  <a:pt x="146" y="2218"/>
                </a:lnTo>
                <a:lnTo>
                  <a:pt x="146" y="2216"/>
                </a:lnTo>
                <a:lnTo>
                  <a:pt x="148" y="2218"/>
                </a:lnTo>
                <a:lnTo>
                  <a:pt x="150" y="2218"/>
                </a:lnTo>
                <a:lnTo>
                  <a:pt x="150" y="2214"/>
                </a:lnTo>
                <a:lnTo>
                  <a:pt x="148" y="2212"/>
                </a:lnTo>
                <a:lnTo>
                  <a:pt x="146" y="2212"/>
                </a:lnTo>
                <a:lnTo>
                  <a:pt x="144" y="2212"/>
                </a:lnTo>
                <a:lnTo>
                  <a:pt x="144" y="2214"/>
                </a:lnTo>
                <a:lnTo>
                  <a:pt x="144" y="2212"/>
                </a:lnTo>
                <a:lnTo>
                  <a:pt x="148" y="2210"/>
                </a:lnTo>
                <a:lnTo>
                  <a:pt x="144" y="2208"/>
                </a:lnTo>
                <a:lnTo>
                  <a:pt x="142" y="2206"/>
                </a:lnTo>
                <a:lnTo>
                  <a:pt x="140" y="2204"/>
                </a:lnTo>
                <a:lnTo>
                  <a:pt x="136" y="2202"/>
                </a:lnTo>
                <a:lnTo>
                  <a:pt x="136" y="2206"/>
                </a:lnTo>
                <a:lnTo>
                  <a:pt x="136" y="2208"/>
                </a:lnTo>
                <a:lnTo>
                  <a:pt x="136" y="2210"/>
                </a:lnTo>
                <a:lnTo>
                  <a:pt x="132" y="2208"/>
                </a:lnTo>
                <a:lnTo>
                  <a:pt x="132" y="2198"/>
                </a:lnTo>
                <a:lnTo>
                  <a:pt x="128" y="2198"/>
                </a:lnTo>
                <a:lnTo>
                  <a:pt x="124" y="2198"/>
                </a:lnTo>
                <a:lnTo>
                  <a:pt x="122" y="2196"/>
                </a:lnTo>
                <a:lnTo>
                  <a:pt x="120" y="2194"/>
                </a:lnTo>
                <a:lnTo>
                  <a:pt x="118" y="2194"/>
                </a:lnTo>
                <a:lnTo>
                  <a:pt x="118" y="2190"/>
                </a:lnTo>
                <a:lnTo>
                  <a:pt x="116" y="2190"/>
                </a:lnTo>
                <a:lnTo>
                  <a:pt x="116" y="2188"/>
                </a:lnTo>
                <a:lnTo>
                  <a:pt x="116" y="2186"/>
                </a:lnTo>
                <a:lnTo>
                  <a:pt x="114" y="2186"/>
                </a:lnTo>
                <a:lnTo>
                  <a:pt x="114" y="2184"/>
                </a:lnTo>
                <a:lnTo>
                  <a:pt x="112" y="2180"/>
                </a:lnTo>
                <a:lnTo>
                  <a:pt x="108" y="2182"/>
                </a:lnTo>
                <a:lnTo>
                  <a:pt x="104" y="2182"/>
                </a:lnTo>
                <a:lnTo>
                  <a:pt x="102" y="2178"/>
                </a:lnTo>
                <a:lnTo>
                  <a:pt x="102" y="2176"/>
                </a:lnTo>
                <a:lnTo>
                  <a:pt x="106" y="2174"/>
                </a:lnTo>
                <a:lnTo>
                  <a:pt x="108" y="2174"/>
                </a:lnTo>
                <a:lnTo>
                  <a:pt x="110" y="2172"/>
                </a:lnTo>
                <a:lnTo>
                  <a:pt x="108" y="2170"/>
                </a:lnTo>
                <a:lnTo>
                  <a:pt x="106" y="2170"/>
                </a:lnTo>
                <a:lnTo>
                  <a:pt x="106" y="2166"/>
                </a:lnTo>
                <a:lnTo>
                  <a:pt x="108" y="2162"/>
                </a:lnTo>
                <a:lnTo>
                  <a:pt x="108" y="2160"/>
                </a:lnTo>
                <a:lnTo>
                  <a:pt x="106" y="2158"/>
                </a:lnTo>
                <a:lnTo>
                  <a:pt x="106" y="2156"/>
                </a:lnTo>
                <a:lnTo>
                  <a:pt x="104" y="2154"/>
                </a:lnTo>
                <a:lnTo>
                  <a:pt x="102" y="2160"/>
                </a:lnTo>
                <a:lnTo>
                  <a:pt x="100" y="2166"/>
                </a:lnTo>
                <a:lnTo>
                  <a:pt x="100" y="2172"/>
                </a:lnTo>
                <a:lnTo>
                  <a:pt x="98" y="2174"/>
                </a:lnTo>
                <a:lnTo>
                  <a:pt x="96" y="2174"/>
                </a:lnTo>
                <a:lnTo>
                  <a:pt x="94" y="2170"/>
                </a:lnTo>
                <a:lnTo>
                  <a:pt x="94" y="2166"/>
                </a:lnTo>
                <a:lnTo>
                  <a:pt x="96" y="2154"/>
                </a:lnTo>
                <a:lnTo>
                  <a:pt x="92" y="2154"/>
                </a:lnTo>
                <a:lnTo>
                  <a:pt x="90" y="2156"/>
                </a:lnTo>
                <a:lnTo>
                  <a:pt x="90" y="2158"/>
                </a:lnTo>
                <a:lnTo>
                  <a:pt x="92" y="2160"/>
                </a:lnTo>
                <a:lnTo>
                  <a:pt x="90" y="2162"/>
                </a:lnTo>
                <a:lnTo>
                  <a:pt x="88" y="2162"/>
                </a:lnTo>
                <a:lnTo>
                  <a:pt x="88" y="2158"/>
                </a:lnTo>
                <a:lnTo>
                  <a:pt x="88" y="2156"/>
                </a:lnTo>
                <a:lnTo>
                  <a:pt x="88" y="2154"/>
                </a:lnTo>
                <a:lnTo>
                  <a:pt x="88" y="2152"/>
                </a:lnTo>
                <a:lnTo>
                  <a:pt x="86" y="2154"/>
                </a:lnTo>
                <a:lnTo>
                  <a:pt x="84" y="2154"/>
                </a:lnTo>
                <a:lnTo>
                  <a:pt x="82" y="2154"/>
                </a:lnTo>
                <a:lnTo>
                  <a:pt x="82" y="2158"/>
                </a:lnTo>
                <a:lnTo>
                  <a:pt x="82" y="2162"/>
                </a:lnTo>
                <a:lnTo>
                  <a:pt x="80" y="2162"/>
                </a:lnTo>
                <a:lnTo>
                  <a:pt x="78" y="2160"/>
                </a:lnTo>
                <a:lnTo>
                  <a:pt x="78" y="2154"/>
                </a:lnTo>
                <a:lnTo>
                  <a:pt x="76" y="2150"/>
                </a:lnTo>
                <a:lnTo>
                  <a:pt x="76" y="2148"/>
                </a:lnTo>
                <a:lnTo>
                  <a:pt x="74" y="2150"/>
                </a:lnTo>
                <a:lnTo>
                  <a:pt x="72" y="2148"/>
                </a:lnTo>
                <a:lnTo>
                  <a:pt x="70" y="2146"/>
                </a:lnTo>
                <a:lnTo>
                  <a:pt x="68" y="2148"/>
                </a:lnTo>
                <a:lnTo>
                  <a:pt x="64" y="2150"/>
                </a:lnTo>
                <a:lnTo>
                  <a:pt x="64" y="2142"/>
                </a:lnTo>
                <a:lnTo>
                  <a:pt x="66" y="2138"/>
                </a:lnTo>
                <a:lnTo>
                  <a:pt x="62" y="2136"/>
                </a:lnTo>
                <a:lnTo>
                  <a:pt x="60" y="2138"/>
                </a:lnTo>
                <a:lnTo>
                  <a:pt x="60" y="2134"/>
                </a:lnTo>
                <a:lnTo>
                  <a:pt x="58" y="2134"/>
                </a:lnTo>
                <a:lnTo>
                  <a:pt x="64" y="2130"/>
                </a:lnTo>
                <a:lnTo>
                  <a:pt x="62" y="2128"/>
                </a:lnTo>
                <a:lnTo>
                  <a:pt x="60" y="2128"/>
                </a:lnTo>
                <a:lnTo>
                  <a:pt x="58" y="2130"/>
                </a:lnTo>
                <a:lnTo>
                  <a:pt x="56" y="2124"/>
                </a:lnTo>
                <a:lnTo>
                  <a:pt x="56" y="2116"/>
                </a:lnTo>
                <a:lnTo>
                  <a:pt x="54" y="2102"/>
                </a:lnTo>
                <a:lnTo>
                  <a:pt x="50" y="2100"/>
                </a:lnTo>
                <a:lnTo>
                  <a:pt x="52" y="2098"/>
                </a:lnTo>
                <a:lnTo>
                  <a:pt x="52" y="2096"/>
                </a:lnTo>
                <a:lnTo>
                  <a:pt x="50" y="2092"/>
                </a:lnTo>
                <a:lnTo>
                  <a:pt x="56" y="2092"/>
                </a:lnTo>
                <a:lnTo>
                  <a:pt x="60" y="2090"/>
                </a:lnTo>
                <a:lnTo>
                  <a:pt x="56" y="2086"/>
                </a:lnTo>
                <a:lnTo>
                  <a:pt x="56" y="2082"/>
                </a:lnTo>
                <a:lnTo>
                  <a:pt x="56" y="2078"/>
                </a:lnTo>
                <a:lnTo>
                  <a:pt x="56" y="2074"/>
                </a:lnTo>
                <a:lnTo>
                  <a:pt x="58" y="2068"/>
                </a:lnTo>
                <a:lnTo>
                  <a:pt x="56" y="2058"/>
                </a:lnTo>
                <a:lnTo>
                  <a:pt x="52" y="2060"/>
                </a:lnTo>
                <a:lnTo>
                  <a:pt x="52" y="2048"/>
                </a:lnTo>
                <a:lnTo>
                  <a:pt x="50" y="2042"/>
                </a:lnTo>
                <a:lnTo>
                  <a:pt x="48" y="2036"/>
                </a:lnTo>
                <a:lnTo>
                  <a:pt x="46" y="2032"/>
                </a:lnTo>
                <a:lnTo>
                  <a:pt x="44" y="2034"/>
                </a:lnTo>
                <a:lnTo>
                  <a:pt x="40" y="2034"/>
                </a:lnTo>
                <a:lnTo>
                  <a:pt x="38" y="2036"/>
                </a:lnTo>
                <a:lnTo>
                  <a:pt x="36" y="2040"/>
                </a:lnTo>
                <a:lnTo>
                  <a:pt x="36" y="2046"/>
                </a:lnTo>
                <a:lnTo>
                  <a:pt x="34" y="2044"/>
                </a:lnTo>
                <a:lnTo>
                  <a:pt x="32" y="2046"/>
                </a:lnTo>
                <a:lnTo>
                  <a:pt x="32" y="2048"/>
                </a:lnTo>
                <a:lnTo>
                  <a:pt x="32" y="2052"/>
                </a:lnTo>
                <a:lnTo>
                  <a:pt x="30" y="2054"/>
                </a:lnTo>
                <a:lnTo>
                  <a:pt x="28" y="2038"/>
                </a:lnTo>
                <a:lnTo>
                  <a:pt x="26" y="2040"/>
                </a:lnTo>
                <a:lnTo>
                  <a:pt x="26" y="2046"/>
                </a:lnTo>
                <a:lnTo>
                  <a:pt x="26" y="2054"/>
                </a:lnTo>
                <a:lnTo>
                  <a:pt x="22" y="2068"/>
                </a:lnTo>
                <a:lnTo>
                  <a:pt x="22" y="2080"/>
                </a:lnTo>
                <a:lnTo>
                  <a:pt x="20" y="2082"/>
                </a:lnTo>
                <a:lnTo>
                  <a:pt x="22" y="2074"/>
                </a:lnTo>
                <a:lnTo>
                  <a:pt x="22" y="2068"/>
                </a:lnTo>
                <a:lnTo>
                  <a:pt x="20" y="2060"/>
                </a:lnTo>
                <a:lnTo>
                  <a:pt x="22" y="2054"/>
                </a:lnTo>
                <a:lnTo>
                  <a:pt x="20" y="2046"/>
                </a:lnTo>
                <a:lnTo>
                  <a:pt x="20" y="2042"/>
                </a:lnTo>
                <a:lnTo>
                  <a:pt x="22" y="2038"/>
                </a:lnTo>
                <a:lnTo>
                  <a:pt x="20" y="2038"/>
                </a:lnTo>
                <a:lnTo>
                  <a:pt x="18" y="2038"/>
                </a:lnTo>
                <a:lnTo>
                  <a:pt x="18" y="2040"/>
                </a:lnTo>
                <a:lnTo>
                  <a:pt x="18" y="2038"/>
                </a:lnTo>
                <a:lnTo>
                  <a:pt x="20" y="2036"/>
                </a:lnTo>
                <a:lnTo>
                  <a:pt x="18" y="2034"/>
                </a:lnTo>
                <a:lnTo>
                  <a:pt x="18" y="2032"/>
                </a:lnTo>
                <a:lnTo>
                  <a:pt x="20" y="2032"/>
                </a:lnTo>
                <a:lnTo>
                  <a:pt x="22" y="2032"/>
                </a:lnTo>
                <a:lnTo>
                  <a:pt x="22" y="2028"/>
                </a:lnTo>
                <a:lnTo>
                  <a:pt x="22" y="2024"/>
                </a:lnTo>
                <a:lnTo>
                  <a:pt x="20" y="2018"/>
                </a:lnTo>
                <a:lnTo>
                  <a:pt x="20" y="2008"/>
                </a:lnTo>
                <a:lnTo>
                  <a:pt x="18" y="2008"/>
                </a:lnTo>
                <a:lnTo>
                  <a:pt x="18" y="2006"/>
                </a:lnTo>
                <a:lnTo>
                  <a:pt x="18" y="2002"/>
                </a:lnTo>
                <a:lnTo>
                  <a:pt x="16" y="2000"/>
                </a:lnTo>
                <a:lnTo>
                  <a:pt x="18" y="2000"/>
                </a:lnTo>
                <a:lnTo>
                  <a:pt x="20" y="1998"/>
                </a:lnTo>
                <a:lnTo>
                  <a:pt x="20" y="1992"/>
                </a:lnTo>
                <a:lnTo>
                  <a:pt x="18" y="1988"/>
                </a:lnTo>
                <a:lnTo>
                  <a:pt x="16" y="1984"/>
                </a:lnTo>
                <a:lnTo>
                  <a:pt x="18" y="1982"/>
                </a:lnTo>
                <a:lnTo>
                  <a:pt x="20" y="1978"/>
                </a:lnTo>
                <a:lnTo>
                  <a:pt x="18" y="1978"/>
                </a:lnTo>
                <a:lnTo>
                  <a:pt x="18" y="1976"/>
                </a:lnTo>
                <a:lnTo>
                  <a:pt x="18" y="1974"/>
                </a:lnTo>
                <a:lnTo>
                  <a:pt x="16" y="1974"/>
                </a:lnTo>
                <a:lnTo>
                  <a:pt x="18" y="1974"/>
                </a:lnTo>
                <a:lnTo>
                  <a:pt x="20" y="1972"/>
                </a:lnTo>
                <a:lnTo>
                  <a:pt x="20" y="1970"/>
                </a:lnTo>
                <a:lnTo>
                  <a:pt x="24" y="1970"/>
                </a:lnTo>
                <a:lnTo>
                  <a:pt x="24" y="1972"/>
                </a:lnTo>
                <a:lnTo>
                  <a:pt x="24" y="1974"/>
                </a:lnTo>
                <a:lnTo>
                  <a:pt x="24" y="1978"/>
                </a:lnTo>
                <a:lnTo>
                  <a:pt x="24" y="1982"/>
                </a:lnTo>
                <a:lnTo>
                  <a:pt x="24" y="1984"/>
                </a:lnTo>
                <a:lnTo>
                  <a:pt x="26" y="1986"/>
                </a:lnTo>
                <a:lnTo>
                  <a:pt x="28" y="1984"/>
                </a:lnTo>
                <a:lnTo>
                  <a:pt x="28" y="1982"/>
                </a:lnTo>
                <a:lnTo>
                  <a:pt x="26" y="1978"/>
                </a:lnTo>
                <a:lnTo>
                  <a:pt x="28" y="1972"/>
                </a:lnTo>
                <a:lnTo>
                  <a:pt x="30" y="1964"/>
                </a:lnTo>
                <a:lnTo>
                  <a:pt x="30" y="1958"/>
                </a:lnTo>
                <a:lnTo>
                  <a:pt x="28" y="1950"/>
                </a:lnTo>
                <a:lnTo>
                  <a:pt x="26" y="1960"/>
                </a:lnTo>
                <a:lnTo>
                  <a:pt x="26" y="1964"/>
                </a:lnTo>
                <a:lnTo>
                  <a:pt x="24" y="1968"/>
                </a:lnTo>
                <a:lnTo>
                  <a:pt x="22" y="1968"/>
                </a:lnTo>
                <a:lnTo>
                  <a:pt x="20" y="1968"/>
                </a:lnTo>
                <a:lnTo>
                  <a:pt x="18" y="1966"/>
                </a:lnTo>
                <a:lnTo>
                  <a:pt x="18" y="1964"/>
                </a:lnTo>
                <a:lnTo>
                  <a:pt x="20" y="1958"/>
                </a:lnTo>
                <a:lnTo>
                  <a:pt x="20" y="1956"/>
                </a:lnTo>
                <a:lnTo>
                  <a:pt x="20" y="1954"/>
                </a:lnTo>
                <a:lnTo>
                  <a:pt x="22" y="1952"/>
                </a:lnTo>
                <a:lnTo>
                  <a:pt x="20" y="1950"/>
                </a:lnTo>
                <a:lnTo>
                  <a:pt x="20" y="1948"/>
                </a:lnTo>
                <a:lnTo>
                  <a:pt x="24" y="1950"/>
                </a:lnTo>
                <a:lnTo>
                  <a:pt x="26" y="1950"/>
                </a:lnTo>
                <a:lnTo>
                  <a:pt x="26" y="1948"/>
                </a:lnTo>
                <a:lnTo>
                  <a:pt x="28" y="1952"/>
                </a:lnTo>
                <a:lnTo>
                  <a:pt x="30" y="1948"/>
                </a:lnTo>
                <a:lnTo>
                  <a:pt x="28" y="1944"/>
                </a:lnTo>
                <a:lnTo>
                  <a:pt x="26" y="1944"/>
                </a:lnTo>
                <a:lnTo>
                  <a:pt x="24" y="1944"/>
                </a:lnTo>
                <a:lnTo>
                  <a:pt x="24" y="1942"/>
                </a:lnTo>
                <a:lnTo>
                  <a:pt x="24" y="1938"/>
                </a:lnTo>
                <a:lnTo>
                  <a:pt x="24" y="1932"/>
                </a:lnTo>
                <a:lnTo>
                  <a:pt x="22" y="1928"/>
                </a:lnTo>
                <a:lnTo>
                  <a:pt x="20" y="1926"/>
                </a:lnTo>
                <a:lnTo>
                  <a:pt x="20" y="1922"/>
                </a:lnTo>
                <a:lnTo>
                  <a:pt x="16" y="1920"/>
                </a:lnTo>
                <a:lnTo>
                  <a:pt x="14" y="1916"/>
                </a:lnTo>
                <a:lnTo>
                  <a:pt x="16" y="1914"/>
                </a:lnTo>
                <a:lnTo>
                  <a:pt x="16" y="1908"/>
                </a:lnTo>
                <a:lnTo>
                  <a:pt x="16" y="1904"/>
                </a:lnTo>
                <a:lnTo>
                  <a:pt x="16" y="1902"/>
                </a:lnTo>
                <a:lnTo>
                  <a:pt x="16" y="1890"/>
                </a:lnTo>
                <a:lnTo>
                  <a:pt x="20" y="1894"/>
                </a:lnTo>
                <a:lnTo>
                  <a:pt x="20" y="1890"/>
                </a:lnTo>
                <a:lnTo>
                  <a:pt x="20" y="1888"/>
                </a:lnTo>
                <a:lnTo>
                  <a:pt x="20" y="1886"/>
                </a:lnTo>
                <a:lnTo>
                  <a:pt x="22" y="1884"/>
                </a:lnTo>
                <a:lnTo>
                  <a:pt x="24" y="1870"/>
                </a:lnTo>
                <a:lnTo>
                  <a:pt x="26" y="1864"/>
                </a:lnTo>
                <a:lnTo>
                  <a:pt x="24" y="1858"/>
                </a:lnTo>
                <a:lnTo>
                  <a:pt x="22" y="1856"/>
                </a:lnTo>
                <a:lnTo>
                  <a:pt x="22" y="1854"/>
                </a:lnTo>
                <a:lnTo>
                  <a:pt x="20" y="1856"/>
                </a:lnTo>
                <a:lnTo>
                  <a:pt x="22" y="1858"/>
                </a:lnTo>
                <a:lnTo>
                  <a:pt x="20" y="1860"/>
                </a:lnTo>
                <a:lnTo>
                  <a:pt x="18" y="1860"/>
                </a:lnTo>
                <a:lnTo>
                  <a:pt x="14" y="1854"/>
                </a:lnTo>
                <a:lnTo>
                  <a:pt x="14" y="1848"/>
                </a:lnTo>
                <a:lnTo>
                  <a:pt x="14" y="1834"/>
                </a:lnTo>
                <a:lnTo>
                  <a:pt x="16" y="1830"/>
                </a:lnTo>
                <a:lnTo>
                  <a:pt x="16" y="1828"/>
                </a:lnTo>
                <a:lnTo>
                  <a:pt x="20" y="1828"/>
                </a:lnTo>
                <a:lnTo>
                  <a:pt x="18" y="1824"/>
                </a:lnTo>
                <a:lnTo>
                  <a:pt x="22" y="1828"/>
                </a:lnTo>
                <a:lnTo>
                  <a:pt x="24" y="1826"/>
                </a:lnTo>
                <a:lnTo>
                  <a:pt x="22" y="1824"/>
                </a:lnTo>
                <a:lnTo>
                  <a:pt x="20" y="1822"/>
                </a:lnTo>
                <a:lnTo>
                  <a:pt x="18" y="1822"/>
                </a:lnTo>
                <a:lnTo>
                  <a:pt x="20" y="1818"/>
                </a:lnTo>
                <a:lnTo>
                  <a:pt x="18" y="1816"/>
                </a:lnTo>
                <a:lnTo>
                  <a:pt x="16" y="1814"/>
                </a:lnTo>
                <a:lnTo>
                  <a:pt x="16" y="1812"/>
                </a:lnTo>
                <a:lnTo>
                  <a:pt x="18" y="1810"/>
                </a:lnTo>
                <a:lnTo>
                  <a:pt x="20" y="1806"/>
                </a:lnTo>
                <a:lnTo>
                  <a:pt x="22" y="1802"/>
                </a:lnTo>
                <a:lnTo>
                  <a:pt x="20" y="1800"/>
                </a:lnTo>
                <a:lnTo>
                  <a:pt x="22" y="1796"/>
                </a:lnTo>
                <a:lnTo>
                  <a:pt x="20" y="1792"/>
                </a:lnTo>
                <a:lnTo>
                  <a:pt x="20" y="1784"/>
                </a:lnTo>
                <a:lnTo>
                  <a:pt x="18" y="1786"/>
                </a:lnTo>
                <a:lnTo>
                  <a:pt x="16" y="1790"/>
                </a:lnTo>
                <a:lnTo>
                  <a:pt x="14" y="1794"/>
                </a:lnTo>
                <a:lnTo>
                  <a:pt x="12" y="1796"/>
                </a:lnTo>
                <a:lnTo>
                  <a:pt x="14" y="1800"/>
                </a:lnTo>
                <a:lnTo>
                  <a:pt x="14" y="1804"/>
                </a:lnTo>
                <a:lnTo>
                  <a:pt x="14" y="1814"/>
                </a:lnTo>
                <a:lnTo>
                  <a:pt x="12" y="1816"/>
                </a:lnTo>
                <a:lnTo>
                  <a:pt x="12" y="1814"/>
                </a:lnTo>
                <a:lnTo>
                  <a:pt x="10" y="1816"/>
                </a:lnTo>
                <a:lnTo>
                  <a:pt x="12" y="1818"/>
                </a:lnTo>
                <a:lnTo>
                  <a:pt x="14" y="1818"/>
                </a:lnTo>
                <a:lnTo>
                  <a:pt x="14" y="1820"/>
                </a:lnTo>
                <a:lnTo>
                  <a:pt x="14" y="1822"/>
                </a:lnTo>
                <a:lnTo>
                  <a:pt x="12" y="1826"/>
                </a:lnTo>
                <a:lnTo>
                  <a:pt x="10" y="1828"/>
                </a:lnTo>
                <a:lnTo>
                  <a:pt x="12" y="1830"/>
                </a:lnTo>
                <a:lnTo>
                  <a:pt x="10" y="1834"/>
                </a:lnTo>
                <a:lnTo>
                  <a:pt x="8" y="1838"/>
                </a:lnTo>
                <a:lnTo>
                  <a:pt x="6" y="1834"/>
                </a:lnTo>
                <a:lnTo>
                  <a:pt x="4" y="1840"/>
                </a:lnTo>
                <a:lnTo>
                  <a:pt x="4" y="1848"/>
                </a:lnTo>
                <a:lnTo>
                  <a:pt x="4" y="1842"/>
                </a:lnTo>
                <a:lnTo>
                  <a:pt x="2" y="1838"/>
                </a:lnTo>
                <a:lnTo>
                  <a:pt x="0" y="1834"/>
                </a:lnTo>
                <a:lnTo>
                  <a:pt x="4" y="1832"/>
                </a:lnTo>
                <a:lnTo>
                  <a:pt x="4" y="1828"/>
                </a:lnTo>
                <a:lnTo>
                  <a:pt x="4" y="1826"/>
                </a:lnTo>
                <a:lnTo>
                  <a:pt x="6" y="1826"/>
                </a:lnTo>
                <a:lnTo>
                  <a:pt x="8" y="1820"/>
                </a:lnTo>
                <a:lnTo>
                  <a:pt x="4" y="1820"/>
                </a:lnTo>
                <a:lnTo>
                  <a:pt x="2" y="1816"/>
                </a:lnTo>
                <a:lnTo>
                  <a:pt x="2" y="1814"/>
                </a:lnTo>
                <a:lnTo>
                  <a:pt x="4" y="1812"/>
                </a:lnTo>
                <a:lnTo>
                  <a:pt x="6" y="1812"/>
                </a:lnTo>
                <a:lnTo>
                  <a:pt x="8" y="1810"/>
                </a:lnTo>
                <a:lnTo>
                  <a:pt x="6" y="1810"/>
                </a:lnTo>
                <a:lnTo>
                  <a:pt x="4" y="1808"/>
                </a:lnTo>
                <a:lnTo>
                  <a:pt x="6" y="1806"/>
                </a:lnTo>
                <a:lnTo>
                  <a:pt x="4" y="1802"/>
                </a:lnTo>
                <a:lnTo>
                  <a:pt x="4" y="1798"/>
                </a:lnTo>
                <a:lnTo>
                  <a:pt x="6" y="1796"/>
                </a:lnTo>
                <a:lnTo>
                  <a:pt x="4" y="1792"/>
                </a:lnTo>
                <a:lnTo>
                  <a:pt x="4" y="1786"/>
                </a:lnTo>
                <a:lnTo>
                  <a:pt x="4" y="1780"/>
                </a:lnTo>
                <a:lnTo>
                  <a:pt x="4" y="1774"/>
                </a:lnTo>
                <a:lnTo>
                  <a:pt x="6" y="1772"/>
                </a:lnTo>
                <a:lnTo>
                  <a:pt x="4" y="1770"/>
                </a:lnTo>
                <a:lnTo>
                  <a:pt x="4" y="1768"/>
                </a:lnTo>
                <a:lnTo>
                  <a:pt x="4" y="1766"/>
                </a:lnTo>
                <a:lnTo>
                  <a:pt x="4" y="1762"/>
                </a:lnTo>
                <a:lnTo>
                  <a:pt x="6" y="1760"/>
                </a:lnTo>
                <a:lnTo>
                  <a:pt x="6" y="1758"/>
                </a:lnTo>
                <a:lnTo>
                  <a:pt x="4" y="1756"/>
                </a:lnTo>
                <a:lnTo>
                  <a:pt x="4" y="1758"/>
                </a:lnTo>
                <a:lnTo>
                  <a:pt x="2" y="1758"/>
                </a:lnTo>
                <a:lnTo>
                  <a:pt x="4" y="1756"/>
                </a:lnTo>
                <a:lnTo>
                  <a:pt x="4" y="1754"/>
                </a:lnTo>
                <a:lnTo>
                  <a:pt x="6" y="1754"/>
                </a:lnTo>
                <a:lnTo>
                  <a:pt x="4" y="1752"/>
                </a:lnTo>
                <a:lnTo>
                  <a:pt x="4" y="1750"/>
                </a:lnTo>
                <a:lnTo>
                  <a:pt x="6" y="1750"/>
                </a:lnTo>
                <a:lnTo>
                  <a:pt x="8" y="1746"/>
                </a:lnTo>
                <a:lnTo>
                  <a:pt x="10" y="1744"/>
                </a:lnTo>
                <a:lnTo>
                  <a:pt x="8" y="1740"/>
                </a:lnTo>
                <a:lnTo>
                  <a:pt x="10" y="1740"/>
                </a:lnTo>
                <a:lnTo>
                  <a:pt x="10" y="1738"/>
                </a:lnTo>
                <a:lnTo>
                  <a:pt x="8" y="1738"/>
                </a:lnTo>
                <a:lnTo>
                  <a:pt x="8" y="1736"/>
                </a:lnTo>
                <a:lnTo>
                  <a:pt x="6" y="1734"/>
                </a:lnTo>
                <a:lnTo>
                  <a:pt x="8" y="1734"/>
                </a:lnTo>
                <a:lnTo>
                  <a:pt x="8" y="1732"/>
                </a:lnTo>
                <a:lnTo>
                  <a:pt x="8" y="1730"/>
                </a:lnTo>
                <a:lnTo>
                  <a:pt x="10" y="1726"/>
                </a:lnTo>
                <a:lnTo>
                  <a:pt x="8" y="1720"/>
                </a:lnTo>
                <a:lnTo>
                  <a:pt x="10" y="1718"/>
                </a:lnTo>
                <a:lnTo>
                  <a:pt x="10" y="1714"/>
                </a:lnTo>
                <a:lnTo>
                  <a:pt x="10" y="1712"/>
                </a:lnTo>
                <a:lnTo>
                  <a:pt x="12" y="1710"/>
                </a:lnTo>
                <a:lnTo>
                  <a:pt x="12" y="1708"/>
                </a:lnTo>
                <a:lnTo>
                  <a:pt x="12" y="1706"/>
                </a:lnTo>
                <a:lnTo>
                  <a:pt x="16" y="1708"/>
                </a:lnTo>
                <a:lnTo>
                  <a:pt x="16" y="1714"/>
                </a:lnTo>
                <a:lnTo>
                  <a:pt x="14" y="1716"/>
                </a:lnTo>
                <a:lnTo>
                  <a:pt x="16" y="1718"/>
                </a:lnTo>
                <a:lnTo>
                  <a:pt x="20" y="1706"/>
                </a:lnTo>
                <a:lnTo>
                  <a:pt x="20" y="1700"/>
                </a:lnTo>
                <a:lnTo>
                  <a:pt x="18" y="1696"/>
                </a:lnTo>
                <a:lnTo>
                  <a:pt x="16" y="1702"/>
                </a:lnTo>
                <a:lnTo>
                  <a:pt x="16" y="1700"/>
                </a:lnTo>
                <a:lnTo>
                  <a:pt x="16" y="1696"/>
                </a:lnTo>
                <a:lnTo>
                  <a:pt x="16" y="1694"/>
                </a:lnTo>
                <a:lnTo>
                  <a:pt x="16" y="1692"/>
                </a:lnTo>
                <a:lnTo>
                  <a:pt x="18" y="1692"/>
                </a:lnTo>
                <a:lnTo>
                  <a:pt x="22" y="1692"/>
                </a:lnTo>
                <a:lnTo>
                  <a:pt x="20" y="1690"/>
                </a:lnTo>
                <a:lnTo>
                  <a:pt x="20" y="1688"/>
                </a:lnTo>
                <a:lnTo>
                  <a:pt x="22" y="1686"/>
                </a:lnTo>
                <a:lnTo>
                  <a:pt x="20" y="1684"/>
                </a:lnTo>
                <a:lnTo>
                  <a:pt x="22" y="1670"/>
                </a:lnTo>
                <a:lnTo>
                  <a:pt x="24" y="1664"/>
                </a:lnTo>
                <a:lnTo>
                  <a:pt x="26" y="1658"/>
                </a:lnTo>
                <a:lnTo>
                  <a:pt x="24" y="1656"/>
                </a:lnTo>
                <a:lnTo>
                  <a:pt x="26" y="1652"/>
                </a:lnTo>
                <a:lnTo>
                  <a:pt x="26" y="1648"/>
                </a:lnTo>
                <a:lnTo>
                  <a:pt x="28" y="1644"/>
                </a:lnTo>
                <a:lnTo>
                  <a:pt x="30" y="1642"/>
                </a:lnTo>
                <a:lnTo>
                  <a:pt x="28" y="1638"/>
                </a:lnTo>
                <a:lnTo>
                  <a:pt x="30" y="1638"/>
                </a:lnTo>
                <a:lnTo>
                  <a:pt x="28" y="1636"/>
                </a:lnTo>
                <a:lnTo>
                  <a:pt x="28" y="1634"/>
                </a:lnTo>
                <a:lnTo>
                  <a:pt x="28" y="1632"/>
                </a:lnTo>
                <a:lnTo>
                  <a:pt x="30" y="1624"/>
                </a:lnTo>
                <a:lnTo>
                  <a:pt x="30" y="1616"/>
                </a:lnTo>
                <a:lnTo>
                  <a:pt x="30" y="1608"/>
                </a:lnTo>
                <a:lnTo>
                  <a:pt x="30" y="1600"/>
                </a:lnTo>
                <a:lnTo>
                  <a:pt x="32" y="1598"/>
                </a:lnTo>
                <a:lnTo>
                  <a:pt x="32" y="1588"/>
                </a:lnTo>
                <a:lnTo>
                  <a:pt x="32" y="1584"/>
                </a:lnTo>
                <a:lnTo>
                  <a:pt x="30" y="1580"/>
                </a:lnTo>
                <a:lnTo>
                  <a:pt x="30" y="1576"/>
                </a:lnTo>
                <a:lnTo>
                  <a:pt x="30" y="1574"/>
                </a:lnTo>
                <a:lnTo>
                  <a:pt x="32" y="1574"/>
                </a:lnTo>
                <a:lnTo>
                  <a:pt x="34" y="1558"/>
                </a:lnTo>
                <a:lnTo>
                  <a:pt x="34" y="1550"/>
                </a:lnTo>
                <a:lnTo>
                  <a:pt x="36" y="1542"/>
                </a:lnTo>
                <a:lnTo>
                  <a:pt x="36" y="1536"/>
                </a:lnTo>
                <a:lnTo>
                  <a:pt x="36" y="1532"/>
                </a:lnTo>
                <a:lnTo>
                  <a:pt x="36" y="1530"/>
                </a:lnTo>
                <a:lnTo>
                  <a:pt x="38" y="1530"/>
                </a:lnTo>
                <a:lnTo>
                  <a:pt x="36" y="1528"/>
                </a:lnTo>
                <a:lnTo>
                  <a:pt x="36" y="1524"/>
                </a:lnTo>
                <a:lnTo>
                  <a:pt x="36" y="1516"/>
                </a:lnTo>
                <a:lnTo>
                  <a:pt x="38" y="1516"/>
                </a:lnTo>
                <a:lnTo>
                  <a:pt x="36" y="1512"/>
                </a:lnTo>
                <a:lnTo>
                  <a:pt x="36" y="1510"/>
                </a:lnTo>
                <a:lnTo>
                  <a:pt x="38" y="1502"/>
                </a:lnTo>
                <a:lnTo>
                  <a:pt x="42" y="1500"/>
                </a:lnTo>
                <a:lnTo>
                  <a:pt x="42" y="1498"/>
                </a:lnTo>
                <a:lnTo>
                  <a:pt x="40" y="1496"/>
                </a:lnTo>
                <a:lnTo>
                  <a:pt x="38" y="1492"/>
                </a:lnTo>
                <a:lnTo>
                  <a:pt x="38" y="1490"/>
                </a:lnTo>
                <a:lnTo>
                  <a:pt x="40" y="1488"/>
                </a:lnTo>
                <a:lnTo>
                  <a:pt x="40" y="1486"/>
                </a:lnTo>
                <a:lnTo>
                  <a:pt x="40" y="1482"/>
                </a:lnTo>
                <a:lnTo>
                  <a:pt x="42" y="1480"/>
                </a:lnTo>
                <a:lnTo>
                  <a:pt x="44" y="1478"/>
                </a:lnTo>
                <a:lnTo>
                  <a:pt x="42" y="1476"/>
                </a:lnTo>
                <a:lnTo>
                  <a:pt x="40" y="1474"/>
                </a:lnTo>
                <a:lnTo>
                  <a:pt x="40" y="1468"/>
                </a:lnTo>
                <a:lnTo>
                  <a:pt x="42" y="1468"/>
                </a:lnTo>
                <a:lnTo>
                  <a:pt x="44" y="1468"/>
                </a:lnTo>
                <a:lnTo>
                  <a:pt x="46" y="1470"/>
                </a:lnTo>
                <a:lnTo>
                  <a:pt x="46" y="1462"/>
                </a:lnTo>
                <a:lnTo>
                  <a:pt x="44" y="1460"/>
                </a:lnTo>
                <a:lnTo>
                  <a:pt x="40" y="1458"/>
                </a:lnTo>
                <a:lnTo>
                  <a:pt x="40" y="1452"/>
                </a:lnTo>
                <a:lnTo>
                  <a:pt x="42" y="1444"/>
                </a:lnTo>
                <a:lnTo>
                  <a:pt x="44" y="1438"/>
                </a:lnTo>
                <a:lnTo>
                  <a:pt x="42" y="1430"/>
                </a:lnTo>
                <a:lnTo>
                  <a:pt x="46" y="1414"/>
                </a:lnTo>
                <a:lnTo>
                  <a:pt x="50" y="1398"/>
                </a:lnTo>
                <a:lnTo>
                  <a:pt x="54" y="1394"/>
                </a:lnTo>
                <a:lnTo>
                  <a:pt x="56" y="1392"/>
                </a:lnTo>
                <a:lnTo>
                  <a:pt x="56" y="1390"/>
                </a:lnTo>
                <a:lnTo>
                  <a:pt x="52" y="1388"/>
                </a:lnTo>
                <a:lnTo>
                  <a:pt x="52" y="1386"/>
                </a:lnTo>
                <a:lnTo>
                  <a:pt x="54" y="1384"/>
                </a:lnTo>
                <a:lnTo>
                  <a:pt x="54" y="1380"/>
                </a:lnTo>
                <a:lnTo>
                  <a:pt x="52" y="1380"/>
                </a:lnTo>
                <a:lnTo>
                  <a:pt x="50" y="1382"/>
                </a:lnTo>
                <a:lnTo>
                  <a:pt x="52" y="1378"/>
                </a:lnTo>
                <a:lnTo>
                  <a:pt x="50" y="1376"/>
                </a:lnTo>
                <a:lnTo>
                  <a:pt x="50" y="1372"/>
                </a:lnTo>
                <a:lnTo>
                  <a:pt x="52" y="1370"/>
                </a:lnTo>
                <a:lnTo>
                  <a:pt x="52" y="1368"/>
                </a:lnTo>
                <a:lnTo>
                  <a:pt x="54" y="1364"/>
                </a:lnTo>
                <a:lnTo>
                  <a:pt x="54" y="1362"/>
                </a:lnTo>
                <a:lnTo>
                  <a:pt x="52" y="1358"/>
                </a:lnTo>
                <a:lnTo>
                  <a:pt x="52" y="1362"/>
                </a:lnTo>
                <a:lnTo>
                  <a:pt x="50" y="1358"/>
                </a:lnTo>
                <a:lnTo>
                  <a:pt x="50" y="1354"/>
                </a:lnTo>
                <a:lnTo>
                  <a:pt x="50" y="1350"/>
                </a:lnTo>
                <a:lnTo>
                  <a:pt x="52" y="1348"/>
                </a:lnTo>
                <a:lnTo>
                  <a:pt x="56" y="1346"/>
                </a:lnTo>
                <a:lnTo>
                  <a:pt x="56" y="1340"/>
                </a:lnTo>
                <a:lnTo>
                  <a:pt x="56" y="1334"/>
                </a:lnTo>
                <a:lnTo>
                  <a:pt x="58" y="1336"/>
                </a:lnTo>
                <a:lnTo>
                  <a:pt x="62" y="1318"/>
                </a:lnTo>
                <a:lnTo>
                  <a:pt x="62" y="1314"/>
                </a:lnTo>
                <a:lnTo>
                  <a:pt x="64" y="1304"/>
                </a:lnTo>
                <a:lnTo>
                  <a:pt x="66" y="1294"/>
                </a:lnTo>
                <a:lnTo>
                  <a:pt x="68" y="1284"/>
                </a:lnTo>
                <a:lnTo>
                  <a:pt x="68" y="1274"/>
                </a:lnTo>
                <a:lnTo>
                  <a:pt x="72" y="1236"/>
                </a:lnTo>
                <a:lnTo>
                  <a:pt x="70" y="1234"/>
                </a:lnTo>
                <a:lnTo>
                  <a:pt x="70" y="1232"/>
                </a:lnTo>
                <a:lnTo>
                  <a:pt x="72" y="1230"/>
                </a:lnTo>
                <a:lnTo>
                  <a:pt x="70" y="1230"/>
                </a:lnTo>
                <a:lnTo>
                  <a:pt x="70" y="1228"/>
                </a:lnTo>
                <a:lnTo>
                  <a:pt x="70" y="1226"/>
                </a:lnTo>
                <a:lnTo>
                  <a:pt x="72" y="1226"/>
                </a:lnTo>
                <a:lnTo>
                  <a:pt x="74" y="1218"/>
                </a:lnTo>
                <a:lnTo>
                  <a:pt x="78" y="1210"/>
                </a:lnTo>
                <a:lnTo>
                  <a:pt x="76" y="1210"/>
                </a:lnTo>
                <a:lnTo>
                  <a:pt x="76" y="1212"/>
                </a:lnTo>
                <a:lnTo>
                  <a:pt x="74" y="1212"/>
                </a:lnTo>
                <a:lnTo>
                  <a:pt x="74" y="1208"/>
                </a:lnTo>
                <a:lnTo>
                  <a:pt x="76" y="1204"/>
                </a:lnTo>
                <a:lnTo>
                  <a:pt x="80" y="1200"/>
                </a:lnTo>
                <a:lnTo>
                  <a:pt x="80" y="1194"/>
                </a:lnTo>
                <a:lnTo>
                  <a:pt x="82" y="1190"/>
                </a:lnTo>
                <a:lnTo>
                  <a:pt x="82" y="1186"/>
                </a:lnTo>
                <a:lnTo>
                  <a:pt x="82" y="1182"/>
                </a:lnTo>
                <a:lnTo>
                  <a:pt x="82" y="1178"/>
                </a:lnTo>
                <a:lnTo>
                  <a:pt x="84" y="1178"/>
                </a:lnTo>
                <a:lnTo>
                  <a:pt x="86" y="1180"/>
                </a:lnTo>
                <a:lnTo>
                  <a:pt x="88" y="1176"/>
                </a:lnTo>
                <a:lnTo>
                  <a:pt x="88" y="1172"/>
                </a:lnTo>
                <a:lnTo>
                  <a:pt x="88" y="1168"/>
                </a:lnTo>
                <a:lnTo>
                  <a:pt x="90" y="1164"/>
                </a:lnTo>
                <a:lnTo>
                  <a:pt x="88" y="1164"/>
                </a:lnTo>
                <a:lnTo>
                  <a:pt x="88" y="1162"/>
                </a:lnTo>
                <a:lnTo>
                  <a:pt x="88" y="1160"/>
                </a:lnTo>
                <a:lnTo>
                  <a:pt x="92" y="1160"/>
                </a:lnTo>
                <a:lnTo>
                  <a:pt x="94" y="1152"/>
                </a:lnTo>
                <a:lnTo>
                  <a:pt x="96" y="1146"/>
                </a:lnTo>
                <a:lnTo>
                  <a:pt x="94" y="1142"/>
                </a:lnTo>
                <a:lnTo>
                  <a:pt x="94" y="1146"/>
                </a:lnTo>
                <a:lnTo>
                  <a:pt x="92" y="1146"/>
                </a:lnTo>
                <a:lnTo>
                  <a:pt x="90" y="1146"/>
                </a:lnTo>
                <a:lnTo>
                  <a:pt x="90" y="1144"/>
                </a:lnTo>
                <a:lnTo>
                  <a:pt x="92" y="1142"/>
                </a:lnTo>
                <a:lnTo>
                  <a:pt x="94" y="1142"/>
                </a:lnTo>
                <a:lnTo>
                  <a:pt x="94" y="1140"/>
                </a:lnTo>
                <a:lnTo>
                  <a:pt x="92" y="1138"/>
                </a:lnTo>
                <a:lnTo>
                  <a:pt x="94" y="1138"/>
                </a:lnTo>
                <a:lnTo>
                  <a:pt x="96" y="1136"/>
                </a:lnTo>
                <a:lnTo>
                  <a:pt x="96" y="1130"/>
                </a:lnTo>
                <a:lnTo>
                  <a:pt x="94" y="1122"/>
                </a:lnTo>
                <a:lnTo>
                  <a:pt x="96" y="1126"/>
                </a:lnTo>
                <a:lnTo>
                  <a:pt x="98" y="1128"/>
                </a:lnTo>
                <a:lnTo>
                  <a:pt x="100" y="1128"/>
                </a:lnTo>
                <a:lnTo>
                  <a:pt x="100" y="1132"/>
                </a:lnTo>
                <a:lnTo>
                  <a:pt x="100" y="1134"/>
                </a:lnTo>
                <a:lnTo>
                  <a:pt x="100" y="1138"/>
                </a:lnTo>
                <a:lnTo>
                  <a:pt x="102" y="1140"/>
                </a:lnTo>
                <a:lnTo>
                  <a:pt x="104" y="1142"/>
                </a:lnTo>
                <a:lnTo>
                  <a:pt x="106" y="1138"/>
                </a:lnTo>
                <a:lnTo>
                  <a:pt x="106" y="1134"/>
                </a:lnTo>
                <a:lnTo>
                  <a:pt x="112" y="1118"/>
                </a:lnTo>
                <a:lnTo>
                  <a:pt x="108" y="1118"/>
                </a:lnTo>
                <a:lnTo>
                  <a:pt x="106" y="1118"/>
                </a:lnTo>
                <a:lnTo>
                  <a:pt x="106" y="1120"/>
                </a:lnTo>
                <a:lnTo>
                  <a:pt x="104" y="1124"/>
                </a:lnTo>
                <a:lnTo>
                  <a:pt x="102" y="1124"/>
                </a:lnTo>
                <a:lnTo>
                  <a:pt x="98" y="1124"/>
                </a:lnTo>
                <a:lnTo>
                  <a:pt x="96" y="1120"/>
                </a:lnTo>
                <a:lnTo>
                  <a:pt x="100" y="1106"/>
                </a:lnTo>
                <a:lnTo>
                  <a:pt x="102" y="1098"/>
                </a:lnTo>
                <a:lnTo>
                  <a:pt x="106" y="1092"/>
                </a:lnTo>
                <a:lnTo>
                  <a:pt x="106" y="1084"/>
                </a:lnTo>
                <a:lnTo>
                  <a:pt x="110" y="1078"/>
                </a:lnTo>
                <a:lnTo>
                  <a:pt x="114" y="1072"/>
                </a:lnTo>
                <a:lnTo>
                  <a:pt x="116" y="1066"/>
                </a:lnTo>
                <a:lnTo>
                  <a:pt x="114" y="1062"/>
                </a:lnTo>
                <a:lnTo>
                  <a:pt x="112" y="1058"/>
                </a:lnTo>
                <a:lnTo>
                  <a:pt x="116" y="1050"/>
                </a:lnTo>
                <a:lnTo>
                  <a:pt x="118" y="1044"/>
                </a:lnTo>
                <a:lnTo>
                  <a:pt x="120" y="1038"/>
                </a:lnTo>
                <a:lnTo>
                  <a:pt x="122" y="1038"/>
                </a:lnTo>
                <a:lnTo>
                  <a:pt x="122" y="1036"/>
                </a:lnTo>
                <a:lnTo>
                  <a:pt x="124" y="1032"/>
                </a:lnTo>
                <a:lnTo>
                  <a:pt x="124" y="1030"/>
                </a:lnTo>
                <a:lnTo>
                  <a:pt x="122" y="1030"/>
                </a:lnTo>
                <a:lnTo>
                  <a:pt x="122" y="1028"/>
                </a:lnTo>
                <a:lnTo>
                  <a:pt x="124" y="1028"/>
                </a:lnTo>
                <a:lnTo>
                  <a:pt x="126" y="1028"/>
                </a:lnTo>
                <a:lnTo>
                  <a:pt x="128" y="1022"/>
                </a:lnTo>
                <a:lnTo>
                  <a:pt x="130" y="1020"/>
                </a:lnTo>
                <a:lnTo>
                  <a:pt x="132" y="1018"/>
                </a:lnTo>
                <a:lnTo>
                  <a:pt x="132" y="1014"/>
                </a:lnTo>
                <a:lnTo>
                  <a:pt x="132" y="1012"/>
                </a:lnTo>
                <a:lnTo>
                  <a:pt x="130" y="1008"/>
                </a:lnTo>
                <a:lnTo>
                  <a:pt x="132" y="1006"/>
                </a:lnTo>
                <a:lnTo>
                  <a:pt x="132" y="1004"/>
                </a:lnTo>
                <a:lnTo>
                  <a:pt x="132" y="1002"/>
                </a:lnTo>
                <a:lnTo>
                  <a:pt x="134" y="1000"/>
                </a:lnTo>
                <a:lnTo>
                  <a:pt x="132" y="998"/>
                </a:lnTo>
                <a:lnTo>
                  <a:pt x="134" y="996"/>
                </a:lnTo>
                <a:lnTo>
                  <a:pt x="132" y="996"/>
                </a:lnTo>
                <a:lnTo>
                  <a:pt x="130" y="996"/>
                </a:lnTo>
                <a:lnTo>
                  <a:pt x="130" y="994"/>
                </a:lnTo>
                <a:lnTo>
                  <a:pt x="132" y="994"/>
                </a:lnTo>
                <a:lnTo>
                  <a:pt x="134" y="994"/>
                </a:lnTo>
                <a:lnTo>
                  <a:pt x="136" y="990"/>
                </a:lnTo>
                <a:lnTo>
                  <a:pt x="132" y="988"/>
                </a:lnTo>
                <a:lnTo>
                  <a:pt x="134" y="986"/>
                </a:lnTo>
                <a:lnTo>
                  <a:pt x="136" y="986"/>
                </a:lnTo>
                <a:lnTo>
                  <a:pt x="138" y="986"/>
                </a:lnTo>
                <a:lnTo>
                  <a:pt x="140" y="984"/>
                </a:lnTo>
                <a:lnTo>
                  <a:pt x="142" y="986"/>
                </a:lnTo>
                <a:lnTo>
                  <a:pt x="142" y="984"/>
                </a:lnTo>
                <a:lnTo>
                  <a:pt x="140" y="982"/>
                </a:lnTo>
                <a:lnTo>
                  <a:pt x="140" y="978"/>
                </a:lnTo>
                <a:lnTo>
                  <a:pt x="142" y="974"/>
                </a:lnTo>
                <a:lnTo>
                  <a:pt x="142" y="976"/>
                </a:lnTo>
                <a:lnTo>
                  <a:pt x="144" y="980"/>
                </a:lnTo>
                <a:lnTo>
                  <a:pt x="146" y="980"/>
                </a:lnTo>
                <a:lnTo>
                  <a:pt x="146" y="976"/>
                </a:lnTo>
                <a:lnTo>
                  <a:pt x="148" y="974"/>
                </a:lnTo>
                <a:lnTo>
                  <a:pt x="146" y="970"/>
                </a:lnTo>
                <a:lnTo>
                  <a:pt x="146" y="968"/>
                </a:lnTo>
                <a:lnTo>
                  <a:pt x="148" y="966"/>
                </a:lnTo>
                <a:lnTo>
                  <a:pt x="146" y="964"/>
                </a:lnTo>
                <a:lnTo>
                  <a:pt x="148" y="960"/>
                </a:lnTo>
                <a:lnTo>
                  <a:pt x="148" y="958"/>
                </a:lnTo>
                <a:lnTo>
                  <a:pt x="146" y="956"/>
                </a:lnTo>
                <a:lnTo>
                  <a:pt x="148" y="956"/>
                </a:lnTo>
                <a:lnTo>
                  <a:pt x="150" y="954"/>
                </a:lnTo>
                <a:lnTo>
                  <a:pt x="148" y="952"/>
                </a:lnTo>
                <a:lnTo>
                  <a:pt x="150" y="946"/>
                </a:lnTo>
                <a:lnTo>
                  <a:pt x="150" y="944"/>
                </a:lnTo>
                <a:lnTo>
                  <a:pt x="148" y="940"/>
                </a:lnTo>
                <a:lnTo>
                  <a:pt x="152" y="938"/>
                </a:lnTo>
                <a:lnTo>
                  <a:pt x="154" y="938"/>
                </a:lnTo>
                <a:lnTo>
                  <a:pt x="160" y="940"/>
                </a:lnTo>
                <a:lnTo>
                  <a:pt x="160" y="938"/>
                </a:lnTo>
                <a:lnTo>
                  <a:pt x="162" y="936"/>
                </a:lnTo>
                <a:lnTo>
                  <a:pt x="162" y="930"/>
                </a:lnTo>
                <a:lnTo>
                  <a:pt x="160" y="928"/>
                </a:lnTo>
                <a:lnTo>
                  <a:pt x="158" y="926"/>
                </a:lnTo>
                <a:lnTo>
                  <a:pt x="162" y="924"/>
                </a:lnTo>
                <a:lnTo>
                  <a:pt x="162" y="922"/>
                </a:lnTo>
                <a:lnTo>
                  <a:pt x="162" y="920"/>
                </a:lnTo>
                <a:lnTo>
                  <a:pt x="158" y="916"/>
                </a:lnTo>
                <a:lnTo>
                  <a:pt x="160" y="916"/>
                </a:lnTo>
                <a:lnTo>
                  <a:pt x="160" y="914"/>
                </a:lnTo>
                <a:lnTo>
                  <a:pt x="158" y="910"/>
                </a:lnTo>
                <a:lnTo>
                  <a:pt x="162" y="910"/>
                </a:lnTo>
                <a:lnTo>
                  <a:pt x="164" y="908"/>
                </a:lnTo>
                <a:lnTo>
                  <a:pt x="164" y="906"/>
                </a:lnTo>
                <a:lnTo>
                  <a:pt x="162" y="906"/>
                </a:lnTo>
                <a:lnTo>
                  <a:pt x="164" y="900"/>
                </a:lnTo>
                <a:lnTo>
                  <a:pt x="166" y="894"/>
                </a:lnTo>
                <a:lnTo>
                  <a:pt x="168" y="900"/>
                </a:lnTo>
                <a:lnTo>
                  <a:pt x="170" y="902"/>
                </a:lnTo>
                <a:lnTo>
                  <a:pt x="172" y="902"/>
                </a:lnTo>
                <a:lnTo>
                  <a:pt x="170" y="892"/>
                </a:lnTo>
                <a:lnTo>
                  <a:pt x="170" y="882"/>
                </a:lnTo>
                <a:lnTo>
                  <a:pt x="168" y="884"/>
                </a:lnTo>
                <a:lnTo>
                  <a:pt x="168" y="886"/>
                </a:lnTo>
                <a:lnTo>
                  <a:pt x="170" y="884"/>
                </a:lnTo>
                <a:lnTo>
                  <a:pt x="172" y="882"/>
                </a:lnTo>
                <a:lnTo>
                  <a:pt x="172" y="880"/>
                </a:lnTo>
                <a:lnTo>
                  <a:pt x="176" y="880"/>
                </a:lnTo>
                <a:lnTo>
                  <a:pt x="174" y="876"/>
                </a:lnTo>
                <a:lnTo>
                  <a:pt x="176" y="872"/>
                </a:lnTo>
                <a:lnTo>
                  <a:pt x="178" y="870"/>
                </a:lnTo>
                <a:lnTo>
                  <a:pt x="178" y="868"/>
                </a:lnTo>
                <a:lnTo>
                  <a:pt x="178" y="866"/>
                </a:lnTo>
                <a:lnTo>
                  <a:pt x="180" y="866"/>
                </a:lnTo>
                <a:lnTo>
                  <a:pt x="180" y="864"/>
                </a:lnTo>
                <a:lnTo>
                  <a:pt x="182" y="862"/>
                </a:lnTo>
                <a:lnTo>
                  <a:pt x="184" y="864"/>
                </a:lnTo>
                <a:lnTo>
                  <a:pt x="186" y="862"/>
                </a:lnTo>
                <a:lnTo>
                  <a:pt x="184" y="860"/>
                </a:lnTo>
                <a:lnTo>
                  <a:pt x="182" y="858"/>
                </a:lnTo>
                <a:lnTo>
                  <a:pt x="184" y="852"/>
                </a:lnTo>
                <a:lnTo>
                  <a:pt x="186" y="850"/>
                </a:lnTo>
                <a:lnTo>
                  <a:pt x="188" y="848"/>
                </a:lnTo>
                <a:lnTo>
                  <a:pt x="188" y="840"/>
                </a:lnTo>
                <a:lnTo>
                  <a:pt x="192" y="834"/>
                </a:lnTo>
                <a:lnTo>
                  <a:pt x="196" y="828"/>
                </a:lnTo>
                <a:lnTo>
                  <a:pt x="198" y="820"/>
                </a:lnTo>
                <a:lnTo>
                  <a:pt x="202" y="820"/>
                </a:lnTo>
                <a:lnTo>
                  <a:pt x="204" y="820"/>
                </a:lnTo>
                <a:lnTo>
                  <a:pt x="204" y="818"/>
                </a:lnTo>
                <a:lnTo>
                  <a:pt x="202" y="816"/>
                </a:lnTo>
                <a:lnTo>
                  <a:pt x="202" y="814"/>
                </a:lnTo>
                <a:lnTo>
                  <a:pt x="202" y="812"/>
                </a:lnTo>
                <a:lnTo>
                  <a:pt x="198" y="808"/>
                </a:lnTo>
                <a:lnTo>
                  <a:pt x="198" y="806"/>
                </a:lnTo>
                <a:lnTo>
                  <a:pt x="200" y="804"/>
                </a:lnTo>
                <a:lnTo>
                  <a:pt x="202" y="804"/>
                </a:lnTo>
                <a:lnTo>
                  <a:pt x="202" y="802"/>
                </a:lnTo>
                <a:lnTo>
                  <a:pt x="200" y="800"/>
                </a:lnTo>
                <a:lnTo>
                  <a:pt x="204" y="798"/>
                </a:lnTo>
                <a:lnTo>
                  <a:pt x="204" y="800"/>
                </a:lnTo>
                <a:lnTo>
                  <a:pt x="204" y="804"/>
                </a:lnTo>
                <a:lnTo>
                  <a:pt x="208" y="804"/>
                </a:lnTo>
                <a:lnTo>
                  <a:pt x="208" y="800"/>
                </a:lnTo>
                <a:lnTo>
                  <a:pt x="208" y="796"/>
                </a:lnTo>
                <a:lnTo>
                  <a:pt x="210" y="794"/>
                </a:lnTo>
                <a:lnTo>
                  <a:pt x="206" y="792"/>
                </a:lnTo>
                <a:lnTo>
                  <a:pt x="206" y="790"/>
                </a:lnTo>
                <a:lnTo>
                  <a:pt x="204" y="788"/>
                </a:lnTo>
                <a:lnTo>
                  <a:pt x="204" y="790"/>
                </a:lnTo>
                <a:lnTo>
                  <a:pt x="204" y="786"/>
                </a:lnTo>
                <a:lnTo>
                  <a:pt x="204" y="782"/>
                </a:lnTo>
                <a:lnTo>
                  <a:pt x="208" y="776"/>
                </a:lnTo>
                <a:lnTo>
                  <a:pt x="210" y="776"/>
                </a:lnTo>
                <a:lnTo>
                  <a:pt x="212" y="768"/>
                </a:lnTo>
                <a:lnTo>
                  <a:pt x="214" y="762"/>
                </a:lnTo>
                <a:lnTo>
                  <a:pt x="216" y="764"/>
                </a:lnTo>
                <a:lnTo>
                  <a:pt x="214" y="766"/>
                </a:lnTo>
                <a:lnTo>
                  <a:pt x="218" y="766"/>
                </a:lnTo>
                <a:lnTo>
                  <a:pt x="222" y="764"/>
                </a:lnTo>
                <a:lnTo>
                  <a:pt x="222" y="762"/>
                </a:lnTo>
                <a:lnTo>
                  <a:pt x="222" y="760"/>
                </a:lnTo>
                <a:lnTo>
                  <a:pt x="224" y="758"/>
                </a:lnTo>
                <a:lnTo>
                  <a:pt x="222" y="756"/>
                </a:lnTo>
                <a:lnTo>
                  <a:pt x="222" y="746"/>
                </a:lnTo>
                <a:lnTo>
                  <a:pt x="224" y="746"/>
                </a:lnTo>
                <a:lnTo>
                  <a:pt x="224" y="744"/>
                </a:lnTo>
                <a:lnTo>
                  <a:pt x="224" y="742"/>
                </a:lnTo>
                <a:lnTo>
                  <a:pt x="226" y="742"/>
                </a:lnTo>
                <a:lnTo>
                  <a:pt x="226" y="744"/>
                </a:lnTo>
                <a:lnTo>
                  <a:pt x="230" y="742"/>
                </a:lnTo>
                <a:lnTo>
                  <a:pt x="228" y="740"/>
                </a:lnTo>
                <a:lnTo>
                  <a:pt x="228" y="738"/>
                </a:lnTo>
                <a:lnTo>
                  <a:pt x="230" y="736"/>
                </a:lnTo>
                <a:lnTo>
                  <a:pt x="226" y="734"/>
                </a:lnTo>
                <a:lnTo>
                  <a:pt x="228" y="732"/>
                </a:lnTo>
                <a:lnTo>
                  <a:pt x="230" y="730"/>
                </a:lnTo>
                <a:lnTo>
                  <a:pt x="230" y="728"/>
                </a:lnTo>
                <a:lnTo>
                  <a:pt x="232" y="726"/>
                </a:lnTo>
                <a:lnTo>
                  <a:pt x="234" y="724"/>
                </a:lnTo>
                <a:lnTo>
                  <a:pt x="234" y="720"/>
                </a:lnTo>
                <a:lnTo>
                  <a:pt x="236" y="716"/>
                </a:lnTo>
                <a:lnTo>
                  <a:pt x="240" y="714"/>
                </a:lnTo>
                <a:lnTo>
                  <a:pt x="242" y="714"/>
                </a:lnTo>
                <a:lnTo>
                  <a:pt x="242" y="718"/>
                </a:lnTo>
                <a:lnTo>
                  <a:pt x="242" y="720"/>
                </a:lnTo>
                <a:lnTo>
                  <a:pt x="244" y="722"/>
                </a:lnTo>
                <a:lnTo>
                  <a:pt x="242" y="720"/>
                </a:lnTo>
                <a:lnTo>
                  <a:pt x="240" y="722"/>
                </a:lnTo>
                <a:lnTo>
                  <a:pt x="244" y="724"/>
                </a:lnTo>
                <a:lnTo>
                  <a:pt x="242" y="724"/>
                </a:lnTo>
                <a:lnTo>
                  <a:pt x="242" y="726"/>
                </a:lnTo>
                <a:lnTo>
                  <a:pt x="244" y="726"/>
                </a:lnTo>
                <a:lnTo>
                  <a:pt x="244" y="722"/>
                </a:lnTo>
                <a:lnTo>
                  <a:pt x="248" y="718"/>
                </a:lnTo>
                <a:lnTo>
                  <a:pt x="250" y="714"/>
                </a:lnTo>
                <a:lnTo>
                  <a:pt x="248" y="710"/>
                </a:lnTo>
                <a:lnTo>
                  <a:pt x="248" y="708"/>
                </a:lnTo>
                <a:lnTo>
                  <a:pt x="248" y="706"/>
                </a:lnTo>
                <a:lnTo>
                  <a:pt x="246" y="710"/>
                </a:lnTo>
                <a:lnTo>
                  <a:pt x="244" y="712"/>
                </a:lnTo>
                <a:lnTo>
                  <a:pt x="240" y="710"/>
                </a:lnTo>
                <a:lnTo>
                  <a:pt x="242" y="710"/>
                </a:lnTo>
                <a:lnTo>
                  <a:pt x="244" y="710"/>
                </a:lnTo>
                <a:lnTo>
                  <a:pt x="244" y="706"/>
                </a:lnTo>
                <a:lnTo>
                  <a:pt x="244" y="704"/>
                </a:lnTo>
                <a:lnTo>
                  <a:pt x="246" y="704"/>
                </a:lnTo>
                <a:lnTo>
                  <a:pt x="248" y="704"/>
                </a:lnTo>
                <a:lnTo>
                  <a:pt x="250" y="704"/>
                </a:lnTo>
                <a:lnTo>
                  <a:pt x="252" y="702"/>
                </a:lnTo>
                <a:lnTo>
                  <a:pt x="250" y="702"/>
                </a:lnTo>
                <a:lnTo>
                  <a:pt x="252" y="706"/>
                </a:lnTo>
                <a:lnTo>
                  <a:pt x="254" y="704"/>
                </a:lnTo>
                <a:lnTo>
                  <a:pt x="252" y="702"/>
                </a:lnTo>
                <a:lnTo>
                  <a:pt x="252" y="698"/>
                </a:lnTo>
                <a:lnTo>
                  <a:pt x="250" y="696"/>
                </a:lnTo>
                <a:lnTo>
                  <a:pt x="248" y="696"/>
                </a:lnTo>
                <a:lnTo>
                  <a:pt x="244" y="694"/>
                </a:lnTo>
                <a:lnTo>
                  <a:pt x="250" y="692"/>
                </a:lnTo>
                <a:lnTo>
                  <a:pt x="252" y="688"/>
                </a:lnTo>
                <a:lnTo>
                  <a:pt x="256" y="676"/>
                </a:lnTo>
                <a:lnTo>
                  <a:pt x="256" y="678"/>
                </a:lnTo>
                <a:lnTo>
                  <a:pt x="258" y="678"/>
                </a:lnTo>
                <a:lnTo>
                  <a:pt x="258" y="672"/>
                </a:lnTo>
                <a:lnTo>
                  <a:pt x="260" y="670"/>
                </a:lnTo>
                <a:lnTo>
                  <a:pt x="264" y="666"/>
                </a:lnTo>
                <a:lnTo>
                  <a:pt x="262" y="662"/>
                </a:lnTo>
                <a:lnTo>
                  <a:pt x="262" y="658"/>
                </a:lnTo>
                <a:lnTo>
                  <a:pt x="266" y="654"/>
                </a:lnTo>
                <a:lnTo>
                  <a:pt x="268" y="654"/>
                </a:lnTo>
                <a:lnTo>
                  <a:pt x="268" y="656"/>
                </a:lnTo>
                <a:lnTo>
                  <a:pt x="270" y="658"/>
                </a:lnTo>
                <a:lnTo>
                  <a:pt x="268" y="660"/>
                </a:lnTo>
                <a:lnTo>
                  <a:pt x="272" y="662"/>
                </a:lnTo>
                <a:lnTo>
                  <a:pt x="270" y="662"/>
                </a:lnTo>
                <a:lnTo>
                  <a:pt x="268" y="662"/>
                </a:lnTo>
                <a:lnTo>
                  <a:pt x="268" y="664"/>
                </a:lnTo>
                <a:lnTo>
                  <a:pt x="274" y="664"/>
                </a:lnTo>
                <a:lnTo>
                  <a:pt x="276" y="662"/>
                </a:lnTo>
                <a:lnTo>
                  <a:pt x="280" y="656"/>
                </a:lnTo>
                <a:lnTo>
                  <a:pt x="280" y="654"/>
                </a:lnTo>
                <a:lnTo>
                  <a:pt x="278" y="652"/>
                </a:lnTo>
                <a:lnTo>
                  <a:pt x="276" y="652"/>
                </a:lnTo>
                <a:lnTo>
                  <a:pt x="274" y="650"/>
                </a:lnTo>
                <a:lnTo>
                  <a:pt x="276" y="646"/>
                </a:lnTo>
                <a:lnTo>
                  <a:pt x="276" y="644"/>
                </a:lnTo>
                <a:lnTo>
                  <a:pt x="280" y="644"/>
                </a:lnTo>
                <a:lnTo>
                  <a:pt x="282" y="640"/>
                </a:lnTo>
                <a:lnTo>
                  <a:pt x="282" y="638"/>
                </a:lnTo>
                <a:lnTo>
                  <a:pt x="282" y="634"/>
                </a:lnTo>
                <a:lnTo>
                  <a:pt x="286" y="634"/>
                </a:lnTo>
                <a:lnTo>
                  <a:pt x="286" y="630"/>
                </a:lnTo>
                <a:lnTo>
                  <a:pt x="286" y="628"/>
                </a:lnTo>
                <a:lnTo>
                  <a:pt x="288" y="624"/>
                </a:lnTo>
                <a:lnTo>
                  <a:pt x="288" y="622"/>
                </a:lnTo>
                <a:lnTo>
                  <a:pt x="292" y="616"/>
                </a:lnTo>
                <a:lnTo>
                  <a:pt x="294" y="612"/>
                </a:lnTo>
                <a:lnTo>
                  <a:pt x="296" y="608"/>
                </a:lnTo>
                <a:lnTo>
                  <a:pt x="300" y="602"/>
                </a:lnTo>
                <a:lnTo>
                  <a:pt x="302" y="600"/>
                </a:lnTo>
                <a:lnTo>
                  <a:pt x="302" y="598"/>
                </a:lnTo>
                <a:lnTo>
                  <a:pt x="304" y="596"/>
                </a:lnTo>
                <a:lnTo>
                  <a:pt x="306" y="594"/>
                </a:lnTo>
                <a:lnTo>
                  <a:pt x="308" y="586"/>
                </a:lnTo>
                <a:lnTo>
                  <a:pt x="310" y="580"/>
                </a:lnTo>
                <a:lnTo>
                  <a:pt x="314" y="578"/>
                </a:lnTo>
                <a:lnTo>
                  <a:pt x="314" y="574"/>
                </a:lnTo>
                <a:lnTo>
                  <a:pt x="318" y="570"/>
                </a:lnTo>
                <a:lnTo>
                  <a:pt x="320" y="568"/>
                </a:lnTo>
                <a:lnTo>
                  <a:pt x="320" y="566"/>
                </a:lnTo>
                <a:lnTo>
                  <a:pt x="320" y="564"/>
                </a:lnTo>
                <a:lnTo>
                  <a:pt x="328" y="550"/>
                </a:lnTo>
                <a:lnTo>
                  <a:pt x="334" y="544"/>
                </a:lnTo>
                <a:lnTo>
                  <a:pt x="340" y="538"/>
                </a:lnTo>
                <a:lnTo>
                  <a:pt x="338" y="536"/>
                </a:lnTo>
                <a:lnTo>
                  <a:pt x="340" y="534"/>
                </a:lnTo>
                <a:lnTo>
                  <a:pt x="342" y="534"/>
                </a:lnTo>
                <a:lnTo>
                  <a:pt x="342" y="530"/>
                </a:lnTo>
                <a:lnTo>
                  <a:pt x="346" y="528"/>
                </a:lnTo>
                <a:lnTo>
                  <a:pt x="348" y="522"/>
                </a:lnTo>
                <a:lnTo>
                  <a:pt x="350" y="516"/>
                </a:lnTo>
                <a:lnTo>
                  <a:pt x="354" y="512"/>
                </a:lnTo>
                <a:lnTo>
                  <a:pt x="356" y="510"/>
                </a:lnTo>
                <a:lnTo>
                  <a:pt x="358" y="506"/>
                </a:lnTo>
                <a:lnTo>
                  <a:pt x="360" y="502"/>
                </a:lnTo>
                <a:lnTo>
                  <a:pt x="368" y="492"/>
                </a:lnTo>
                <a:lnTo>
                  <a:pt x="372" y="486"/>
                </a:lnTo>
                <a:lnTo>
                  <a:pt x="378" y="482"/>
                </a:lnTo>
                <a:lnTo>
                  <a:pt x="378" y="480"/>
                </a:lnTo>
                <a:lnTo>
                  <a:pt x="380" y="476"/>
                </a:lnTo>
                <a:lnTo>
                  <a:pt x="384" y="470"/>
                </a:lnTo>
                <a:lnTo>
                  <a:pt x="390" y="462"/>
                </a:lnTo>
                <a:lnTo>
                  <a:pt x="396" y="454"/>
                </a:lnTo>
                <a:lnTo>
                  <a:pt x="402" y="446"/>
                </a:lnTo>
                <a:lnTo>
                  <a:pt x="406" y="438"/>
                </a:lnTo>
                <a:lnTo>
                  <a:pt x="414" y="432"/>
                </a:lnTo>
                <a:lnTo>
                  <a:pt x="422" y="422"/>
                </a:lnTo>
                <a:lnTo>
                  <a:pt x="424" y="418"/>
                </a:lnTo>
                <a:lnTo>
                  <a:pt x="428" y="412"/>
                </a:lnTo>
                <a:lnTo>
                  <a:pt x="436" y="400"/>
                </a:lnTo>
                <a:lnTo>
                  <a:pt x="444" y="390"/>
                </a:lnTo>
                <a:lnTo>
                  <a:pt x="446" y="388"/>
                </a:lnTo>
                <a:lnTo>
                  <a:pt x="450" y="386"/>
                </a:lnTo>
                <a:lnTo>
                  <a:pt x="452" y="382"/>
                </a:lnTo>
                <a:lnTo>
                  <a:pt x="454" y="380"/>
                </a:lnTo>
                <a:lnTo>
                  <a:pt x="458" y="376"/>
                </a:lnTo>
                <a:lnTo>
                  <a:pt x="458" y="374"/>
                </a:lnTo>
                <a:lnTo>
                  <a:pt x="462" y="374"/>
                </a:lnTo>
                <a:lnTo>
                  <a:pt x="462" y="368"/>
                </a:lnTo>
                <a:lnTo>
                  <a:pt x="464" y="366"/>
                </a:lnTo>
                <a:lnTo>
                  <a:pt x="468" y="364"/>
                </a:lnTo>
                <a:lnTo>
                  <a:pt x="468" y="360"/>
                </a:lnTo>
                <a:lnTo>
                  <a:pt x="470" y="358"/>
                </a:lnTo>
                <a:lnTo>
                  <a:pt x="474" y="356"/>
                </a:lnTo>
                <a:lnTo>
                  <a:pt x="476" y="356"/>
                </a:lnTo>
                <a:lnTo>
                  <a:pt x="476" y="352"/>
                </a:lnTo>
                <a:lnTo>
                  <a:pt x="484" y="342"/>
                </a:lnTo>
                <a:lnTo>
                  <a:pt x="488" y="338"/>
                </a:lnTo>
                <a:lnTo>
                  <a:pt x="492" y="334"/>
                </a:lnTo>
                <a:lnTo>
                  <a:pt x="500" y="322"/>
                </a:lnTo>
                <a:lnTo>
                  <a:pt x="504" y="320"/>
                </a:lnTo>
                <a:lnTo>
                  <a:pt x="506" y="318"/>
                </a:lnTo>
                <a:lnTo>
                  <a:pt x="510" y="314"/>
                </a:lnTo>
                <a:lnTo>
                  <a:pt x="512" y="312"/>
                </a:lnTo>
                <a:lnTo>
                  <a:pt x="514" y="308"/>
                </a:lnTo>
                <a:lnTo>
                  <a:pt x="518" y="304"/>
                </a:lnTo>
                <a:lnTo>
                  <a:pt x="520" y="302"/>
                </a:lnTo>
                <a:lnTo>
                  <a:pt x="522" y="298"/>
                </a:lnTo>
                <a:lnTo>
                  <a:pt x="524" y="298"/>
                </a:lnTo>
                <a:lnTo>
                  <a:pt x="526" y="296"/>
                </a:lnTo>
                <a:lnTo>
                  <a:pt x="536" y="286"/>
                </a:lnTo>
                <a:lnTo>
                  <a:pt x="540" y="282"/>
                </a:lnTo>
                <a:lnTo>
                  <a:pt x="548" y="282"/>
                </a:lnTo>
                <a:lnTo>
                  <a:pt x="548" y="278"/>
                </a:lnTo>
                <a:lnTo>
                  <a:pt x="552" y="276"/>
                </a:lnTo>
                <a:lnTo>
                  <a:pt x="558" y="272"/>
                </a:lnTo>
                <a:lnTo>
                  <a:pt x="558" y="270"/>
                </a:lnTo>
                <a:lnTo>
                  <a:pt x="560" y="268"/>
                </a:lnTo>
                <a:lnTo>
                  <a:pt x="562" y="264"/>
                </a:lnTo>
                <a:lnTo>
                  <a:pt x="566" y="262"/>
                </a:lnTo>
                <a:lnTo>
                  <a:pt x="568" y="262"/>
                </a:lnTo>
                <a:lnTo>
                  <a:pt x="570" y="264"/>
                </a:lnTo>
                <a:lnTo>
                  <a:pt x="574" y="264"/>
                </a:lnTo>
                <a:lnTo>
                  <a:pt x="574" y="262"/>
                </a:lnTo>
                <a:lnTo>
                  <a:pt x="574" y="258"/>
                </a:lnTo>
                <a:lnTo>
                  <a:pt x="576" y="256"/>
                </a:lnTo>
                <a:lnTo>
                  <a:pt x="576" y="254"/>
                </a:lnTo>
                <a:lnTo>
                  <a:pt x="574" y="252"/>
                </a:lnTo>
                <a:lnTo>
                  <a:pt x="574" y="250"/>
                </a:lnTo>
                <a:lnTo>
                  <a:pt x="578" y="250"/>
                </a:lnTo>
                <a:lnTo>
                  <a:pt x="578" y="248"/>
                </a:lnTo>
                <a:lnTo>
                  <a:pt x="578" y="246"/>
                </a:lnTo>
                <a:lnTo>
                  <a:pt x="580" y="244"/>
                </a:lnTo>
                <a:lnTo>
                  <a:pt x="584" y="246"/>
                </a:lnTo>
                <a:lnTo>
                  <a:pt x="586" y="246"/>
                </a:lnTo>
                <a:lnTo>
                  <a:pt x="584" y="244"/>
                </a:lnTo>
                <a:lnTo>
                  <a:pt x="584" y="242"/>
                </a:lnTo>
                <a:lnTo>
                  <a:pt x="586" y="240"/>
                </a:lnTo>
                <a:lnTo>
                  <a:pt x="590" y="236"/>
                </a:lnTo>
                <a:lnTo>
                  <a:pt x="594" y="240"/>
                </a:lnTo>
                <a:lnTo>
                  <a:pt x="598" y="240"/>
                </a:lnTo>
                <a:lnTo>
                  <a:pt x="600" y="238"/>
                </a:lnTo>
                <a:lnTo>
                  <a:pt x="604" y="238"/>
                </a:lnTo>
                <a:lnTo>
                  <a:pt x="602" y="236"/>
                </a:lnTo>
                <a:lnTo>
                  <a:pt x="602" y="234"/>
                </a:lnTo>
                <a:lnTo>
                  <a:pt x="602" y="232"/>
                </a:lnTo>
                <a:lnTo>
                  <a:pt x="600" y="230"/>
                </a:lnTo>
                <a:lnTo>
                  <a:pt x="608" y="222"/>
                </a:lnTo>
                <a:lnTo>
                  <a:pt x="614" y="214"/>
                </a:lnTo>
                <a:lnTo>
                  <a:pt x="620" y="214"/>
                </a:lnTo>
                <a:lnTo>
                  <a:pt x="622" y="212"/>
                </a:lnTo>
                <a:lnTo>
                  <a:pt x="626" y="212"/>
                </a:lnTo>
                <a:lnTo>
                  <a:pt x="626" y="210"/>
                </a:lnTo>
                <a:lnTo>
                  <a:pt x="626" y="208"/>
                </a:lnTo>
                <a:lnTo>
                  <a:pt x="624" y="210"/>
                </a:lnTo>
                <a:lnTo>
                  <a:pt x="622" y="208"/>
                </a:lnTo>
                <a:lnTo>
                  <a:pt x="624" y="206"/>
                </a:lnTo>
                <a:lnTo>
                  <a:pt x="624" y="204"/>
                </a:lnTo>
                <a:lnTo>
                  <a:pt x="628" y="204"/>
                </a:lnTo>
                <a:lnTo>
                  <a:pt x="630" y="204"/>
                </a:lnTo>
                <a:lnTo>
                  <a:pt x="628" y="202"/>
                </a:lnTo>
                <a:lnTo>
                  <a:pt x="632" y="200"/>
                </a:lnTo>
                <a:lnTo>
                  <a:pt x="634" y="196"/>
                </a:lnTo>
                <a:lnTo>
                  <a:pt x="634" y="198"/>
                </a:lnTo>
                <a:lnTo>
                  <a:pt x="636" y="198"/>
                </a:lnTo>
                <a:lnTo>
                  <a:pt x="638" y="194"/>
                </a:lnTo>
                <a:lnTo>
                  <a:pt x="640" y="192"/>
                </a:lnTo>
                <a:lnTo>
                  <a:pt x="644" y="192"/>
                </a:lnTo>
                <a:lnTo>
                  <a:pt x="644" y="190"/>
                </a:lnTo>
                <a:lnTo>
                  <a:pt x="644" y="188"/>
                </a:lnTo>
                <a:lnTo>
                  <a:pt x="644" y="186"/>
                </a:lnTo>
                <a:lnTo>
                  <a:pt x="642" y="184"/>
                </a:lnTo>
                <a:lnTo>
                  <a:pt x="640" y="184"/>
                </a:lnTo>
                <a:lnTo>
                  <a:pt x="640" y="182"/>
                </a:lnTo>
                <a:lnTo>
                  <a:pt x="644" y="180"/>
                </a:lnTo>
                <a:lnTo>
                  <a:pt x="648" y="182"/>
                </a:lnTo>
                <a:lnTo>
                  <a:pt x="650" y="182"/>
                </a:lnTo>
                <a:lnTo>
                  <a:pt x="652" y="178"/>
                </a:lnTo>
                <a:lnTo>
                  <a:pt x="656" y="172"/>
                </a:lnTo>
                <a:lnTo>
                  <a:pt x="658" y="172"/>
                </a:lnTo>
                <a:lnTo>
                  <a:pt x="660" y="174"/>
                </a:lnTo>
                <a:lnTo>
                  <a:pt x="660" y="180"/>
                </a:lnTo>
                <a:lnTo>
                  <a:pt x="662" y="178"/>
                </a:lnTo>
                <a:lnTo>
                  <a:pt x="664" y="180"/>
                </a:lnTo>
                <a:lnTo>
                  <a:pt x="666" y="178"/>
                </a:lnTo>
                <a:lnTo>
                  <a:pt x="668" y="178"/>
                </a:lnTo>
                <a:lnTo>
                  <a:pt x="670" y="178"/>
                </a:lnTo>
                <a:lnTo>
                  <a:pt x="670" y="176"/>
                </a:lnTo>
                <a:lnTo>
                  <a:pt x="672" y="176"/>
                </a:lnTo>
                <a:lnTo>
                  <a:pt x="674" y="178"/>
                </a:lnTo>
                <a:lnTo>
                  <a:pt x="676" y="178"/>
                </a:lnTo>
                <a:lnTo>
                  <a:pt x="680" y="174"/>
                </a:lnTo>
                <a:lnTo>
                  <a:pt x="680" y="172"/>
                </a:lnTo>
                <a:lnTo>
                  <a:pt x="676" y="170"/>
                </a:lnTo>
                <a:lnTo>
                  <a:pt x="676" y="168"/>
                </a:lnTo>
                <a:lnTo>
                  <a:pt x="680" y="168"/>
                </a:lnTo>
                <a:lnTo>
                  <a:pt x="680" y="166"/>
                </a:lnTo>
                <a:lnTo>
                  <a:pt x="682" y="166"/>
                </a:lnTo>
                <a:lnTo>
                  <a:pt x="682" y="164"/>
                </a:lnTo>
                <a:lnTo>
                  <a:pt x="686" y="162"/>
                </a:lnTo>
                <a:lnTo>
                  <a:pt x="688" y="160"/>
                </a:lnTo>
                <a:lnTo>
                  <a:pt x="688" y="156"/>
                </a:lnTo>
                <a:lnTo>
                  <a:pt x="690" y="156"/>
                </a:lnTo>
                <a:lnTo>
                  <a:pt x="694" y="154"/>
                </a:lnTo>
                <a:lnTo>
                  <a:pt x="696" y="154"/>
                </a:lnTo>
                <a:lnTo>
                  <a:pt x="698" y="150"/>
                </a:lnTo>
                <a:lnTo>
                  <a:pt x="700" y="150"/>
                </a:lnTo>
                <a:lnTo>
                  <a:pt x="702" y="148"/>
                </a:lnTo>
                <a:lnTo>
                  <a:pt x="700" y="146"/>
                </a:lnTo>
                <a:lnTo>
                  <a:pt x="702" y="144"/>
                </a:lnTo>
                <a:lnTo>
                  <a:pt x="702" y="142"/>
                </a:lnTo>
                <a:lnTo>
                  <a:pt x="704" y="140"/>
                </a:lnTo>
                <a:lnTo>
                  <a:pt x="700" y="138"/>
                </a:lnTo>
                <a:lnTo>
                  <a:pt x="696" y="138"/>
                </a:lnTo>
                <a:lnTo>
                  <a:pt x="694" y="140"/>
                </a:lnTo>
                <a:lnTo>
                  <a:pt x="694" y="144"/>
                </a:lnTo>
                <a:lnTo>
                  <a:pt x="690" y="144"/>
                </a:lnTo>
                <a:lnTo>
                  <a:pt x="688" y="142"/>
                </a:lnTo>
                <a:lnTo>
                  <a:pt x="692" y="138"/>
                </a:lnTo>
                <a:lnTo>
                  <a:pt x="696" y="134"/>
                </a:lnTo>
                <a:lnTo>
                  <a:pt x="704" y="136"/>
                </a:lnTo>
                <a:lnTo>
                  <a:pt x="708" y="134"/>
                </a:lnTo>
                <a:lnTo>
                  <a:pt x="710" y="132"/>
                </a:lnTo>
                <a:lnTo>
                  <a:pt x="710" y="130"/>
                </a:lnTo>
                <a:lnTo>
                  <a:pt x="706" y="130"/>
                </a:lnTo>
                <a:lnTo>
                  <a:pt x="710" y="128"/>
                </a:lnTo>
                <a:lnTo>
                  <a:pt x="712" y="128"/>
                </a:lnTo>
                <a:lnTo>
                  <a:pt x="714" y="128"/>
                </a:lnTo>
                <a:lnTo>
                  <a:pt x="716" y="126"/>
                </a:lnTo>
                <a:lnTo>
                  <a:pt x="720" y="124"/>
                </a:lnTo>
                <a:lnTo>
                  <a:pt x="718" y="122"/>
                </a:lnTo>
                <a:lnTo>
                  <a:pt x="726" y="120"/>
                </a:lnTo>
                <a:lnTo>
                  <a:pt x="724" y="116"/>
                </a:lnTo>
                <a:lnTo>
                  <a:pt x="728" y="118"/>
                </a:lnTo>
                <a:lnTo>
                  <a:pt x="730" y="118"/>
                </a:lnTo>
                <a:lnTo>
                  <a:pt x="732" y="116"/>
                </a:lnTo>
                <a:lnTo>
                  <a:pt x="736" y="112"/>
                </a:lnTo>
                <a:lnTo>
                  <a:pt x="736" y="114"/>
                </a:lnTo>
                <a:lnTo>
                  <a:pt x="736" y="116"/>
                </a:lnTo>
                <a:lnTo>
                  <a:pt x="734" y="116"/>
                </a:lnTo>
                <a:lnTo>
                  <a:pt x="734" y="118"/>
                </a:lnTo>
                <a:lnTo>
                  <a:pt x="734" y="120"/>
                </a:lnTo>
                <a:lnTo>
                  <a:pt x="732" y="122"/>
                </a:lnTo>
                <a:lnTo>
                  <a:pt x="732" y="124"/>
                </a:lnTo>
                <a:lnTo>
                  <a:pt x="726" y="130"/>
                </a:lnTo>
                <a:lnTo>
                  <a:pt x="724" y="134"/>
                </a:lnTo>
                <a:lnTo>
                  <a:pt x="722" y="138"/>
                </a:lnTo>
                <a:lnTo>
                  <a:pt x="726" y="138"/>
                </a:lnTo>
                <a:lnTo>
                  <a:pt x="728" y="136"/>
                </a:lnTo>
                <a:lnTo>
                  <a:pt x="730" y="134"/>
                </a:lnTo>
                <a:lnTo>
                  <a:pt x="732" y="134"/>
                </a:lnTo>
                <a:lnTo>
                  <a:pt x="734" y="132"/>
                </a:lnTo>
                <a:lnTo>
                  <a:pt x="736" y="130"/>
                </a:lnTo>
                <a:lnTo>
                  <a:pt x="740" y="128"/>
                </a:lnTo>
                <a:lnTo>
                  <a:pt x="740" y="124"/>
                </a:lnTo>
                <a:lnTo>
                  <a:pt x="748" y="126"/>
                </a:lnTo>
                <a:lnTo>
                  <a:pt x="748" y="128"/>
                </a:lnTo>
                <a:lnTo>
                  <a:pt x="746" y="130"/>
                </a:lnTo>
                <a:lnTo>
                  <a:pt x="742" y="134"/>
                </a:lnTo>
                <a:lnTo>
                  <a:pt x="740" y="136"/>
                </a:lnTo>
                <a:lnTo>
                  <a:pt x="742" y="138"/>
                </a:lnTo>
                <a:lnTo>
                  <a:pt x="744" y="140"/>
                </a:lnTo>
                <a:lnTo>
                  <a:pt x="746" y="142"/>
                </a:lnTo>
                <a:lnTo>
                  <a:pt x="744" y="142"/>
                </a:lnTo>
                <a:lnTo>
                  <a:pt x="744" y="144"/>
                </a:lnTo>
                <a:lnTo>
                  <a:pt x="742" y="146"/>
                </a:lnTo>
                <a:lnTo>
                  <a:pt x="740" y="148"/>
                </a:lnTo>
                <a:lnTo>
                  <a:pt x="736" y="150"/>
                </a:lnTo>
                <a:lnTo>
                  <a:pt x="734" y="154"/>
                </a:lnTo>
                <a:lnTo>
                  <a:pt x="732" y="158"/>
                </a:lnTo>
                <a:lnTo>
                  <a:pt x="728" y="160"/>
                </a:lnTo>
                <a:lnTo>
                  <a:pt x="728" y="156"/>
                </a:lnTo>
                <a:lnTo>
                  <a:pt x="728" y="154"/>
                </a:lnTo>
                <a:lnTo>
                  <a:pt x="728" y="150"/>
                </a:lnTo>
                <a:lnTo>
                  <a:pt x="730" y="148"/>
                </a:lnTo>
                <a:lnTo>
                  <a:pt x="728" y="148"/>
                </a:lnTo>
                <a:lnTo>
                  <a:pt x="730" y="146"/>
                </a:lnTo>
                <a:lnTo>
                  <a:pt x="728" y="142"/>
                </a:lnTo>
                <a:lnTo>
                  <a:pt x="720" y="148"/>
                </a:lnTo>
                <a:lnTo>
                  <a:pt x="716" y="150"/>
                </a:lnTo>
                <a:lnTo>
                  <a:pt x="714" y="156"/>
                </a:lnTo>
                <a:lnTo>
                  <a:pt x="712" y="160"/>
                </a:lnTo>
                <a:lnTo>
                  <a:pt x="710" y="162"/>
                </a:lnTo>
                <a:lnTo>
                  <a:pt x="708" y="164"/>
                </a:lnTo>
                <a:lnTo>
                  <a:pt x="708" y="166"/>
                </a:lnTo>
                <a:lnTo>
                  <a:pt x="706" y="168"/>
                </a:lnTo>
                <a:lnTo>
                  <a:pt x="702" y="172"/>
                </a:lnTo>
                <a:lnTo>
                  <a:pt x="698" y="172"/>
                </a:lnTo>
                <a:lnTo>
                  <a:pt x="694" y="174"/>
                </a:lnTo>
                <a:lnTo>
                  <a:pt x="688" y="180"/>
                </a:lnTo>
                <a:lnTo>
                  <a:pt x="690" y="182"/>
                </a:lnTo>
                <a:lnTo>
                  <a:pt x="690" y="186"/>
                </a:lnTo>
                <a:lnTo>
                  <a:pt x="686" y="190"/>
                </a:lnTo>
                <a:lnTo>
                  <a:pt x="682" y="194"/>
                </a:lnTo>
                <a:lnTo>
                  <a:pt x="678" y="200"/>
                </a:lnTo>
                <a:lnTo>
                  <a:pt x="670" y="208"/>
                </a:lnTo>
                <a:lnTo>
                  <a:pt x="662" y="218"/>
                </a:lnTo>
                <a:lnTo>
                  <a:pt x="660" y="218"/>
                </a:lnTo>
                <a:lnTo>
                  <a:pt x="658" y="218"/>
                </a:lnTo>
                <a:lnTo>
                  <a:pt x="658" y="222"/>
                </a:lnTo>
                <a:lnTo>
                  <a:pt x="664" y="218"/>
                </a:lnTo>
                <a:lnTo>
                  <a:pt x="666" y="218"/>
                </a:lnTo>
                <a:lnTo>
                  <a:pt x="668" y="214"/>
                </a:lnTo>
                <a:lnTo>
                  <a:pt x="670" y="216"/>
                </a:lnTo>
                <a:lnTo>
                  <a:pt x="670" y="218"/>
                </a:lnTo>
                <a:lnTo>
                  <a:pt x="670" y="222"/>
                </a:lnTo>
                <a:lnTo>
                  <a:pt x="672" y="224"/>
                </a:lnTo>
                <a:lnTo>
                  <a:pt x="678" y="222"/>
                </a:lnTo>
                <a:lnTo>
                  <a:pt x="680" y="222"/>
                </a:lnTo>
                <a:lnTo>
                  <a:pt x="682" y="222"/>
                </a:lnTo>
                <a:lnTo>
                  <a:pt x="680" y="224"/>
                </a:lnTo>
                <a:lnTo>
                  <a:pt x="680" y="226"/>
                </a:lnTo>
                <a:lnTo>
                  <a:pt x="680" y="228"/>
                </a:lnTo>
                <a:lnTo>
                  <a:pt x="678" y="230"/>
                </a:lnTo>
                <a:lnTo>
                  <a:pt x="682" y="230"/>
                </a:lnTo>
                <a:lnTo>
                  <a:pt x="682" y="228"/>
                </a:lnTo>
                <a:lnTo>
                  <a:pt x="682" y="224"/>
                </a:lnTo>
                <a:lnTo>
                  <a:pt x="686" y="224"/>
                </a:lnTo>
                <a:lnTo>
                  <a:pt x="688" y="220"/>
                </a:lnTo>
                <a:lnTo>
                  <a:pt x="690" y="218"/>
                </a:lnTo>
                <a:lnTo>
                  <a:pt x="694" y="212"/>
                </a:lnTo>
                <a:lnTo>
                  <a:pt x="688" y="212"/>
                </a:lnTo>
                <a:lnTo>
                  <a:pt x="686" y="214"/>
                </a:lnTo>
                <a:lnTo>
                  <a:pt x="684" y="210"/>
                </a:lnTo>
                <a:lnTo>
                  <a:pt x="688" y="208"/>
                </a:lnTo>
                <a:lnTo>
                  <a:pt x="692" y="204"/>
                </a:lnTo>
                <a:lnTo>
                  <a:pt x="694" y="200"/>
                </a:lnTo>
                <a:lnTo>
                  <a:pt x="696" y="194"/>
                </a:lnTo>
                <a:lnTo>
                  <a:pt x="702" y="196"/>
                </a:lnTo>
                <a:lnTo>
                  <a:pt x="702" y="202"/>
                </a:lnTo>
                <a:lnTo>
                  <a:pt x="706" y="196"/>
                </a:lnTo>
                <a:lnTo>
                  <a:pt x="710" y="192"/>
                </a:lnTo>
                <a:lnTo>
                  <a:pt x="712" y="190"/>
                </a:lnTo>
                <a:lnTo>
                  <a:pt x="716" y="188"/>
                </a:lnTo>
                <a:lnTo>
                  <a:pt x="714" y="186"/>
                </a:lnTo>
                <a:lnTo>
                  <a:pt x="714" y="184"/>
                </a:lnTo>
                <a:lnTo>
                  <a:pt x="718" y="184"/>
                </a:lnTo>
                <a:lnTo>
                  <a:pt x="720" y="182"/>
                </a:lnTo>
                <a:lnTo>
                  <a:pt x="718" y="180"/>
                </a:lnTo>
                <a:lnTo>
                  <a:pt x="716" y="182"/>
                </a:lnTo>
                <a:lnTo>
                  <a:pt x="714" y="182"/>
                </a:lnTo>
                <a:lnTo>
                  <a:pt x="712" y="182"/>
                </a:lnTo>
                <a:lnTo>
                  <a:pt x="712" y="180"/>
                </a:lnTo>
                <a:lnTo>
                  <a:pt x="712" y="178"/>
                </a:lnTo>
                <a:lnTo>
                  <a:pt x="716" y="172"/>
                </a:lnTo>
                <a:lnTo>
                  <a:pt x="718" y="174"/>
                </a:lnTo>
                <a:lnTo>
                  <a:pt x="720" y="172"/>
                </a:lnTo>
                <a:lnTo>
                  <a:pt x="726" y="170"/>
                </a:lnTo>
                <a:lnTo>
                  <a:pt x="728" y="166"/>
                </a:lnTo>
                <a:lnTo>
                  <a:pt x="732" y="166"/>
                </a:lnTo>
                <a:lnTo>
                  <a:pt x="732" y="168"/>
                </a:lnTo>
                <a:lnTo>
                  <a:pt x="730" y="170"/>
                </a:lnTo>
                <a:lnTo>
                  <a:pt x="732" y="170"/>
                </a:lnTo>
                <a:lnTo>
                  <a:pt x="734" y="170"/>
                </a:lnTo>
                <a:lnTo>
                  <a:pt x="734" y="168"/>
                </a:lnTo>
                <a:lnTo>
                  <a:pt x="736" y="168"/>
                </a:lnTo>
                <a:lnTo>
                  <a:pt x="738" y="166"/>
                </a:lnTo>
                <a:lnTo>
                  <a:pt x="738" y="164"/>
                </a:lnTo>
                <a:lnTo>
                  <a:pt x="740" y="164"/>
                </a:lnTo>
                <a:lnTo>
                  <a:pt x="742" y="166"/>
                </a:lnTo>
                <a:lnTo>
                  <a:pt x="744" y="164"/>
                </a:lnTo>
                <a:lnTo>
                  <a:pt x="742" y="162"/>
                </a:lnTo>
                <a:lnTo>
                  <a:pt x="742" y="158"/>
                </a:lnTo>
                <a:lnTo>
                  <a:pt x="744" y="158"/>
                </a:lnTo>
                <a:lnTo>
                  <a:pt x="744" y="156"/>
                </a:lnTo>
                <a:lnTo>
                  <a:pt x="746" y="154"/>
                </a:lnTo>
                <a:lnTo>
                  <a:pt x="748" y="152"/>
                </a:lnTo>
                <a:lnTo>
                  <a:pt x="744" y="150"/>
                </a:lnTo>
                <a:lnTo>
                  <a:pt x="750" y="146"/>
                </a:lnTo>
                <a:lnTo>
                  <a:pt x="756" y="144"/>
                </a:lnTo>
                <a:lnTo>
                  <a:pt x="760" y="140"/>
                </a:lnTo>
                <a:lnTo>
                  <a:pt x="764" y="136"/>
                </a:lnTo>
                <a:lnTo>
                  <a:pt x="768" y="136"/>
                </a:lnTo>
                <a:lnTo>
                  <a:pt x="770" y="136"/>
                </a:lnTo>
                <a:lnTo>
                  <a:pt x="770" y="128"/>
                </a:lnTo>
                <a:lnTo>
                  <a:pt x="774" y="126"/>
                </a:lnTo>
                <a:lnTo>
                  <a:pt x="774" y="124"/>
                </a:lnTo>
                <a:lnTo>
                  <a:pt x="776" y="122"/>
                </a:lnTo>
                <a:lnTo>
                  <a:pt x="774" y="120"/>
                </a:lnTo>
                <a:lnTo>
                  <a:pt x="772" y="122"/>
                </a:lnTo>
                <a:lnTo>
                  <a:pt x="774" y="118"/>
                </a:lnTo>
                <a:lnTo>
                  <a:pt x="772" y="116"/>
                </a:lnTo>
                <a:lnTo>
                  <a:pt x="774" y="114"/>
                </a:lnTo>
                <a:lnTo>
                  <a:pt x="776" y="112"/>
                </a:lnTo>
                <a:lnTo>
                  <a:pt x="776" y="108"/>
                </a:lnTo>
                <a:lnTo>
                  <a:pt x="780" y="108"/>
                </a:lnTo>
                <a:lnTo>
                  <a:pt x="782" y="104"/>
                </a:lnTo>
                <a:lnTo>
                  <a:pt x="784" y="102"/>
                </a:lnTo>
                <a:lnTo>
                  <a:pt x="784" y="100"/>
                </a:lnTo>
                <a:lnTo>
                  <a:pt x="786" y="100"/>
                </a:lnTo>
                <a:lnTo>
                  <a:pt x="786" y="98"/>
                </a:lnTo>
                <a:lnTo>
                  <a:pt x="792" y="92"/>
                </a:lnTo>
                <a:lnTo>
                  <a:pt x="800" y="86"/>
                </a:lnTo>
                <a:lnTo>
                  <a:pt x="798" y="86"/>
                </a:lnTo>
                <a:lnTo>
                  <a:pt x="802" y="82"/>
                </a:lnTo>
                <a:lnTo>
                  <a:pt x="804" y="80"/>
                </a:lnTo>
                <a:lnTo>
                  <a:pt x="806" y="78"/>
                </a:lnTo>
                <a:lnTo>
                  <a:pt x="810" y="76"/>
                </a:lnTo>
                <a:lnTo>
                  <a:pt x="812" y="78"/>
                </a:lnTo>
                <a:lnTo>
                  <a:pt x="810" y="82"/>
                </a:lnTo>
                <a:lnTo>
                  <a:pt x="806" y="84"/>
                </a:lnTo>
                <a:lnTo>
                  <a:pt x="802" y="88"/>
                </a:lnTo>
                <a:lnTo>
                  <a:pt x="802" y="92"/>
                </a:lnTo>
                <a:lnTo>
                  <a:pt x="800" y="98"/>
                </a:lnTo>
                <a:lnTo>
                  <a:pt x="798" y="100"/>
                </a:lnTo>
                <a:lnTo>
                  <a:pt x="796" y="102"/>
                </a:lnTo>
                <a:lnTo>
                  <a:pt x="792" y="106"/>
                </a:lnTo>
                <a:lnTo>
                  <a:pt x="788" y="110"/>
                </a:lnTo>
                <a:lnTo>
                  <a:pt x="786" y="112"/>
                </a:lnTo>
                <a:lnTo>
                  <a:pt x="784" y="114"/>
                </a:lnTo>
                <a:lnTo>
                  <a:pt x="786" y="116"/>
                </a:lnTo>
                <a:lnTo>
                  <a:pt x="788" y="114"/>
                </a:lnTo>
                <a:lnTo>
                  <a:pt x="790" y="116"/>
                </a:lnTo>
                <a:lnTo>
                  <a:pt x="794" y="116"/>
                </a:lnTo>
                <a:lnTo>
                  <a:pt x="796" y="114"/>
                </a:lnTo>
                <a:lnTo>
                  <a:pt x="798" y="116"/>
                </a:lnTo>
                <a:lnTo>
                  <a:pt x="798" y="120"/>
                </a:lnTo>
                <a:lnTo>
                  <a:pt x="796" y="122"/>
                </a:lnTo>
                <a:lnTo>
                  <a:pt x="798" y="124"/>
                </a:lnTo>
                <a:lnTo>
                  <a:pt x="798" y="126"/>
                </a:lnTo>
                <a:lnTo>
                  <a:pt x="798" y="130"/>
                </a:lnTo>
                <a:lnTo>
                  <a:pt x="800" y="130"/>
                </a:lnTo>
                <a:lnTo>
                  <a:pt x="800" y="128"/>
                </a:lnTo>
                <a:lnTo>
                  <a:pt x="802" y="126"/>
                </a:lnTo>
                <a:lnTo>
                  <a:pt x="802" y="124"/>
                </a:lnTo>
                <a:lnTo>
                  <a:pt x="802" y="122"/>
                </a:lnTo>
                <a:lnTo>
                  <a:pt x="802" y="118"/>
                </a:lnTo>
                <a:lnTo>
                  <a:pt x="800" y="116"/>
                </a:lnTo>
                <a:lnTo>
                  <a:pt x="798" y="116"/>
                </a:lnTo>
                <a:lnTo>
                  <a:pt x="798" y="112"/>
                </a:lnTo>
                <a:lnTo>
                  <a:pt x="800" y="112"/>
                </a:lnTo>
                <a:lnTo>
                  <a:pt x="802" y="110"/>
                </a:lnTo>
                <a:lnTo>
                  <a:pt x="804" y="108"/>
                </a:lnTo>
                <a:lnTo>
                  <a:pt x="804" y="110"/>
                </a:lnTo>
                <a:lnTo>
                  <a:pt x="804" y="108"/>
                </a:lnTo>
                <a:lnTo>
                  <a:pt x="804" y="106"/>
                </a:lnTo>
                <a:lnTo>
                  <a:pt x="804" y="104"/>
                </a:lnTo>
                <a:lnTo>
                  <a:pt x="806" y="102"/>
                </a:lnTo>
                <a:lnTo>
                  <a:pt x="806" y="100"/>
                </a:lnTo>
                <a:lnTo>
                  <a:pt x="808" y="100"/>
                </a:lnTo>
                <a:lnTo>
                  <a:pt x="808" y="94"/>
                </a:lnTo>
                <a:lnTo>
                  <a:pt x="810" y="94"/>
                </a:lnTo>
                <a:lnTo>
                  <a:pt x="812" y="94"/>
                </a:lnTo>
                <a:lnTo>
                  <a:pt x="814" y="90"/>
                </a:lnTo>
                <a:lnTo>
                  <a:pt x="816" y="88"/>
                </a:lnTo>
                <a:lnTo>
                  <a:pt x="818" y="86"/>
                </a:lnTo>
                <a:lnTo>
                  <a:pt x="820" y="84"/>
                </a:lnTo>
                <a:lnTo>
                  <a:pt x="824" y="82"/>
                </a:lnTo>
                <a:lnTo>
                  <a:pt x="828" y="78"/>
                </a:lnTo>
                <a:lnTo>
                  <a:pt x="830" y="76"/>
                </a:lnTo>
                <a:lnTo>
                  <a:pt x="834" y="76"/>
                </a:lnTo>
                <a:lnTo>
                  <a:pt x="836" y="74"/>
                </a:lnTo>
                <a:lnTo>
                  <a:pt x="838" y="74"/>
                </a:lnTo>
                <a:lnTo>
                  <a:pt x="840" y="72"/>
                </a:lnTo>
                <a:lnTo>
                  <a:pt x="840" y="70"/>
                </a:lnTo>
                <a:lnTo>
                  <a:pt x="840" y="66"/>
                </a:lnTo>
                <a:lnTo>
                  <a:pt x="842" y="66"/>
                </a:lnTo>
                <a:lnTo>
                  <a:pt x="842" y="64"/>
                </a:lnTo>
                <a:lnTo>
                  <a:pt x="844" y="60"/>
                </a:lnTo>
                <a:lnTo>
                  <a:pt x="848" y="56"/>
                </a:lnTo>
                <a:lnTo>
                  <a:pt x="852" y="54"/>
                </a:lnTo>
                <a:lnTo>
                  <a:pt x="854" y="58"/>
                </a:lnTo>
                <a:lnTo>
                  <a:pt x="856" y="56"/>
                </a:lnTo>
                <a:lnTo>
                  <a:pt x="858" y="54"/>
                </a:lnTo>
                <a:lnTo>
                  <a:pt x="862" y="54"/>
                </a:lnTo>
                <a:lnTo>
                  <a:pt x="862" y="50"/>
                </a:lnTo>
                <a:lnTo>
                  <a:pt x="866" y="48"/>
                </a:lnTo>
                <a:lnTo>
                  <a:pt x="870" y="44"/>
                </a:lnTo>
                <a:lnTo>
                  <a:pt x="872" y="42"/>
                </a:lnTo>
                <a:lnTo>
                  <a:pt x="876" y="44"/>
                </a:lnTo>
                <a:lnTo>
                  <a:pt x="876" y="50"/>
                </a:lnTo>
                <a:lnTo>
                  <a:pt x="876" y="52"/>
                </a:lnTo>
                <a:lnTo>
                  <a:pt x="874" y="54"/>
                </a:lnTo>
                <a:lnTo>
                  <a:pt x="870" y="56"/>
                </a:lnTo>
                <a:lnTo>
                  <a:pt x="868" y="58"/>
                </a:lnTo>
                <a:lnTo>
                  <a:pt x="864" y="62"/>
                </a:lnTo>
                <a:lnTo>
                  <a:pt x="860" y="64"/>
                </a:lnTo>
                <a:lnTo>
                  <a:pt x="854" y="62"/>
                </a:lnTo>
                <a:lnTo>
                  <a:pt x="850" y="62"/>
                </a:lnTo>
                <a:lnTo>
                  <a:pt x="848" y="64"/>
                </a:lnTo>
                <a:lnTo>
                  <a:pt x="846" y="68"/>
                </a:lnTo>
                <a:lnTo>
                  <a:pt x="844" y="70"/>
                </a:lnTo>
                <a:lnTo>
                  <a:pt x="842" y="72"/>
                </a:lnTo>
                <a:lnTo>
                  <a:pt x="840" y="74"/>
                </a:lnTo>
                <a:lnTo>
                  <a:pt x="838" y="76"/>
                </a:lnTo>
                <a:lnTo>
                  <a:pt x="836" y="80"/>
                </a:lnTo>
                <a:lnTo>
                  <a:pt x="834" y="82"/>
                </a:lnTo>
                <a:lnTo>
                  <a:pt x="836" y="82"/>
                </a:lnTo>
                <a:lnTo>
                  <a:pt x="838" y="82"/>
                </a:lnTo>
                <a:lnTo>
                  <a:pt x="840" y="80"/>
                </a:lnTo>
                <a:lnTo>
                  <a:pt x="842" y="82"/>
                </a:lnTo>
                <a:lnTo>
                  <a:pt x="842" y="84"/>
                </a:lnTo>
                <a:lnTo>
                  <a:pt x="844" y="86"/>
                </a:lnTo>
                <a:lnTo>
                  <a:pt x="852" y="82"/>
                </a:lnTo>
                <a:lnTo>
                  <a:pt x="856" y="80"/>
                </a:lnTo>
                <a:lnTo>
                  <a:pt x="858" y="76"/>
                </a:lnTo>
                <a:lnTo>
                  <a:pt x="858" y="72"/>
                </a:lnTo>
                <a:lnTo>
                  <a:pt x="866" y="74"/>
                </a:lnTo>
                <a:lnTo>
                  <a:pt x="868" y="76"/>
                </a:lnTo>
                <a:lnTo>
                  <a:pt x="868" y="80"/>
                </a:lnTo>
                <a:lnTo>
                  <a:pt x="864" y="86"/>
                </a:lnTo>
                <a:lnTo>
                  <a:pt x="862" y="88"/>
                </a:lnTo>
                <a:lnTo>
                  <a:pt x="860" y="88"/>
                </a:lnTo>
                <a:lnTo>
                  <a:pt x="860" y="86"/>
                </a:lnTo>
                <a:lnTo>
                  <a:pt x="860" y="82"/>
                </a:lnTo>
                <a:lnTo>
                  <a:pt x="858" y="82"/>
                </a:lnTo>
                <a:lnTo>
                  <a:pt x="858" y="84"/>
                </a:lnTo>
                <a:lnTo>
                  <a:pt x="856" y="86"/>
                </a:lnTo>
                <a:lnTo>
                  <a:pt x="852" y="88"/>
                </a:lnTo>
                <a:lnTo>
                  <a:pt x="850" y="90"/>
                </a:lnTo>
                <a:lnTo>
                  <a:pt x="848" y="90"/>
                </a:lnTo>
                <a:lnTo>
                  <a:pt x="846" y="92"/>
                </a:lnTo>
                <a:lnTo>
                  <a:pt x="846" y="96"/>
                </a:lnTo>
                <a:lnTo>
                  <a:pt x="844" y="96"/>
                </a:lnTo>
                <a:lnTo>
                  <a:pt x="842" y="98"/>
                </a:lnTo>
                <a:lnTo>
                  <a:pt x="842" y="100"/>
                </a:lnTo>
                <a:lnTo>
                  <a:pt x="840" y="102"/>
                </a:lnTo>
                <a:lnTo>
                  <a:pt x="838" y="104"/>
                </a:lnTo>
                <a:lnTo>
                  <a:pt x="840" y="108"/>
                </a:lnTo>
                <a:lnTo>
                  <a:pt x="844" y="104"/>
                </a:lnTo>
                <a:lnTo>
                  <a:pt x="848" y="102"/>
                </a:lnTo>
                <a:lnTo>
                  <a:pt x="854" y="94"/>
                </a:lnTo>
                <a:lnTo>
                  <a:pt x="854" y="98"/>
                </a:lnTo>
                <a:lnTo>
                  <a:pt x="856" y="98"/>
                </a:lnTo>
                <a:lnTo>
                  <a:pt x="854" y="102"/>
                </a:lnTo>
                <a:lnTo>
                  <a:pt x="852" y="106"/>
                </a:lnTo>
                <a:lnTo>
                  <a:pt x="850" y="110"/>
                </a:lnTo>
                <a:lnTo>
                  <a:pt x="852" y="114"/>
                </a:lnTo>
                <a:lnTo>
                  <a:pt x="848" y="118"/>
                </a:lnTo>
                <a:lnTo>
                  <a:pt x="842" y="120"/>
                </a:lnTo>
                <a:lnTo>
                  <a:pt x="844" y="122"/>
                </a:lnTo>
                <a:lnTo>
                  <a:pt x="846" y="122"/>
                </a:lnTo>
                <a:lnTo>
                  <a:pt x="848" y="122"/>
                </a:lnTo>
                <a:lnTo>
                  <a:pt x="850" y="118"/>
                </a:lnTo>
                <a:lnTo>
                  <a:pt x="852" y="118"/>
                </a:lnTo>
                <a:lnTo>
                  <a:pt x="852" y="114"/>
                </a:lnTo>
                <a:lnTo>
                  <a:pt x="852" y="112"/>
                </a:lnTo>
                <a:lnTo>
                  <a:pt x="860" y="108"/>
                </a:lnTo>
                <a:lnTo>
                  <a:pt x="864" y="104"/>
                </a:lnTo>
                <a:lnTo>
                  <a:pt x="866" y="100"/>
                </a:lnTo>
                <a:lnTo>
                  <a:pt x="864" y="96"/>
                </a:lnTo>
                <a:lnTo>
                  <a:pt x="872" y="86"/>
                </a:lnTo>
                <a:lnTo>
                  <a:pt x="874" y="92"/>
                </a:lnTo>
                <a:lnTo>
                  <a:pt x="878" y="100"/>
                </a:lnTo>
                <a:lnTo>
                  <a:pt x="884" y="94"/>
                </a:lnTo>
                <a:lnTo>
                  <a:pt x="888" y="92"/>
                </a:lnTo>
                <a:lnTo>
                  <a:pt x="890" y="90"/>
                </a:lnTo>
                <a:lnTo>
                  <a:pt x="892" y="90"/>
                </a:lnTo>
                <a:lnTo>
                  <a:pt x="894" y="88"/>
                </a:lnTo>
                <a:lnTo>
                  <a:pt x="894" y="86"/>
                </a:lnTo>
                <a:lnTo>
                  <a:pt x="898" y="86"/>
                </a:lnTo>
                <a:lnTo>
                  <a:pt x="898" y="84"/>
                </a:lnTo>
                <a:lnTo>
                  <a:pt x="900" y="82"/>
                </a:lnTo>
                <a:lnTo>
                  <a:pt x="900" y="78"/>
                </a:lnTo>
                <a:lnTo>
                  <a:pt x="904" y="78"/>
                </a:lnTo>
                <a:lnTo>
                  <a:pt x="906" y="80"/>
                </a:lnTo>
                <a:lnTo>
                  <a:pt x="904" y="82"/>
                </a:lnTo>
                <a:lnTo>
                  <a:pt x="902" y="84"/>
                </a:lnTo>
                <a:lnTo>
                  <a:pt x="900" y="86"/>
                </a:lnTo>
                <a:lnTo>
                  <a:pt x="900" y="88"/>
                </a:lnTo>
                <a:lnTo>
                  <a:pt x="898" y="90"/>
                </a:lnTo>
                <a:lnTo>
                  <a:pt x="898" y="92"/>
                </a:lnTo>
                <a:lnTo>
                  <a:pt x="900" y="92"/>
                </a:lnTo>
                <a:lnTo>
                  <a:pt x="900" y="94"/>
                </a:lnTo>
                <a:lnTo>
                  <a:pt x="900" y="96"/>
                </a:lnTo>
                <a:lnTo>
                  <a:pt x="900" y="98"/>
                </a:lnTo>
                <a:lnTo>
                  <a:pt x="902" y="100"/>
                </a:lnTo>
                <a:lnTo>
                  <a:pt x="902" y="102"/>
                </a:lnTo>
                <a:lnTo>
                  <a:pt x="898" y="102"/>
                </a:lnTo>
                <a:lnTo>
                  <a:pt x="896" y="102"/>
                </a:lnTo>
                <a:lnTo>
                  <a:pt x="894" y="108"/>
                </a:lnTo>
                <a:lnTo>
                  <a:pt x="892" y="110"/>
                </a:lnTo>
                <a:lnTo>
                  <a:pt x="890" y="112"/>
                </a:lnTo>
                <a:lnTo>
                  <a:pt x="888" y="114"/>
                </a:lnTo>
                <a:lnTo>
                  <a:pt x="886" y="120"/>
                </a:lnTo>
                <a:lnTo>
                  <a:pt x="882" y="124"/>
                </a:lnTo>
                <a:lnTo>
                  <a:pt x="884" y="124"/>
                </a:lnTo>
                <a:lnTo>
                  <a:pt x="886" y="124"/>
                </a:lnTo>
                <a:lnTo>
                  <a:pt x="890" y="120"/>
                </a:lnTo>
                <a:lnTo>
                  <a:pt x="888" y="118"/>
                </a:lnTo>
                <a:lnTo>
                  <a:pt x="890" y="118"/>
                </a:lnTo>
                <a:lnTo>
                  <a:pt x="892" y="116"/>
                </a:lnTo>
                <a:lnTo>
                  <a:pt x="894" y="118"/>
                </a:lnTo>
                <a:lnTo>
                  <a:pt x="896" y="118"/>
                </a:lnTo>
                <a:lnTo>
                  <a:pt x="894" y="124"/>
                </a:lnTo>
                <a:lnTo>
                  <a:pt x="892" y="126"/>
                </a:lnTo>
                <a:lnTo>
                  <a:pt x="896" y="128"/>
                </a:lnTo>
                <a:lnTo>
                  <a:pt x="900" y="124"/>
                </a:lnTo>
                <a:lnTo>
                  <a:pt x="902" y="122"/>
                </a:lnTo>
                <a:lnTo>
                  <a:pt x="904" y="118"/>
                </a:lnTo>
                <a:lnTo>
                  <a:pt x="904" y="116"/>
                </a:lnTo>
                <a:lnTo>
                  <a:pt x="908" y="114"/>
                </a:lnTo>
                <a:lnTo>
                  <a:pt x="910" y="114"/>
                </a:lnTo>
                <a:lnTo>
                  <a:pt x="912" y="110"/>
                </a:lnTo>
                <a:lnTo>
                  <a:pt x="914" y="110"/>
                </a:lnTo>
                <a:lnTo>
                  <a:pt x="916" y="108"/>
                </a:lnTo>
                <a:lnTo>
                  <a:pt x="918" y="108"/>
                </a:lnTo>
                <a:lnTo>
                  <a:pt x="920" y="110"/>
                </a:lnTo>
                <a:lnTo>
                  <a:pt x="922" y="106"/>
                </a:lnTo>
                <a:lnTo>
                  <a:pt x="926" y="102"/>
                </a:lnTo>
                <a:lnTo>
                  <a:pt x="930" y="100"/>
                </a:lnTo>
                <a:lnTo>
                  <a:pt x="932" y="94"/>
                </a:lnTo>
                <a:lnTo>
                  <a:pt x="934" y="94"/>
                </a:lnTo>
                <a:lnTo>
                  <a:pt x="936" y="94"/>
                </a:lnTo>
                <a:lnTo>
                  <a:pt x="936" y="96"/>
                </a:lnTo>
                <a:lnTo>
                  <a:pt x="932" y="98"/>
                </a:lnTo>
                <a:lnTo>
                  <a:pt x="930" y="100"/>
                </a:lnTo>
                <a:lnTo>
                  <a:pt x="928" y="104"/>
                </a:lnTo>
                <a:lnTo>
                  <a:pt x="926" y="106"/>
                </a:lnTo>
                <a:lnTo>
                  <a:pt x="928" y="108"/>
                </a:lnTo>
                <a:lnTo>
                  <a:pt x="932" y="106"/>
                </a:lnTo>
                <a:lnTo>
                  <a:pt x="934" y="104"/>
                </a:lnTo>
                <a:lnTo>
                  <a:pt x="934" y="100"/>
                </a:lnTo>
                <a:lnTo>
                  <a:pt x="938" y="98"/>
                </a:lnTo>
                <a:lnTo>
                  <a:pt x="940" y="96"/>
                </a:lnTo>
                <a:lnTo>
                  <a:pt x="942" y="98"/>
                </a:lnTo>
                <a:lnTo>
                  <a:pt x="942" y="94"/>
                </a:lnTo>
                <a:lnTo>
                  <a:pt x="944" y="92"/>
                </a:lnTo>
                <a:lnTo>
                  <a:pt x="944" y="88"/>
                </a:lnTo>
                <a:lnTo>
                  <a:pt x="944" y="86"/>
                </a:lnTo>
                <a:lnTo>
                  <a:pt x="946" y="86"/>
                </a:lnTo>
                <a:lnTo>
                  <a:pt x="948" y="86"/>
                </a:lnTo>
                <a:lnTo>
                  <a:pt x="950" y="84"/>
                </a:lnTo>
                <a:lnTo>
                  <a:pt x="952" y="80"/>
                </a:lnTo>
                <a:lnTo>
                  <a:pt x="952" y="78"/>
                </a:lnTo>
                <a:lnTo>
                  <a:pt x="956" y="76"/>
                </a:lnTo>
                <a:lnTo>
                  <a:pt x="956" y="74"/>
                </a:lnTo>
                <a:lnTo>
                  <a:pt x="960" y="74"/>
                </a:lnTo>
                <a:lnTo>
                  <a:pt x="962" y="72"/>
                </a:lnTo>
                <a:lnTo>
                  <a:pt x="962" y="70"/>
                </a:lnTo>
                <a:lnTo>
                  <a:pt x="960" y="72"/>
                </a:lnTo>
                <a:lnTo>
                  <a:pt x="968" y="60"/>
                </a:lnTo>
                <a:lnTo>
                  <a:pt x="966" y="62"/>
                </a:lnTo>
                <a:lnTo>
                  <a:pt x="964" y="60"/>
                </a:lnTo>
                <a:lnTo>
                  <a:pt x="966" y="60"/>
                </a:lnTo>
                <a:lnTo>
                  <a:pt x="968" y="58"/>
                </a:lnTo>
                <a:lnTo>
                  <a:pt x="966" y="58"/>
                </a:lnTo>
                <a:lnTo>
                  <a:pt x="968" y="54"/>
                </a:lnTo>
                <a:lnTo>
                  <a:pt x="972" y="56"/>
                </a:lnTo>
                <a:lnTo>
                  <a:pt x="968" y="58"/>
                </a:lnTo>
                <a:lnTo>
                  <a:pt x="972" y="60"/>
                </a:lnTo>
                <a:lnTo>
                  <a:pt x="974" y="58"/>
                </a:lnTo>
                <a:lnTo>
                  <a:pt x="976" y="54"/>
                </a:lnTo>
                <a:lnTo>
                  <a:pt x="978" y="52"/>
                </a:lnTo>
                <a:lnTo>
                  <a:pt x="970" y="54"/>
                </a:lnTo>
                <a:lnTo>
                  <a:pt x="970" y="52"/>
                </a:lnTo>
                <a:lnTo>
                  <a:pt x="968" y="50"/>
                </a:lnTo>
                <a:lnTo>
                  <a:pt x="966" y="52"/>
                </a:lnTo>
                <a:lnTo>
                  <a:pt x="964" y="54"/>
                </a:lnTo>
                <a:lnTo>
                  <a:pt x="962" y="58"/>
                </a:lnTo>
                <a:lnTo>
                  <a:pt x="958" y="58"/>
                </a:lnTo>
                <a:lnTo>
                  <a:pt x="952" y="64"/>
                </a:lnTo>
                <a:lnTo>
                  <a:pt x="946" y="70"/>
                </a:lnTo>
                <a:lnTo>
                  <a:pt x="942" y="76"/>
                </a:lnTo>
                <a:lnTo>
                  <a:pt x="940" y="86"/>
                </a:lnTo>
                <a:lnTo>
                  <a:pt x="942" y="88"/>
                </a:lnTo>
                <a:lnTo>
                  <a:pt x="942" y="90"/>
                </a:lnTo>
                <a:lnTo>
                  <a:pt x="940" y="92"/>
                </a:lnTo>
                <a:lnTo>
                  <a:pt x="938" y="90"/>
                </a:lnTo>
                <a:lnTo>
                  <a:pt x="936" y="86"/>
                </a:lnTo>
                <a:lnTo>
                  <a:pt x="936" y="82"/>
                </a:lnTo>
                <a:lnTo>
                  <a:pt x="932" y="82"/>
                </a:lnTo>
                <a:lnTo>
                  <a:pt x="932" y="84"/>
                </a:lnTo>
                <a:lnTo>
                  <a:pt x="928" y="88"/>
                </a:lnTo>
                <a:lnTo>
                  <a:pt x="932" y="90"/>
                </a:lnTo>
                <a:lnTo>
                  <a:pt x="930" y="90"/>
                </a:lnTo>
                <a:lnTo>
                  <a:pt x="928" y="88"/>
                </a:lnTo>
                <a:lnTo>
                  <a:pt x="926" y="90"/>
                </a:lnTo>
                <a:lnTo>
                  <a:pt x="924" y="92"/>
                </a:lnTo>
                <a:lnTo>
                  <a:pt x="920" y="90"/>
                </a:lnTo>
                <a:lnTo>
                  <a:pt x="916" y="90"/>
                </a:lnTo>
                <a:lnTo>
                  <a:pt x="918" y="86"/>
                </a:lnTo>
                <a:lnTo>
                  <a:pt x="916" y="82"/>
                </a:lnTo>
                <a:lnTo>
                  <a:pt x="918" y="82"/>
                </a:lnTo>
                <a:lnTo>
                  <a:pt x="918" y="80"/>
                </a:lnTo>
                <a:lnTo>
                  <a:pt x="920" y="78"/>
                </a:lnTo>
                <a:lnTo>
                  <a:pt x="920" y="76"/>
                </a:lnTo>
                <a:lnTo>
                  <a:pt x="922" y="76"/>
                </a:lnTo>
                <a:lnTo>
                  <a:pt x="920" y="72"/>
                </a:lnTo>
                <a:lnTo>
                  <a:pt x="924" y="72"/>
                </a:lnTo>
                <a:lnTo>
                  <a:pt x="928" y="72"/>
                </a:lnTo>
                <a:lnTo>
                  <a:pt x="942" y="58"/>
                </a:lnTo>
                <a:lnTo>
                  <a:pt x="946" y="56"/>
                </a:lnTo>
                <a:lnTo>
                  <a:pt x="946" y="54"/>
                </a:lnTo>
                <a:lnTo>
                  <a:pt x="946" y="46"/>
                </a:lnTo>
                <a:lnTo>
                  <a:pt x="948" y="48"/>
                </a:lnTo>
                <a:lnTo>
                  <a:pt x="950" y="48"/>
                </a:lnTo>
                <a:lnTo>
                  <a:pt x="948" y="50"/>
                </a:lnTo>
                <a:lnTo>
                  <a:pt x="952" y="52"/>
                </a:lnTo>
                <a:lnTo>
                  <a:pt x="954" y="52"/>
                </a:lnTo>
                <a:lnTo>
                  <a:pt x="954" y="50"/>
                </a:lnTo>
                <a:lnTo>
                  <a:pt x="954" y="46"/>
                </a:lnTo>
                <a:lnTo>
                  <a:pt x="952" y="42"/>
                </a:lnTo>
                <a:lnTo>
                  <a:pt x="952" y="40"/>
                </a:lnTo>
                <a:lnTo>
                  <a:pt x="950" y="38"/>
                </a:lnTo>
                <a:lnTo>
                  <a:pt x="948" y="38"/>
                </a:lnTo>
                <a:lnTo>
                  <a:pt x="946" y="40"/>
                </a:lnTo>
                <a:lnTo>
                  <a:pt x="942" y="42"/>
                </a:lnTo>
                <a:lnTo>
                  <a:pt x="940" y="42"/>
                </a:lnTo>
                <a:lnTo>
                  <a:pt x="938" y="38"/>
                </a:lnTo>
                <a:lnTo>
                  <a:pt x="934" y="38"/>
                </a:lnTo>
                <a:lnTo>
                  <a:pt x="932" y="38"/>
                </a:lnTo>
                <a:lnTo>
                  <a:pt x="930" y="36"/>
                </a:lnTo>
                <a:lnTo>
                  <a:pt x="926" y="36"/>
                </a:lnTo>
                <a:lnTo>
                  <a:pt x="924" y="40"/>
                </a:lnTo>
                <a:lnTo>
                  <a:pt x="922" y="42"/>
                </a:lnTo>
                <a:lnTo>
                  <a:pt x="918" y="42"/>
                </a:lnTo>
                <a:lnTo>
                  <a:pt x="918" y="44"/>
                </a:lnTo>
                <a:lnTo>
                  <a:pt x="916" y="46"/>
                </a:lnTo>
                <a:lnTo>
                  <a:pt x="916" y="48"/>
                </a:lnTo>
                <a:lnTo>
                  <a:pt x="918" y="50"/>
                </a:lnTo>
                <a:lnTo>
                  <a:pt x="922" y="50"/>
                </a:lnTo>
                <a:lnTo>
                  <a:pt x="922" y="48"/>
                </a:lnTo>
                <a:lnTo>
                  <a:pt x="924" y="46"/>
                </a:lnTo>
                <a:lnTo>
                  <a:pt x="926" y="46"/>
                </a:lnTo>
                <a:lnTo>
                  <a:pt x="928" y="42"/>
                </a:lnTo>
                <a:lnTo>
                  <a:pt x="930" y="40"/>
                </a:lnTo>
                <a:lnTo>
                  <a:pt x="930" y="42"/>
                </a:lnTo>
                <a:lnTo>
                  <a:pt x="932" y="44"/>
                </a:lnTo>
                <a:lnTo>
                  <a:pt x="934" y="42"/>
                </a:lnTo>
                <a:lnTo>
                  <a:pt x="936" y="42"/>
                </a:lnTo>
                <a:lnTo>
                  <a:pt x="936" y="46"/>
                </a:lnTo>
                <a:lnTo>
                  <a:pt x="936" y="50"/>
                </a:lnTo>
                <a:lnTo>
                  <a:pt x="932" y="52"/>
                </a:lnTo>
                <a:lnTo>
                  <a:pt x="930" y="52"/>
                </a:lnTo>
                <a:lnTo>
                  <a:pt x="928" y="52"/>
                </a:lnTo>
                <a:lnTo>
                  <a:pt x="928" y="54"/>
                </a:lnTo>
                <a:lnTo>
                  <a:pt x="924" y="56"/>
                </a:lnTo>
                <a:lnTo>
                  <a:pt x="922" y="56"/>
                </a:lnTo>
                <a:lnTo>
                  <a:pt x="918" y="56"/>
                </a:lnTo>
                <a:lnTo>
                  <a:pt x="916" y="58"/>
                </a:lnTo>
                <a:lnTo>
                  <a:pt x="916" y="56"/>
                </a:lnTo>
                <a:lnTo>
                  <a:pt x="914" y="54"/>
                </a:lnTo>
                <a:lnTo>
                  <a:pt x="914" y="50"/>
                </a:lnTo>
                <a:lnTo>
                  <a:pt x="912" y="50"/>
                </a:lnTo>
                <a:lnTo>
                  <a:pt x="912" y="54"/>
                </a:lnTo>
                <a:lnTo>
                  <a:pt x="914" y="54"/>
                </a:lnTo>
                <a:lnTo>
                  <a:pt x="912" y="54"/>
                </a:lnTo>
                <a:lnTo>
                  <a:pt x="910" y="54"/>
                </a:lnTo>
                <a:lnTo>
                  <a:pt x="908" y="54"/>
                </a:lnTo>
                <a:lnTo>
                  <a:pt x="906" y="56"/>
                </a:lnTo>
                <a:lnTo>
                  <a:pt x="904" y="56"/>
                </a:lnTo>
                <a:lnTo>
                  <a:pt x="902" y="58"/>
                </a:lnTo>
                <a:lnTo>
                  <a:pt x="900" y="60"/>
                </a:lnTo>
                <a:lnTo>
                  <a:pt x="898" y="62"/>
                </a:lnTo>
                <a:lnTo>
                  <a:pt x="894" y="62"/>
                </a:lnTo>
                <a:lnTo>
                  <a:pt x="894" y="60"/>
                </a:lnTo>
                <a:lnTo>
                  <a:pt x="896" y="56"/>
                </a:lnTo>
                <a:lnTo>
                  <a:pt x="906" y="46"/>
                </a:lnTo>
                <a:lnTo>
                  <a:pt x="918" y="36"/>
                </a:lnTo>
                <a:lnTo>
                  <a:pt x="920" y="38"/>
                </a:lnTo>
                <a:lnTo>
                  <a:pt x="922" y="34"/>
                </a:lnTo>
                <a:lnTo>
                  <a:pt x="922" y="32"/>
                </a:lnTo>
                <a:lnTo>
                  <a:pt x="922" y="26"/>
                </a:lnTo>
                <a:lnTo>
                  <a:pt x="926" y="30"/>
                </a:lnTo>
                <a:lnTo>
                  <a:pt x="928" y="30"/>
                </a:lnTo>
                <a:lnTo>
                  <a:pt x="930" y="28"/>
                </a:lnTo>
                <a:lnTo>
                  <a:pt x="932" y="26"/>
                </a:lnTo>
                <a:lnTo>
                  <a:pt x="934" y="22"/>
                </a:lnTo>
                <a:lnTo>
                  <a:pt x="934" y="20"/>
                </a:lnTo>
                <a:lnTo>
                  <a:pt x="936" y="22"/>
                </a:lnTo>
                <a:lnTo>
                  <a:pt x="936" y="24"/>
                </a:lnTo>
                <a:lnTo>
                  <a:pt x="938" y="22"/>
                </a:lnTo>
                <a:lnTo>
                  <a:pt x="940" y="22"/>
                </a:lnTo>
                <a:lnTo>
                  <a:pt x="942" y="24"/>
                </a:lnTo>
                <a:lnTo>
                  <a:pt x="946" y="26"/>
                </a:lnTo>
                <a:lnTo>
                  <a:pt x="946" y="24"/>
                </a:lnTo>
                <a:lnTo>
                  <a:pt x="948" y="22"/>
                </a:lnTo>
                <a:lnTo>
                  <a:pt x="946" y="18"/>
                </a:lnTo>
                <a:lnTo>
                  <a:pt x="946" y="16"/>
                </a:lnTo>
                <a:lnTo>
                  <a:pt x="950" y="16"/>
                </a:lnTo>
                <a:lnTo>
                  <a:pt x="954" y="16"/>
                </a:lnTo>
                <a:lnTo>
                  <a:pt x="956" y="14"/>
                </a:lnTo>
                <a:lnTo>
                  <a:pt x="958" y="18"/>
                </a:lnTo>
                <a:lnTo>
                  <a:pt x="956" y="22"/>
                </a:lnTo>
                <a:lnTo>
                  <a:pt x="954" y="24"/>
                </a:lnTo>
                <a:lnTo>
                  <a:pt x="958" y="24"/>
                </a:lnTo>
                <a:lnTo>
                  <a:pt x="960" y="24"/>
                </a:lnTo>
                <a:lnTo>
                  <a:pt x="966" y="18"/>
                </a:lnTo>
                <a:lnTo>
                  <a:pt x="966" y="16"/>
                </a:lnTo>
                <a:lnTo>
                  <a:pt x="968" y="16"/>
                </a:lnTo>
                <a:lnTo>
                  <a:pt x="970" y="18"/>
                </a:lnTo>
                <a:lnTo>
                  <a:pt x="970" y="20"/>
                </a:lnTo>
                <a:lnTo>
                  <a:pt x="972" y="20"/>
                </a:lnTo>
                <a:lnTo>
                  <a:pt x="972" y="18"/>
                </a:lnTo>
                <a:lnTo>
                  <a:pt x="974" y="16"/>
                </a:lnTo>
                <a:lnTo>
                  <a:pt x="974" y="14"/>
                </a:lnTo>
                <a:lnTo>
                  <a:pt x="974" y="10"/>
                </a:lnTo>
                <a:lnTo>
                  <a:pt x="976" y="10"/>
                </a:lnTo>
                <a:lnTo>
                  <a:pt x="978" y="10"/>
                </a:lnTo>
                <a:lnTo>
                  <a:pt x="980" y="14"/>
                </a:lnTo>
                <a:lnTo>
                  <a:pt x="982" y="14"/>
                </a:lnTo>
                <a:lnTo>
                  <a:pt x="980" y="10"/>
                </a:lnTo>
                <a:lnTo>
                  <a:pt x="982" y="12"/>
                </a:lnTo>
                <a:lnTo>
                  <a:pt x="984" y="14"/>
                </a:lnTo>
                <a:lnTo>
                  <a:pt x="984" y="16"/>
                </a:lnTo>
                <a:lnTo>
                  <a:pt x="988" y="16"/>
                </a:lnTo>
                <a:lnTo>
                  <a:pt x="984" y="14"/>
                </a:lnTo>
                <a:lnTo>
                  <a:pt x="986" y="14"/>
                </a:lnTo>
                <a:lnTo>
                  <a:pt x="988" y="14"/>
                </a:lnTo>
                <a:lnTo>
                  <a:pt x="988" y="10"/>
                </a:lnTo>
                <a:lnTo>
                  <a:pt x="986" y="8"/>
                </a:lnTo>
                <a:lnTo>
                  <a:pt x="986" y="6"/>
                </a:lnTo>
                <a:lnTo>
                  <a:pt x="986" y="2"/>
                </a:lnTo>
                <a:lnTo>
                  <a:pt x="984" y="2"/>
                </a:lnTo>
                <a:lnTo>
                  <a:pt x="986" y="0"/>
                </a:lnTo>
                <a:lnTo>
                  <a:pt x="990" y="0"/>
                </a:lnTo>
                <a:lnTo>
                  <a:pt x="996" y="6"/>
                </a:lnTo>
                <a:lnTo>
                  <a:pt x="1000" y="10"/>
                </a:lnTo>
                <a:close/>
              </a:path>
            </a:pathLst>
          </a:custGeom>
          <a:gradFill rotWithShape="1">
            <a:gsLst>
              <a:gs pos="0">
                <a:srgbClr val="FF0027"/>
              </a:gs>
              <a:gs pos="11000">
                <a:srgbClr val="FF0027"/>
              </a:gs>
              <a:gs pos="100000">
                <a:srgbClr val="920015"/>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Freeform 7"/>
          <p:cNvSpPr>
            <a:spLocks/>
          </p:cNvSpPr>
          <p:nvPr/>
        </p:nvSpPr>
        <p:spPr bwMode="auto">
          <a:xfrm rot="20796574">
            <a:off x="5041774" y="2822944"/>
            <a:ext cx="473075" cy="936625"/>
          </a:xfrm>
          <a:custGeom>
            <a:avLst/>
            <a:gdLst>
              <a:gd name="T0" fmla="*/ 426155 w 1178"/>
              <a:gd name="T1" fmla="*/ 13643 h 2334"/>
              <a:gd name="T2" fmla="*/ 451837 w 1178"/>
              <a:gd name="T3" fmla="*/ 23274 h 2334"/>
              <a:gd name="T4" fmla="*/ 461467 w 1178"/>
              <a:gd name="T5" fmla="*/ 29694 h 2334"/>
              <a:gd name="T6" fmla="*/ 454244 w 1178"/>
              <a:gd name="T7" fmla="*/ 69019 h 2334"/>
              <a:gd name="T8" fmla="*/ 394053 w 1178"/>
              <a:gd name="T9" fmla="*/ 144459 h 2334"/>
              <a:gd name="T10" fmla="*/ 432575 w 1178"/>
              <a:gd name="T11" fmla="*/ 98714 h 2334"/>
              <a:gd name="T12" fmla="*/ 373989 w 1178"/>
              <a:gd name="T13" fmla="*/ 189402 h 2334"/>
              <a:gd name="T14" fmla="*/ 352320 w 1178"/>
              <a:gd name="T15" fmla="*/ 217491 h 2334"/>
              <a:gd name="T16" fmla="*/ 324231 w 1178"/>
              <a:gd name="T17" fmla="*/ 272867 h 2334"/>
              <a:gd name="T18" fmla="*/ 314600 w 1178"/>
              <a:gd name="T19" fmla="*/ 292931 h 2334"/>
              <a:gd name="T20" fmla="*/ 296944 w 1178"/>
              <a:gd name="T21" fmla="*/ 329046 h 2334"/>
              <a:gd name="T22" fmla="*/ 276078 w 1178"/>
              <a:gd name="T23" fmla="*/ 385224 h 2334"/>
              <a:gd name="T24" fmla="*/ 246383 w 1178"/>
              <a:gd name="T25" fmla="*/ 463874 h 2334"/>
              <a:gd name="T26" fmla="*/ 235950 w 1178"/>
              <a:gd name="T27" fmla="*/ 495977 h 2334"/>
              <a:gd name="T28" fmla="*/ 227122 w 1178"/>
              <a:gd name="T29" fmla="*/ 532894 h 2334"/>
              <a:gd name="T30" fmla="*/ 207861 w 1178"/>
              <a:gd name="T31" fmla="*/ 573021 h 2334"/>
              <a:gd name="T32" fmla="*/ 195823 w 1178"/>
              <a:gd name="T33" fmla="*/ 615557 h 2334"/>
              <a:gd name="T34" fmla="*/ 180574 w 1178"/>
              <a:gd name="T35" fmla="*/ 649264 h 2334"/>
              <a:gd name="T36" fmla="*/ 183784 w 1178"/>
              <a:gd name="T37" fmla="*/ 671735 h 2334"/>
              <a:gd name="T38" fmla="*/ 171746 w 1178"/>
              <a:gd name="T39" fmla="*/ 717481 h 2334"/>
              <a:gd name="T40" fmla="*/ 156498 w 1178"/>
              <a:gd name="T41" fmla="*/ 789710 h 2334"/>
              <a:gd name="T42" fmla="*/ 147670 w 1178"/>
              <a:gd name="T43" fmla="*/ 838666 h 2334"/>
              <a:gd name="T44" fmla="*/ 137236 w 1178"/>
              <a:gd name="T45" fmla="*/ 891634 h 2334"/>
              <a:gd name="T46" fmla="*/ 134026 w 1178"/>
              <a:gd name="T47" fmla="*/ 895647 h 2334"/>
              <a:gd name="T48" fmla="*/ 127606 w 1178"/>
              <a:gd name="T49" fmla="*/ 921329 h 2334"/>
              <a:gd name="T50" fmla="*/ 116370 w 1178"/>
              <a:gd name="T51" fmla="*/ 930157 h 2334"/>
              <a:gd name="T52" fmla="*/ 121988 w 1178"/>
              <a:gd name="T53" fmla="*/ 869965 h 2334"/>
              <a:gd name="T54" fmla="*/ 102727 w 1178"/>
              <a:gd name="T55" fmla="*/ 882806 h 2334"/>
              <a:gd name="T56" fmla="*/ 91491 w 1178"/>
              <a:gd name="T57" fmla="*/ 916513 h 2334"/>
              <a:gd name="T58" fmla="*/ 89083 w 1178"/>
              <a:gd name="T59" fmla="*/ 911698 h 2334"/>
              <a:gd name="T60" fmla="*/ 85070 w 1178"/>
              <a:gd name="T61" fmla="*/ 890832 h 2334"/>
              <a:gd name="T62" fmla="*/ 66612 w 1178"/>
              <a:gd name="T63" fmla="*/ 902870 h 2334"/>
              <a:gd name="T64" fmla="*/ 48153 w 1178"/>
              <a:gd name="T65" fmla="*/ 880398 h 2334"/>
              <a:gd name="T66" fmla="*/ 32905 w 1178"/>
              <a:gd name="T67" fmla="*/ 865953 h 2334"/>
              <a:gd name="T68" fmla="*/ 11236 w 1178"/>
              <a:gd name="T69" fmla="*/ 817799 h 2334"/>
              <a:gd name="T70" fmla="*/ 9631 w 1178"/>
              <a:gd name="T71" fmla="*/ 791315 h 2334"/>
              <a:gd name="T72" fmla="*/ 8026 w 1178"/>
              <a:gd name="T73" fmla="*/ 760016 h 2334"/>
              <a:gd name="T74" fmla="*/ 4815 w 1178"/>
              <a:gd name="T75" fmla="*/ 734334 h 2334"/>
              <a:gd name="T76" fmla="*/ 3210 w 1178"/>
              <a:gd name="T77" fmla="*/ 697417 h 2334"/>
              <a:gd name="T78" fmla="*/ 12038 w 1178"/>
              <a:gd name="T79" fmla="*/ 634015 h 2334"/>
              <a:gd name="T80" fmla="*/ 20064 w 1178"/>
              <a:gd name="T81" fmla="*/ 554563 h 2334"/>
              <a:gd name="T82" fmla="*/ 35312 w 1178"/>
              <a:gd name="T83" fmla="*/ 467085 h 2334"/>
              <a:gd name="T84" fmla="*/ 46548 w 1178"/>
              <a:gd name="T85" fmla="*/ 421339 h 2334"/>
              <a:gd name="T86" fmla="*/ 58586 w 1178"/>
              <a:gd name="T87" fmla="*/ 383619 h 2334"/>
              <a:gd name="T88" fmla="*/ 74637 w 1178"/>
              <a:gd name="T89" fmla="*/ 345899 h 2334"/>
              <a:gd name="T90" fmla="*/ 90688 w 1178"/>
              <a:gd name="T91" fmla="*/ 297746 h 2334"/>
              <a:gd name="T92" fmla="*/ 101122 w 1178"/>
              <a:gd name="T93" fmla="*/ 280090 h 2334"/>
              <a:gd name="T94" fmla="*/ 123593 w 1178"/>
              <a:gd name="T95" fmla="*/ 235147 h 2334"/>
              <a:gd name="T96" fmla="*/ 191007 w 1178"/>
              <a:gd name="T97" fmla="*/ 142854 h 2334"/>
              <a:gd name="T98" fmla="*/ 241568 w 1178"/>
              <a:gd name="T99" fmla="*/ 93096 h 2334"/>
              <a:gd name="T100" fmla="*/ 272868 w 1178"/>
              <a:gd name="T101" fmla="*/ 69019 h 2334"/>
              <a:gd name="T102" fmla="*/ 294537 w 1178"/>
              <a:gd name="T103" fmla="*/ 46548 h 2334"/>
              <a:gd name="T104" fmla="*/ 272065 w 1178"/>
              <a:gd name="T105" fmla="*/ 80255 h 2334"/>
              <a:gd name="T106" fmla="*/ 291326 w 1178"/>
              <a:gd name="T107" fmla="*/ 68217 h 2334"/>
              <a:gd name="T108" fmla="*/ 323428 w 1178"/>
              <a:gd name="T109" fmla="*/ 31299 h 2334"/>
              <a:gd name="T110" fmla="*/ 329046 w 1178"/>
              <a:gd name="T111" fmla="*/ 33707 h 2334"/>
              <a:gd name="T112" fmla="*/ 347505 w 1178"/>
              <a:gd name="T113" fmla="*/ 29694 h 2334"/>
              <a:gd name="T114" fmla="*/ 352320 w 1178"/>
              <a:gd name="T115" fmla="*/ 40128 h 2334"/>
              <a:gd name="T116" fmla="*/ 362753 w 1178"/>
              <a:gd name="T117" fmla="*/ 46548 h 2334"/>
              <a:gd name="T118" fmla="*/ 388435 w 1178"/>
              <a:gd name="T119" fmla="*/ 23274 h 2334"/>
              <a:gd name="T120" fmla="*/ 379607 w 1178"/>
              <a:gd name="T121" fmla="*/ 18459 h 2334"/>
              <a:gd name="T122" fmla="*/ 365964 w 1178"/>
              <a:gd name="T123" fmla="*/ 20064 h 2334"/>
              <a:gd name="T124" fmla="*/ 390040 w 1178"/>
              <a:gd name="T125" fmla="*/ 8026 h 2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78" h="2334">
                <a:moveTo>
                  <a:pt x="1000" y="10"/>
                </a:moveTo>
                <a:lnTo>
                  <a:pt x="1002" y="6"/>
                </a:lnTo>
                <a:lnTo>
                  <a:pt x="1004" y="8"/>
                </a:lnTo>
                <a:lnTo>
                  <a:pt x="1006" y="10"/>
                </a:lnTo>
                <a:lnTo>
                  <a:pt x="1004" y="10"/>
                </a:lnTo>
                <a:lnTo>
                  <a:pt x="1010" y="12"/>
                </a:lnTo>
                <a:lnTo>
                  <a:pt x="1012" y="14"/>
                </a:lnTo>
                <a:lnTo>
                  <a:pt x="1014" y="16"/>
                </a:lnTo>
                <a:lnTo>
                  <a:pt x="1016" y="18"/>
                </a:lnTo>
                <a:lnTo>
                  <a:pt x="1020" y="20"/>
                </a:lnTo>
                <a:lnTo>
                  <a:pt x="1022" y="22"/>
                </a:lnTo>
                <a:lnTo>
                  <a:pt x="1026" y="22"/>
                </a:lnTo>
                <a:lnTo>
                  <a:pt x="1026" y="24"/>
                </a:lnTo>
                <a:lnTo>
                  <a:pt x="1028" y="26"/>
                </a:lnTo>
                <a:lnTo>
                  <a:pt x="1032" y="22"/>
                </a:lnTo>
                <a:lnTo>
                  <a:pt x="1032" y="24"/>
                </a:lnTo>
                <a:lnTo>
                  <a:pt x="1038" y="22"/>
                </a:lnTo>
                <a:lnTo>
                  <a:pt x="1042" y="22"/>
                </a:lnTo>
                <a:lnTo>
                  <a:pt x="1046" y="22"/>
                </a:lnTo>
                <a:lnTo>
                  <a:pt x="1048" y="20"/>
                </a:lnTo>
                <a:lnTo>
                  <a:pt x="1050" y="22"/>
                </a:lnTo>
                <a:lnTo>
                  <a:pt x="1052" y="22"/>
                </a:lnTo>
                <a:lnTo>
                  <a:pt x="1054" y="20"/>
                </a:lnTo>
                <a:lnTo>
                  <a:pt x="1052" y="18"/>
                </a:lnTo>
                <a:lnTo>
                  <a:pt x="1054" y="20"/>
                </a:lnTo>
                <a:lnTo>
                  <a:pt x="1056" y="22"/>
                </a:lnTo>
                <a:lnTo>
                  <a:pt x="1058" y="20"/>
                </a:lnTo>
                <a:lnTo>
                  <a:pt x="1060" y="20"/>
                </a:lnTo>
                <a:lnTo>
                  <a:pt x="1062" y="22"/>
                </a:lnTo>
                <a:lnTo>
                  <a:pt x="1060" y="24"/>
                </a:lnTo>
                <a:lnTo>
                  <a:pt x="1058" y="28"/>
                </a:lnTo>
                <a:lnTo>
                  <a:pt x="1060" y="30"/>
                </a:lnTo>
                <a:lnTo>
                  <a:pt x="1058" y="30"/>
                </a:lnTo>
                <a:lnTo>
                  <a:pt x="1056" y="32"/>
                </a:lnTo>
                <a:lnTo>
                  <a:pt x="1056" y="34"/>
                </a:lnTo>
                <a:lnTo>
                  <a:pt x="1054" y="34"/>
                </a:lnTo>
                <a:lnTo>
                  <a:pt x="1052" y="36"/>
                </a:lnTo>
                <a:lnTo>
                  <a:pt x="1052" y="38"/>
                </a:lnTo>
                <a:lnTo>
                  <a:pt x="1056" y="36"/>
                </a:lnTo>
                <a:lnTo>
                  <a:pt x="1058" y="36"/>
                </a:lnTo>
                <a:lnTo>
                  <a:pt x="1060" y="36"/>
                </a:lnTo>
                <a:lnTo>
                  <a:pt x="1066" y="30"/>
                </a:lnTo>
                <a:lnTo>
                  <a:pt x="1070" y="26"/>
                </a:lnTo>
                <a:lnTo>
                  <a:pt x="1074" y="26"/>
                </a:lnTo>
                <a:lnTo>
                  <a:pt x="1072" y="30"/>
                </a:lnTo>
                <a:lnTo>
                  <a:pt x="1068" y="30"/>
                </a:lnTo>
                <a:lnTo>
                  <a:pt x="1064" y="32"/>
                </a:lnTo>
                <a:lnTo>
                  <a:pt x="1062" y="34"/>
                </a:lnTo>
                <a:lnTo>
                  <a:pt x="1068" y="36"/>
                </a:lnTo>
                <a:lnTo>
                  <a:pt x="1070" y="36"/>
                </a:lnTo>
                <a:lnTo>
                  <a:pt x="1072" y="38"/>
                </a:lnTo>
                <a:lnTo>
                  <a:pt x="1072" y="42"/>
                </a:lnTo>
                <a:lnTo>
                  <a:pt x="1076" y="44"/>
                </a:lnTo>
                <a:lnTo>
                  <a:pt x="1078" y="42"/>
                </a:lnTo>
                <a:lnTo>
                  <a:pt x="1080" y="42"/>
                </a:lnTo>
                <a:lnTo>
                  <a:pt x="1080" y="44"/>
                </a:lnTo>
                <a:lnTo>
                  <a:pt x="1078" y="46"/>
                </a:lnTo>
                <a:lnTo>
                  <a:pt x="1074" y="52"/>
                </a:lnTo>
                <a:lnTo>
                  <a:pt x="1078" y="54"/>
                </a:lnTo>
                <a:lnTo>
                  <a:pt x="1082" y="52"/>
                </a:lnTo>
                <a:lnTo>
                  <a:pt x="1084" y="50"/>
                </a:lnTo>
                <a:lnTo>
                  <a:pt x="1086" y="50"/>
                </a:lnTo>
                <a:lnTo>
                  <a:pt x="1088" y="52"/>
                </a:lnTo>
                <a:lnTo>
                  <a:pt x="1094" y="48"/>
                </a:lnTo>
                <a:lnTo>
                  <a:pt x="1096" y="48"/>
                </a:lnTo>
                <a:lnTo>
                  <a:pt x="1098" y="46"/>
                </a:lnTo>
                <a:lnTo>
                  <a:pt x="1100" y="46"/>
                </a:lnTo>
                <a:lnTo>
                  <a:pt x="1098" y="48"/>
                </a:lnTo>
                <a:lnTo>
                  <a:pt x="1098" y="50"/>
                </a:lnTo>
                <a:lnTo>
                  <a:pt x="1100" y="52"/>
                </a:lnTo>
                <a:lnTo>
                  <a:pt x="1106" y="48"/>
                </a:lnTo>
                <a:lnTo>
                  <a:pt x="1108" y="48"/>
                </a:lnTo>
                <a:lnTo>
                  <a:pt x="1110" y="50"/>
                </a:lnTo>
                <a:lnTo>
                  <a:pt x="1104" y="58"/>
                </a:lnTo>
                <a:lnTo>
                  <a:pt x="1100" y="62"/>
                </a:lnTo>
                <a:lnTo>
                  <a:pt x="1096" y="64"/>
                </a:lnTo>
                <a:lnTo>
                  <a:pt x="1094" y="66"/>
                </a:lnTo>
                <a:lnTo>
                  <a:pt x="1094" y="68"/>
                </a:lnTo>
                <a:lnTo>
                  <a:pt x="1096" y="70"/>
                </a:lnTo>
                <a:lnTo>
                  <a:pt x="1098" y="68"/>
                </a:lnTo>
                <a:lnTo>
                  <a:pt x="1102" y="66"/>
                </a:lnTo>
                <a:lnTo>
                  <a:pt x="1104" y="66"/>
                </a:lnTo>
                <a:lnTo>
                  <a:pt x="1106" y="68"/>
                </a:lnTo>
                <a:lnTo>
                  <a:pt x="1108" y="66"/>
                </a:lnTo>
                <a:lnTo>
                  <a:pt x="1108" y="64"/>
                </a:lnTo>
                <a:lnTo>
                  <a:pt x="1110" y="62"/>
                </a:lnTo>
                <a:lnTo>
                  <a:pt x="1112" y="64"/>
                </a:lnTo>
                <a:lnTo>
                  <a:pt x="1114" y="62"/>
                </a:lnTo>
                <a:lnTo>
                  <a:pt x="1114" y="60"/>
                </a:lnTo>
                <a:lnTo>
                  <a:pt x="1116" y="62"/>
                </a:lnTo>
                <a:lnTo>
                  <a:pt x="1118" y="62"/>
                </a:lnTo>
                <a:lnTo>
                  <a:pt x="1118" y="58"/>
                </a:lnTo>
                <a:lnTo>
                  <a:pt x="1120" y="56"/>
                </a:lnTo>
                <a:lnTo>
                  <a:pt x="1124" y="56"/>
                </a:lnTo>
                <a:lnTo>
                  <a:pt x="1126" y="58"/>
                </a:lnTo>
                <a:lnTo>
                  <a:pt x="1132" y="58"/>
                </a:lnTo>
                <a:lnTo>
                  <a:pt x="1136" y="54"/>
                </a:lnTo>
                <a:lnTo>
                  <a:pt x="1136" y="56"/>
                </a:lnTo>
                <a:lnTo>
                  <a:pt x="1138" y="58"/>
                </a:lnTo>
                <a:lnTo>
                  <a:pt x="1134" y="58"/>
                </a:lnTo>
                <a:lnTo>
                  <a:pt x="1132" y="58"/>
                </a:lnTo>
                <a:lnTo>
                  <a:pt x="1132" y="62"/>
                </a:lnTo>
                <a:lnTo>
                  <a:pt x="1132" y="64"/>
                </a:lnTo>
                <a:lnTo>
                  <a:pt x="1134" y="66"/>
                </a:lnTo>
                <a:lnTo>
                  <a:pt x="1132" y="70"/>
                </a:lnTo>
                <a:lnTo>
                  <a:pt x="1130" y="74"/>
                </a:lnTo>
                <a:lnTo>
                  <a:pt x="1132" y="76"/>
                </a:lnTo>
                <a:lnTo>
                  <a:pt x="1132" y="74"/>
                </a:lnTo>
                <a:lnTo>
                  <a:pt x="1134" y="72"/>
                </a:lnTo>
                <a:lnTo>
                  <a:pt x="1136" y="72"/>
                </a:lnTo>
                <a:lnTo>
                  <a:pt x="1138" y="72"/>
                </a:lnTo>
                <a:lnTo>
                  <a:pt x="1138" y="74"/>
                </a:lnTo>
                <a:lnTo>
                  <a:pt x="1140" y="68"/>
                </a:lnTo>
                <a:lnTo>
                  <a:pt x="1140" y="64"/>
                </a:lnTo>
                <a:lnTo>
                  <a:pt x="1144" y="62"/>
                </a:lnTo>
                <a:lnTo>
                  <a:pt x="1148" y="60"/>
                </a:lnTo>
                <a:lnTo>
                  <a:pt x="1148" y="58"/>
                </a:lnTo>
                <a:lnTo>
                  <a:pt x="1148" y="56"/>
                </a:lnTo>
                <a:lnTo>
                  <a:pt x="1152" y="56"/>
                </a:lnTo>
                <a:lnTo>
                  <a:pt x="1152" y="58"/>
                </a:lnTo>
                <a:lnTo>
                  <a:pt x="1158" y="56"/>
                </a:lnTo>
                <a:lnTo>
                  <a:pt x="1162" y="52"/>
                </a:lnTo>
                <a:lnTo>
                  <a:pt x="1160" y="54"/>
                </a:lnTo>
                <a:lnTo>
                  <a:pt x="1160" y="56"/>
                </a:lnTo>
                <a:lnTo>
                  <a:pt x="1158" y="58"/>
                </a:lnTo>
                <a:lnTo>
                  <a:pt x="1160" y="62"/>
                </a:lnTo>
                <a:lnTo>
                  <a:pt x="1156" y="62"/>
                </a:lnTo>
                <a:lnTo>
                  <a:pt x="1156" y="60"/>
                </a:lnTo>
                <a:lnTo>
                  <a:pt x="1156" y="58"/>
                </a:lnTo>
                <a:lnTo>
                  <a:pt x="1154" y="58"/>
                </a:lnTo>
                <a:lnTo>
                  <a:pt x="1152" y="60"/>
                </a:lnTo>
                <a:lnTo>
                  <a:pt x="1152" y="62"/>
                </a:lnTo>
                <a:lnTo>
                  <a:pt x="1154" y="62"/>
                </a:lnTo>
                <a:lnTo>
                  <a:pt x="1152" y="66"/>
                </a:lnTo>
                <a:lnTo>
                  <a:pt x="1150" y="68"/>
                </a:lnTo>
                <a:lnTo>
                  <a:pt x="1148" y="66"/>
                </a:lnTo>
                <a:lnTo>
                  <a:pt x="1150" y="74"/>
                </a:lnTo>
                <a:lnTo>
                  <a:pt x="1152" y="72"/>
                </a:lnTo>
                <a:lnTo>
                  <a:pt x="1154" y="70"/>
                </a:lnTo>
                <a:lnTo>
                  <a:pt x="1156" y="72"/>
                </a:lnTo>
                <a:lnTo>
                  <a:pt x="1158" y="72"/>
                </a:lnTo>
                <a:lnTo>
                  <a:pt x="1160" y="72"/>
                </a:lnTo>
                <a:lnTo>
                  <a:pt x="1160" y="70"/>
                </a:lnTo>
                <a:lnTo>
                  <a:pt x="1156" y="66"/>
                </a:lnTo>
                <a:lnTo>
                  <a:pt x="1164" y="70"/>
                </a:lnTo>
                <a:lnTo>
                  <a:pt x="1168" y="76"/>
                </a:lnTo>
                <a:lnTo>
                  <a:pt x="1170" y="74"/>
                </a:lnTo>
                <a:lnTo>
                  <a:pt x="1170" y="76"/>
                </a:lnTo>
                <a:lnTo>
                  <a:pt x="1172" y="74"/>
                </a:lnTo>
                <a:lnTo>
                  <a:pt x="1172" y="72"/>
                </a:lnTo>
                <a:lnTo>
                  <a:pt x="1174" y="70"/>
                </a:lnTo>
                <a:lnTo>
                  <a:pt x="1176" y="70"/>
                </a:lnTo>
                <a:lnTo>
                  <a:pt x="1172" y="76"/>
                </a:lnTo>
                <a:lnTo>
                  <a:pt x="1172" y="80"/>
                </a:lnTo>
                <a:lnTo>
                  <a:pt x="1174" y="82"/>
                </a:lnTo>
                <a:lnTo>
                  <a:pt x="1178" y="80"/>
                </a:lnTo>
                <a:lnTo>
                  <a:pt x="1178" y="82"/>
                </a:lnTo>
                <a:lnTo>
                  <a:pt x="1178" y="86"/>
                </a:lnTo>
                <a:lnTo>
                  <a:pt x="1176" y="90"/>
                </a:lnTo>
                <a:lnTo>
                  <a:pt x="1172" y="96"/>
                </a:lnTo>
                <a:lnTo>
                  <a:pt x="1172" y="100"/>
                </a:lnTo>
                <a:lnTo>
                  <a:pt x="1170" y="104"/>
                </a:lnTo>
                <a:lnTo>
                  <a:pt x="1168" y="104"/>
                </a:lnTo>
                <a:lnTo>
                  <a:pt x="1164" y="106"/>
                </a:lnTo>
                <a:lnTo>
                  <a:pt x="1164" y="110"/>
                </a:lnTo>
                <a:lnTo>
                  <a:pt x="1162" y="112"/>
                </a:lnTo>
                <a:lnTo>
                  <a:pt x="1162" y="114"/>
                </a:lnTo>
                <a:lnTo>
                  <a:pt x="1160" y="116"/>
                </a:lnTo>
                <a:lnTo>
                  <a:pt x="1158" y="116"/>
                </a:lnTo>
                <a:lnTo>
                  <a:pt x="1160" y="120"/>
                </a:lnTo>
                <a:lnTo>
                  <a:pt x="1160" y="124"/>
                </a:lnTo>
                <a:lnTo>
                  <a:pt x="1156" y="126"/>
                </a:lnTo>
                <a:lnTo>
                  <a:pt x="1154" y="126"/>
                </a:lnTo>
                <a:lnTo>
                  <a:pt x="1152" y="128"/>
                </a:lnTo>
                <a:lnTo>
                  <a:pt x="1154" y="130"/>
                </a:lnTo>
                <a:lnTo>
                  <a:pt x="1154" y="134"/>
                </a:lnTo>
                <a:lnTo>
                  <a:pt x="1154" y="136"/>
                </a:lnTo>
                <a:lnTo>
                  <a:pt x="1152" y="138"/>
                </a:lnTo>
                <a:lnTo>
                  <a:pt x="1150" y="140"/>
                </a:lnTo>
                <a:lnTo>
                  <a:pt x="1148" y="142"/>
                </a:lnTo>
                <a:lnTo>
                  <a:pt x="1146" y="144"/>
                </a:lnTo>
                <a:lnTo>
                  <a:pt x="1146" y="146"/>
                </a:lnTo>
                <a:lnTo>
                  <a:pt x="1144" y="150"/>
                </a:lnTo>
                <a:lnTo>
                  <a:pt x="1142" y="152"/>
                </a:lnTo>
                <a:lnTo>
                  <a:pt x="1140" y="152"/>
                </a:lnTo>
                <a:lnTo>
                  <a:pt x="1138" y="156"/>
                </a:lnTo>
                <a:lnTo>
                  <a:pt x="1136" y="156"/>
                </a:lnTo>
                <a:lnTo>
                  <a:pt x="1134" y="168"/>
                </a:lnTo>
                <a:lnTo>
                  <a:pt x="1132" y="172"/>
                </a:lnTo>
                <a:lnTo>
                  <a:pt x="1128" y="178"/>
                </a:lnTo>
                <a:lnTo>
                  <a:pt x="1124" y="178"/>
                </a:lnTo>
                <a:lnTo>
                  <a:pt x="1124" y="180"/>
                </a:lnTo>
                <a:lnTo>
                  <a:pt x="1126" y="182"/>
                </a:lnTo>
                <a:lnTo>
                  <a:pt x="1126" y="184"/>
                </a:lnTo>
                <a:lnTo>
                  <a:pt x="1124" y="186"/>
                </a:lnTo>
                <a:lnTo>
                  <a:pt x="1118" y="192"/>
                </a:lnTo>
                <a:lnTo>
                  <a:pt x="1112" y="198"/>
                </a:lnTo>
                <a:lnTo>
                  <a:pt x="1112" y="196"/>
                </a:lnTo>
                <a:lnTo>
                  <a:pt x="1108" y="200"/>
                </a:lnTo>
                <a:lnTo>
                  <a:pt x="1106" y="198"/>
                </a:lnTo>
                <a:lnTo>
                  <a:pt x="1102" y="198"/>
                </a:lnTo>
                <a:lnTo>
                  <a:pt x="1098" y="198"/>
                </a:lnTo>
                <a:lnTo>
                  <a:pt x="1098" y="202"/>
                </a:lnTo>
                <a:lnTo>
                  <a:pt x="1096" y="202"/>
                </a:lnTo>
                <a:lnTo>
                  <a:pt x="1090" y="214"/>
                </a:lnTo>
                <a:lnTo>
                  <a:pt x="1080" y="222"/>
                </a:lnTo>
                <a:lnTo>
                  <a:pt x="1072" y="230"/>
                </a:lnTo>
                <a:lnTo>
                  <a:pt x="1064" y="240"/>
                </a:lnTo>
                <a:lnTo>
                  <a:pt x="1064" y="242"/>
                </a:lnTo>
                <a:lnTo>
                  <a:pt x="1060" y="246"/>
                </a:lnTo>
                <a:lnTo>
                  <a:pt x="1058" y="250"/>
                </a:lnTo>
                <a:lnTo>
                  <a:pt x="1028" y="292"/>
                </a:lnTo>
                <a:lnTo>
                  <a:pt x="1028" y="294"/>
                </a:lnTo>
                <a:lnTo>
                  <a:pt x="1028" y="296"/>
                </a:lnTo>
                <a:lnTo>
                  <a:pt x="1028" y="298"/>
                </a:lnTo>
                <a:lnTo>
                  <a:pt x="1026" y="298"/>
                </a:lnTo>
                <a:lnTo>
                  <a:pt x="1024" y="298"/>
                </a:lnTo>
                <a:lnTo>
                  <a:pt x="1022" y="300"/>
                </a:lnTo>
                <a:lnTo>
                  <a:pt x="1020" y="302"/>
                </a:lnTo>
                <a:lnTo>
                  <a:pt x="1018" y="308"/>
                </a:lnTo>
                <a:lnTo>
                  <a:pt x="1020" y="310"/>
                </a:lnTo>
                <a:lnTo>
                  <a:pt x="1018" y="318"/>
                </a:lnTo>
                <a:lnTo>
                  <a:pt x="1014" y="318"/>
                </a:lnTo>
                <a:lnTo>
                  <a:pt x="1010" y="322"/>
                </a:lnTo>
                <a:lnTo>
                  <a:pt x="1008" y="326"/>
                </a:lnTo>
                <a:lnTo>
                  <a:pt x="1004" y="328"/>
                </a:lnTo>
                <a:lnTo>
                  <a:pt x="1004" y="330"/>
                </a:lnTo>
                <a:lnTo>
                  <a:pt x="1004" y="334"/>
                </a:lnTo>
                <a:lnTo>
                  <a:pt x="1002" y="336"/>
                </a:lnTo>
                <a:lnTo>
                  <a:pt x="1000" y="338"/>
                </a:lnTo>
                <a:lnTo>
                  <a:pt x="1000" y="340"/>
                </a:lnTo>
                <a:lnTo>
                  <a:pt x="996" y="342"/>
                </a:lnTo>
                <a:lnTo>
                  <a:pt x="996" y="346"/>
                </a:lnTo>
                <a:lnTo>
                  <a:pt x="996" y="350"/>
                </a:lnTo>
                <a:lnTo>
                  <a:pt x="990" y="358"/>
                </a:lnTo>
                <a:lnTo>
                  <a:pt x="988" y="360"/>
                </a:lnTo>
                <a:lnTo>
                  <a:pt x="986" y="360"/>
                </a:lnTo>
                <a:lnTo>
                  <a:pt x="982" y="360"/>
                </a:lnTo>
                <a:lnTo>
                  <a:pt x="984" y="364"/>
                </a:lnTo>
                <a:lnTo>
                  <a:pt x="986" y="362"/>
                </a:lnTo>
                <a:lnTo>
                  <a:pt x="990" y="364"/>
                </a:lnTo>
                <a:lnTo>
                  <a:pt x="992" y="364"/>
                </a:lnTo>
                <a:lnTo>
                  <a:pt x="994" y="362"/>
                </a:lnTo>
                <a:lnTo>
                  <a:pt x="998" y="362"/>
                </a:lnTo>
                <a:lnTo>
                  <a:pt x="1002" y="358"/>
                </a:lnTo>
                <a:lnTo>
                  <a:pt x="1004" y="354"/>
                </a:lnTo>
                <a:lnTo>
                  <a:pt x="1002" y="352"/>
                </a:lnTo>
                <a:lnTo>
                  <a:pt x="1004" y="348"/>
                </a:lnTo>
                <a:lnTo>
                  <a:pt x="1008" y="344"/>
                </a:lnTo>
                <a:lnTo>
                  <a:pt x="1012" y="340"/>
                </a:lnTo>
                <a:lnTo>
                  <a:pt x="1018" y="326"/>
                </a:lnTo>
                <a:lnTo>
                  <a:pt x="1018" y="324"/>
                </a:lnTo>
                <a:lnTo>
                  <a:pt x="1018" y="320"/>
                </a:lnTo>
                <a:lnTo>
                  <a:pt x="1022" y="318"/>
                </a:lnTo>
                <a:lnTo>
                  <a:pt x="1024" y="312"/>
                </a:lnTo>
                <a:lnTo>
                  <a:pt x="1026" y="308"/>
                </a:lnTo>
                <a:lnTo>
                  <a:pt x="1030" y="306"/>
                </a:lnTo>
                <a:lnTo>
                  <a:pt x="1034" y="306"/>
                </a:lnTo>
                <a:lnTo>
                  <a:pt x="1036" y="304"/>
                </a:lnTo>
                <a:lnTo>
                  <a:pt x="1036" y="300"/>
                </a:lnTo>
                <a:lnTo>
                  <a:pt x="1038" y="298"/>
                </a:lnTo>
                <a:lnTo>
                  <a:pt x="1038" y="296"/>
                </a:lnTo>
                <a:lnTo>
                  <a:pt x="1038" y="292"/>
                </a:lnTo>
                <a:lnTo>
                  <a:pt x="1040" y="292"/>
                </a:lnTo>
                <a:lnTo>
                  <a:pt x="1038" y="290"/>
                </a:lnTo>
                <a:lnTo>
                  <a:pt x="1040" y="290"/>
                </a:lnTo>
                <a:lnTo>
                  <a:pt x="1042" y="290"/>
                </a:lnTo>
                <a:lnTo>
                  <a:pt x="1046" y="290"/>
                </a:lnTo>
                <a:lnTo>
                  <a:pt x="1046" y="286"/>
                </a:lnTo>
                <a:lnTo>
                  <a:pt x="1046" y="282"/>
                </a:lnTo>
                <a:lnTo>
                  <a:pt x="1046" y="280"/>
                </a:lnTo>
                <a:lnTo>
                  <a:pt x="1048" y="282"/>
                </a:lnTo>
                <a:lnTo>
                  <a:pt x="1050" y="278"/>
                </a:lnTo>
                <a:lnTo>
                  <a:pt x="1052" y="274"/>
                </a:lnTo>
                <a:lnTo>
                  <a:pt x="1054" y="274"/>
                </a:lnTo>
                <a:lnTo>
                  <a:pt x="1056" y="272"/>
                </a:lnTo>
                <a:lnTo>
                  <a:pt x="1058" y="266"/>
                </a:lnTo>
                <a:lnTo>
                  <a:pt x="1060" y="264"/>
                </a:lnTo>
                <a:lnTo>
                  <a:pt x="1062" y="260"/>
                </a:lnTo>
                <a:lnTo>
                  <a:pt x="1064" y="254"/>
                </a:lnTo>
                <a:lnTo>
                  <a:pt x="1068" y="250"/>
                </a:lnTo>
                <a:lnTo>
                  <a:pt x="1072" y="248"/>
                </a:lnTo>
                <a:lnTo>
                  <a:pt x="1074" y="246"/>
                </a:lnTo>
                <a:lnTo>
                  <a:pt x="1074" y="242"/>
                </a:lnTo>
                <a:lnTo>
                  <a:pt x="1076" y="240"/>
                </a:lnTo>
                <a:lnTo>
                  <a:pt x="1080" y="240"/>
                </a:lnTo>
                <a:lnTo>
                  <a:pt x="1078" y="246"/>
                </a:lnTo>
                <a:lnTo>
                  <a:pt x="1074" y="250"/>
                </a:lnTo>
                <a:lnTo>
                  <a:pt x="1068" y="260"/>
                </a:lnTo>
                <a:lnTo>
                  <a:pt x="1066" y="264"/>
                </a:lnTo>
                <a:lnTo>
                  <a:pt x="1062" y="268"/>
                </a:lnTo>
                <a:lnTo>
                  <a:pt x="1058" y="276"/>
                </a:lnTo>
                <a:lnTo>
                  <a:pt x="1056" y="280"/>
                </a:lnTo>
                <a:lnTo>
                  <a:pt x="1054" y="284"/>
                </a:lnTo>
                <a:lnTo>
                  <a:pt x="1048" y="294"/>
                </a:lnTo>
                <a:lnTo>
                  <a:pt x="1040" y="306"/>
                </a:lnTo>
                <a:lnTo>
                  <a:pt x="1032" y="320"/>
                </a:lnTo>
                <a:lnTo>
                  <a:pt x="1030" y="322"/>
                </a:lnTo>
                <a:lnTo>
                  <a:pt x="1028" y="324"/>
                </a:lnTo>
                <a:lnTo>
                  <a:pt x="1028" y="326"/>
                </a:lnTo>
                <a:lnTo>
                  <a:pt x="1026" y="326"/>
                </a:lnTo>
                <a:lnTo>
                  <a:pt x="1026" y="330"/>
                </a:lnTo>
                <a:lnTo>
                  <a:pt x="1024" y="332"/>
                </a:lnTo>
                <a:lnTo>
                  <a:pt x="1022" y="334"/>
                </a:lnTo>
                <a:lnTo>
                  <a:pt x="1020" y="336"/>
                </a:lnTo>
                <a:lnTo>
                  <a:pt x="1018" y="344"/>
                </a:lnTo>
                <a:lnTo>
                  <a:pt x="1016" y="344"/>
                </a:lnTo>
                <a:lnTo>
                  <a:pt x="1014" y="344"/>
                </a:lnTo>
                <a:lnTo>
                  <a:pt x="1012" y="350"/>
                </a:lnTo>
                <a:lnTo>
                  <a:pt x="1010" y="356"/>
                </a:lnTo>
                <a:lnTo>
                  <a:pt x="1006" y="360"/>
                </a:lnTo>
                <a:lnTo>
                  <a:pt x="1004" y="366"/>
                </a:lnTo>
                <a:lnTo>
                  <a:pt x="1000" y="366"/>
                </a:lnTo>
                <a:lnTo>
                  <a:pt x="996" y="374"/>
                </a:lnTo>
                <a:lnTo>
                  <a:pt x="992" y="378"/>
                </a:lnTo>
                <a:lnTo>
                  <a:pt x="992" y="384"/>
                </a:lnTo>
                <a:lnTo>
                  <a:pt x="986" y="388"/>
                </a:lnTo>
                <a:lnTo>
                  <a:pt x="986" y="392"/>
                </a:lnTo>
                <a:lnTo>
                  <a:pt x="984" y="394"/>
                </a:lnTo>
                <a:lnTo>
                  <a:pt x="982" y="402"/>
                </a:lnTo>
                <a:lnTo>
                  <a:pt x="980" y="400"/>
                </a:lnTo>
                <a:lnTo>
                  <a:pt x="978" y="402"/>
                </a:lnTo>
                <a:lnTo>
                  <a:pt x="976" y="404"/>
                </a:lnTo>
                <a:lnTo>
                  <a:pt x="972" y="404"/>
                </a:lnTo>
                <a:lnTo>
                  <a:pt x="972" y="410"/>
                </a:lnTo>
                <a:lnTo>
                  <a:pt x="972" y="414"/>
                </a:lnTo>
                <a:lnTo>
                  <a:pt x="968" y="416"/>
                </a:lnTo>
                <a:lnTo>
                  <a:pt x="966" y="418"/>
                </a:lnTo>
                <a:lnTo>
                  <a:pt x="962" y="426"/>
                </a:lnTo>
                <a:lnTo>
                  <a:pt x="956" y="434"/>
                </a:lnTo>
                <a:lnTo>
                  <a:pt x="948" y="442"/>
                </a:lnTo>
                <a:lnTo>
                  <a:pt x="944" y="452"/>
                </a:lnTo>
                <a:lnTo>
                  <a:pt x="940" y="454"/>
                </a:lnTo>
                <a:lnTo>
                  <a:pt x="938" y="458"/>
                </a:lnTo>
                <a:lnTo>
                  <a:pt x="938" y="462"/>
                </a:lnTo>
                <a:lnTo>
                  <a:pt x="934" y="464"/>
                </a:lnTo>
                <a:lnTo>
                  <a:pt x="928" y="476"/>
                </a:lnTo>
                <a:lnTo>
                  <a:pt x="932" y="472"/>
                </a:lnTo>
                <a:lnTo>
                  <a:pt x="934" y="470"/>
                </a:lnTo>
                <a:lnTo>
                  <a:pt x="936" y="466"/>
                </a:lnTo>
                <a:lnTo>
                  <a:pt x="938" y="466"/>
                </a:lnTo>
                <a:lnTo>
                  <a:pt x="938" y="464"/>
                </a:lnTo>
                <a:lnTo>
                  <a:pt x="938" y="462"/>
                </a:lnTo>
                <a:lnTo>
                  <a:pt x="940" y="462"/>
                </a:lnTo>
                <a:lnTo>
                  <a:pt x="942" y="462"/>
                </a:lnTo>
                <a:lnTo>
                  <a:pt x="940" y="466"/>
                </a:lnTo>
                <a:lnTo>
                  <a:pt x="938" y="468"/>
                </a:lnTo>
                <a:lnTo>
                  <a:pt x="938" y="472"/>
                </a:lnTo>
                <a:lnTo>
                  <a:pt x="936" y="474"/>
                </a:lnTo>
                <a:lnTo>
                  <a:pt x="932" y="478"/>
                </a:lnTo>
                <a:lnTo>
                  <a:pt x="932" y="480"/>
                </a:lnTo>
                <a:lnTo>
                  <a:pt x="930" y="480"/>
                </a:lnTo>
                <a:lnTo>
                  <a:pt x="928" y="488"/>
                </a:lnTo>
                <a:lnTo>
                  <a:pt x="924" y="490"/>
                </a:lnTo>
                <a:lnTo>
                  <a:pt x="920" y="492"/>
                </a:lnTo>
                <a:lnTo>
                  <a:pt x="922" y="494"/>
                </a:lnTo>
                <a:lnTo>
                  <a:pt x="920" y="498"/>
                </a:lnTo>
                <a:lnTo>
                  <a:pt x="916" y="500"/>
                </a:lnTo>
                <a:lnTo>
                  <a:pt x="914" y="504"/>
                </a:lnTo>
                <a:lnTo>
                  <a:pt x="912" y="504"/>
                </a:lnTo>
                <a:lnTo>
                  <a:pt x="914" y="500"/>
                </a:lnTo>
                <a:lnTo>
                  <a:pt x="912" y="500"/>
                </a:lnTo>
                <a:lnTo>
                  <a:pt x="910" y="502"/>
                </a:lnTo>
                <a:lnTo>
                  <a:pt x="912" y="502"/>
                </a:lnTo>
                <a:lnTo>
                  <a:pt x="910" y="504"/>
                </a:lnTo>
                <a:lnTo>
                  <a:pt x="908" y="508"/>
                </a:lnTo>
                <a:lnTo>
                  <a:pt x="910" y="510"/>
                </a:lnTo>
                <a:lnTo>
                  <a:pt x="910" y="512"/>
                </a:lnTo>
                <a:lnTo>
                  <a:pt x="908" y="516"/>
                </a:lnTo>
                <a:lnTo>
                  <a:pt x="906" y="518"/>
                </a:lnTo>
                <a:lnTo>
                  <a:pt x="904" y="518"/>
                </a:lnTo>
                <a:lnTo>
                  <a:pt x="902" y="516"/>
                </a:lnTo>
                <a:lnTo>
                  <a:pt x="902" y="520"/>
                </a:lnTo>
                <a:lnTo>
                  <a:pt x="900" y="524"/>
                </a:lnTo>
                <a:lnTo>
                  <a:pt x="900" y="528"/>
                </a:lnTo>
                <a:lnTo>
                  <a:pt x="898" y="530"/>
                </a:lnTo>
                <a:lnTo>
                  <a:pt x="896" y="532"/>
                </a:lnTo>
                <a:lnTo>
                  <a:pt x="896" y="534"/>
                </a:lnTo>
                <a:lnTo>
                  <a:pt x="892" y="538"/>
                </a:lnTo>
                <a:lnTo>
                  <a:pt x="888" y="540"/>
                </a:lnTo>
                <a:lnTo>
                  <a:pt x="888" y="538"/>
                </a:lnTo>
                <a:lnTo>
                  <a:pt x="886" y="542"/>
                </a:lnTo>
                <a:lnTo>
                  <a:pt x="884" y="544"/>
                </a:lnTo>
                <a:lnTo>
                  <a:pt x="884" y="546"/>
                </a:lnTo>
                <a:lnTo>
                  <a:pt x="882" y="548"/>
                </a:lnTo>
                <a:lnTo>
                  <a:pt x="878" y="546"/>
                </a:lnTo>
                <a:lnTo>
                  <a:pt x="880" y="542"/>
                </a:lnTo>
                <a:lnTo>
                  <a:pt x="878" y="542"/>
                </a:lnTo>
                <a:lnTo>
                  <a:pt x="878" y="544"/>
                </a:lnTo>
                <a:lnTo>
                  <a:pt x="878" y="550"/>
                </a:lnTo>
                <a:lnTo>
                  <a:pt x="880" y="550"/>
                </a:lnTo>
                <a:lnTo>
                  <a:pt x="882" y="552"/>
                </a:lnTo>
                <a:lnTo>
                  <a:pt x="878" y="558"/>
                </a:lnTo>
                <a:lnTo>
                  <a:pt x="872" y="562"/>
                </a:lnTo>
                <a:lnTo>
                  <a:pt x="872" y="566"/>
                </a:lnTo>
                <a:lnTo>
                  <a:pt x="870" y="570"/>
                </a:lnTo>
                <a:lnTo>
                  <a:pt x="864" y="578"/>
                </a:lnTo>
                <a:lnTo>
                  <a:pt x="862" y="578"/>
                </a:lnTo>
                <a:lnTo>
                  <a:pt x="862" y="580"/>
                </a:lnTo>
                <a:lnTo>
                  <a:pt x="860" y="582"/>
                </a:lnTo>
                <a:lnTo>
                  <a:pt x="860" y="584"/>
                </a:lnTo>
                <a:lnTo>
                  <a:pt x="856" y="586"/>
                </a:lnTo>
                <a:lnTo>
                  <a:pt x="854" y="586"/>
                </a:lnTo>
                <a:lnTo>
                  <a:pt x="852" y="586"/>
                </a:lnTo>
                <a:lnTo>
                  <a:pt x="850" y="588"/>
                </a:lnTo>
                <a:lnTo>
                  <a:pt x="848" y="590"/>
                </a:lnTo>
                <a:lnTo>
                  <a:pt x="846" y="596"/>
                </a:lnTo>
                <a:lnTo>
                  <a:pt x="850" y="596"/>
                </a:lnTo>
                <a:lnTo>
                  <a:pt x="850" y="594"/>
                </a:lnTo>
                <a:lnTo>
                  <a:pt x="852" y="590"/>
                </a:lnTo>
                <a:lnTo>
                  <a:pt x="854" y="590"/>
                </a:lnTo>
                <a:lnTo>
                  <a:pt x="854" y="592"/>
                </a:lnTo>
                <a:lnTo>
                  <a:pt x="854" y="594"/>
                </a:lnTo>
                <a:lnTo>
                  <a:pt x="854" y="598"/>
                </a:lnTo>
                <a:lnTo>
                  <a:pt x="852" y="600"/>
                </a:lnTo>
                <a:lnTo>
                  <a:pt x="848" y="600"/>
                </a:lnTo>
                <a:lnTo>
                  <a:pt x="848" y="608"/>
                </a:lnTo>
                <a:lnTo>
                  <a:pt x="848" y="610"/>
                </a:lnTo>
                <a:lnTo>
                  <a:pt x="846" y="614"/>
                </a:lnTo>
                <a:lnTo>
                  <a:pt x="834" y="636"/>
                </a:lnTo>
                <a:lnTo>
                  <a:pt x="824" y="656"/>
                </a:lnTo>
                <a:lnTo>
                  <a:pt x="822" y="658"/>
                </a:lnTo>
                <a:lnTo>
                  <a:pt x="824" y="660"/>
                </a:lnTo>
                <a:lnTo>
                  <a:pt x="824" y="662"/>
                </a:lnTo>
                <a:lnTo>
                  <a:pt x="822" y="662"/>
                </a:lnTo>
                <a:lnTo>
                  <a:pt x="822" y="666"/>
                </a:lnTo>
                <a:lnTo>
                  <a:pt x="820" y="666"/>
                </a:lnTo>
                <a:lnTo>
                  <a:pt x="820" y="668"/>
                </a:lnTo>
                <a:lnTo>
                  <a:pt x="818" y="664"/>
                </a:lnTo>
                <a:lnTo>
                  <a:pt x="818" y="660"/>
                </a:lnTo>
                <a:lnTo>
                  <a:pt x="816" y="660"/>
                </a:lnTo>
                <a:lnTo>
                  <a:pt x="816" y="662"/>
                </a:lnTo>
                <a:lnTo>
                  <a:pt x="816" y="664"/>
                </a:lnTo>
                <a:lnTo>
                  <a:pt x="814" y="668"/>
                </a:lnTo>
                <a:lnTo>
                  <a:pt x="812" y="672"/>
                </a:lnTo>
                <a:lnTo>
                  <a:pt x="810" y="676"/>
                </a:lnTo>
                <a:lnTo>
                  <a:pt x="808" y="680"/>
                </a:lnTo>
                <a:lnTo>
                  <a:pt x="808" y="684"/>
                </a:lnTo>
                <a:lnTo>
                  <a:pt x="808" y="686"/>
                </a:lnTo>
                <a:lnTo>
                  <a:pt x="804" y="686"/>
                </a:lnTo>
                <a:lnTo>
                  <a:pt x="802" y="684"/>
                </a:lnTo>
                <a:lnTo>
                  <a:pt x="804" y="682"/>
                </a:lnTo>
                <a:lnTo>
                  <a:pt x="804" y="680"/>
                </a:lnTo>
                <a:lnTo>
                  <a:pt x="806" y="680"/>
                </a:lnTo>
                <a:lnTo>
                  <a:pt x="806" y="676"/>
                </a:lnTo>
                <a:lnTo>
                  <a:pt x="806" y="674"/>
                </a:lnTo>
                <a:lnTo>
                  <a:pt x="800" y="678"/>
                </a:lnTo>
                <a:lnTo>
                  <a:pt x="800" y="682"/>
                </a:lnTo>
                <a:lnTo>
                  <a:pt x="800" y="686"/>
                </a:lnTo>
                <a:lnTo>
                  <a:pt x="798" y="692"/>
                </a:lnTo>
                <a:lnTo>
                  <a:pt x="800" y="694"/>
                </a:lnTo>
                <a:lnTo>
                  <a:pt x="802" y="694"/>
                </a:lnTo>
                <a:lnTo>
                  <a:pt x="802" y="698"/>
                </a:lnTo>
                <a:lnTo>
                  <a:pt x="800" y="698"/>
                </a:lnTo>
                <a:lnTo>
                  <a:pt x="796" y="700"/>
                </a:lnTo>
                <a:lnTo>
                  <a:pt x="798" y="702"/>
                </a:lnTo>
                <a:lnTo>
                  <a:pt x="800" y="702"/>
                </a:lnTo>
                <a:lnTo>
                  <a:pt x="798" y="704"/>
                </a:lnTo>
                <a:lnTo>
                  <a:pt x="798" y="702"/>
                </a:lnTo>
                <a:lnTo>
                  <a:pt x="794" y="708"/>
                </a:lnTo>
                <a:lnTo>
                  <a:pt x="792" y="714"/>
                </a:lnTo>
                <a:lnTo>
                  <a:pt x="794" y="718"/>
                </a:lnTo>
                <a:lnTo>
                  <a:pt x="792" y="718"/>
                </a:lnTo>
                <a:lnTo>
                  <a:pt x="792" y="716"/>
                </a:lnTo>
                <a:lnTo>
                  <a:pt x="790" y="716"/>
                </a:lnTo>
                <a:lnTo>
                  <a:pt x="790" y="718"/>
                </a:lnTo>
                <a:lnTo>
                  <a:pt x="788" y="718"/>
                </a:lnTo>
                <a:lnTo>
                  <a:pt x="790" y="714"/>
                </a:lnTo>
                <a:lnTo>
                  <a:pt x="790" y="712"/>
                </a:lnTo>
                <a:lnTo>
                  <a:pt x="786" y="712"/>
                </a:lnTo>
                <a:lnTo>
                  <a:pt x="784" y="712"/>
                </a:lnTo>
                <a:lnTo>
                  <a:pt x="784" y="714"/>
                </a:lnTo>
                <a:lnTo>
                  <a:pt x="784" y="718"/>
                </a:lnTo>
                <a:lnTo>
                  <a:pt x="784" y="720"/>
                </a:lnTo>
                <a:lnTo>
                  <a:pt x="780" y="722"/>
                </a:lnTo>
                <a:lnTo>
                  <a:pt x="782" y="724"/>
                </a:lnTo>
                <a:lnTo>
                  <a:pt x="784" y="726"/>
                </a:lnTo>
                <a:lnTo>
                  <a:pt x="782" y="726"/>
                </a:lnTo>
                <a:lnTo>
                  <a:pt x="780" y="726"/>
                </a:lnTo>
                <a:lnTo>
                  <a:pt x="778" y="732"/>
                </a:lnTo>
                <a:lnTo>
                  <a:pt x="778" y="736"/>
                </a:lnTo>
                <a:lnTo>
                  <a:pt x="780" y="736"/>
                </a:lnTo>
                <a:lnTo>
                  <a:pt x="782" y="734"/>
                </a:lnTo>
                <a:lnTo>
                  <a:pt x="784" y="730"/>
                </a:lnTo>
                <a:lnTo>
                  <a:pt x="784" y="732"/>
                </a:lnTo>
                <a:lnTo>
                  <a:pt x="782" y="732"/>
                </a:lnTo>
                <a:lnTo>
                  <a:pt x="782" y="734"/>
                </a:lnTo>
                <a:lnTo>
                  <a:pt x="782" y="738"/>
                </a:lnTo>
                <a:lnTo>
                  <a:pt x="784" y="738"/>
                </a:lnTo>
                <a:lnTo>
                  <a:pt x="782" y="742"/>
                </a:lnTo>
                <a:lnTo>
                  <a:pt x="782" y="744"/>
                </a:lnTo>
                <a:lnTo>
                  <a:pt x="780" y="744"/>
                </a:lnTo>
                <a:lnTo>
                  <a:pt x="778" y="744"/>
                </a:lnTo>
                <a:lnTo>
                  <a:pt x="778" y="746"/>
                </a:lnTo>
                <a:lnTo>
                  <a:pt x="778" y="742"/>
                </a:lnTo>
                <a:lnTo>
                  <a:pt x="776" y="742"/>
                </a:lnTo>
                <a:lnTo>
                  <a:pt x="772" y="744"/>
                </a:lnTo>
                <a:lnTo>
                  <a:pt x="770" y="750"/>
                </a:lnTo>
                <a:lnTo>
                  <a:pt x="770" y="752"/>
                </a:lnTo>
                <a:lnTo>
                  <a:pt x="772" y="754"/>
                </a:lnTo>
                <a:lnTo>
                  <a:pt x="774" y="758"/>
                </a:lnTo>
                <a:lnTo>
                  <a:pt x="772" y="764"/>
                </a:lnTo>
                <a:lnTo>
                  <a:pt x="768" y="774"/>
                </a:lnTo>
                <a:lnTo>
                  <a:pt x="768" y="770"/>
                </a:lnTo>
                <a:lnTo>
                  <a:pt x="768" y="766"/>
                </a:lnTo>
                <a:lnTo>
                  <a:pt x="768" y="764"/>
                </a:lnTo>
                <a:lnTo>
                  <a:pt x="770" y="762"/>
                </a:lnTo>
                <a:lnTo>
                  <a:pt x="768" y="760"/>
                </a:lnTo>
                <a:lnTo>
                  <a:pt x="766" y="758"/>
                </a:lnTo>
                <a:lnTo>
                  <a:pt x="768" y="756"/>
                </a:lnTo>
                <a:lnTo>
                  <a:pt x="766" y="756"/>
                </a:lnTo>
                <a:lnTo>
                  <a:pt x="766" y="758"/>
                </a:lnTo>
                <a:lnTo>
                  <a:pt x="764" y="760"/>
                </a:lnTo>
                <a:lnTo>
                  <a:pt x="766" y="762"/>
                </a:lnTo>
                <a:lnTo>
                  <a:pt x="768" y="762"/>
                </a:lnTo>
                <a:lnTo>
                  <a:pt x="766" y="764"/>
                </a:lnTo>
                <a:lnTo>
                  <a:pt x="766" y="762"/>
                </a:lnTo>
                <a:lnTo>
                  <a:pt x="764" y="760"/>
                </a:lnTo>
                <a:lnTo>
                  <a:pt x="762" y="762"/>
                </a:lnTo>
                <a:lnTo>
                  <a:pt x="764" y="766"/>
                </a:lnTo>
                <a:lnTo>
                  <a:pt x="760" y="768"/>
                </a:lnTo>
                <a:lnTo>
                  <a:pt x="760" y="770"/>
                </a:lnTo>
                <a:lnTo>
                  <a:pt x="758" y="780"/>
                </a:lnTo>
                <a:lnTo>
                  <a:pt x="758" y="782"/>
                </a:lnTo>
                <a:lnTo>
                  <a:pt x="758" y="784"/>
                </a:lnTo>
                <a:lnTo>
                  <a:pt x="756" y="788"/>
                </a:lnTo>
                <a:lnTo>
                  <a:pt x="756" y="790"/>
                </a:lnTo>
                <a:lnTo>
                  <a:pt x="754" y="794"/>
                </a:lnTo>
                <a:lnTo>
                  <a:pt x="750" y="802"/>
                </a:lnTo>
                <a:lnTo>
                  <a:pt x="748" y="808"/>
                </a:lnTo>
                <a:lnTo>
                  <a:pt x="744" y="814"/>
                </a:lnTo>
                <a:lnTo>
                  <a:pt x="740" y="820"/>
                </a:lnTo>
                <a:lnTo>
                  <a:pt x="740" y="828"/>
                </a:lnTo>
                <a:lnTo>
                  <a:pt x="740" y="830"/>
                </a:lnTo>
                <a:lnTo>
                  <a:pt x="738" y="834"/>
                </a:lnTo>
                <a:lnTo>
                  <a:pt x="738" y="830"/>
                </a:lnTo>
                <a:lnTo>
                  <a:pt x="738" y="828"/>
                </a:lnTo>
                <a:lnTo>
                  <a:pt x="736" y="828"/>
                </a:lnTo>
                <a:lnTo>
                  <a:pt x="734" y="828"/>
                </a:lnTo>
                <a:lnTo>
                  <a:pt x="734" y="830"/>
                </a:lnTo>
                <a:lnTo>
                  <a:pt x="736" y="830"/>
                </a:lnTo>
                <a:lnTo>
                  <a:pt x="736" y="834"/>
                </a:lnTo>
                <a:lnTo>
                  <a:pt x="734" y="836"/>
                </a:lnTo>
                <a:lnTo>
                  <a:pt x="728" y="840"/>
                </a:lnTo>
                <a:lnTo>
                  <a:pt x="726" y="848"/>
                </a:lnTo>
                <a:lnTo>
                  <a:pt x="726" y="852"/>
                </a:lnTo>
                <a:lnTo>
                  <a:pt x="728" y="856"/>
                </a:lnTo>
                <a:lnTo>
                  <a:pt x="726" y="858"/>
                </a:lnTo>
                <a:lnTo>
                  <a:pt x="726" y="862"/>
                </a:lnTo>
                <a:lnTo>
                  <a:pt x="724" y="864"/>
                </a:lnTo>
                <a:lnTo>
                  <a:pt x="720" y="864"/>
                </a:lnTo>
                <a:lnTo>
                  <a:pt x="720" y="866"/>
                </a:lnTo>
                <a:lnTo>
                  <a:pt x="722" y="866"/>
                </a:lnTo>
                <a:lnTo>
                  <a:pt x="724" y="866"/>
                </a:lnTo>
                <a:lnTo>
                  <a:pt x="722" y="870"/>
                </a:lnTo>
                <a:lnTo>
                  <a:pt x="722" y="872"/>
                </a:lnTo>
                <a:lnTo>
                  <a:pt x="720" y="876"/>
                </a:lnTo>
                <a:lnTo>
                  <a:pt x="720" y="878"/>
                </a:lnTo>
                <a:lnTo>
                  <a:pt x="718" y="882"/>
                </a:lnTo>
                <a:lnTo>
                  <a:pt x="720" y="882"/>
                </a:lnTo>
                <a:lnTo>
                  <a:pt x="720" y="886"/>
                </a:lnTo>
                <a:lnTo>
                  <a:pt x="720" y="888"/>
                </a:lnTo>
                <a:lnTo>
                  <a:pt x="720" y="890"/>
                </a:lnTo>
                <a:lnTo>
                  <a:pt x="720" y="892"/>
                </a:lnTo>
                <a:lnTo>
                  <a:pt x="718" y="892"/>
                </a:lnTo>
                <a:lnTo>
                  <a:pt x="716" y="890"/>
                </a:lnTo>
                <a:lnTo>
                  <a:pt x="714" y="892"/>
                </a:lnTo>
                <a:lnTo>
                  <a:pt x="712" y="896"/>
                </a:lnTo>
                <a:lnTo>
                  <a:pt x="712" y="898"/>
                </a:lnTo>
                <a:lnTo>
                  <a:pt x="710" y="902"/>
                </a:lnTo>
                <a:lnTo>
                  <a:pt x="708" y="904"/>
                </a:lnTo>
                <a:lnTo>
                  <a:pt x="708" y="908"/>
                </a:lnTo>
                <a:lnTo>
                  <a:pt x="706" y="912"/>
                </a:lnTo>
                <a:lnTo>
                  <a:pt x="704" y="914"/>
                </a:lnTo>
                <a:lnTo>
                  <a:pt x="704" y="916"/>
                </a:lnTo>
                <a:lnTo>
                  <a:pt x="704" y="918"/>
                </a:lnTo>
                <a:lnTo>
                  <a:pt x="702" y="920"/>
                </a:lnTo>
                <a:lnTo>
                  <a:pt x="700" y="924"/>
                </a:lnTo>
                <a:lnTo>
                  <a:pt x="698" y="926"/>
                </a:lnTo>
                <a:lnTo>
                  <a:pt x="696" y="930"/>
                </a:lnTo>
                <a:lnTo>
                  <a:pt x="694" y="942"/>
                </a:lnTo>
                <a:lnTo>
                  <a:pt x="688" y="954"/>
                </a:lnTo>
                <a:lnTo>
                  <a:pt x="688" y="952"/>
                </a:lnTo>
                <a:lnTo>
                  <a:pt x="688" y="960"/>
                </a:lnTo>
                <a:lnTo>
                  <a:pt x="686" y="966"/>
                </a:lnTo>
                <a:lnTo>
                  <a:pt x="684" y="972"/>
                </a:lnTo>
                <a:lnTo>
                  <a:pt x="684" y="974"/>
                </a:lnTo>
                <a:lnTo>
                  <a:pt x="684" y="976"/>
                </a:lnTo>
                <a:lnTo>
                  <a:pt x="680" y="980"/>
                </a:lnTo>
                <a:lnTo>
                  <a:pt x="680" y="986"/>
                </a:lnTo>
                <a:lnTo>
                  <a:pt x="680" y="990"/>
                </a:lnTo>
                <a:lnTo>
                  <a:pt x="678" y="996"/>
                </a:lnTo>
                <a:lnTo>
                  <a:pt x="670" y="1012"/>
                </a:lnTo>
                <a:lnTo>
                  <a:pt x="668" y="1014"/>
                </a:lnTo>
                <a:lnTo>
                  <a:pt x="668" y="1020"/>
                </a:lnTo>
                <a:lnTo>
                  <a:pt x="668" y="1024"/>
                </a:lnTo>
                <a:lnTo>
                  <a:pt x="664" y="1032"/>
                </a:lnTo>
                <a:lnTo>
                  <a:pt x="664" y="1036"/>
                </a:lnTo>
                <a:lnTo>
                  <a:pt x="662" y="1038"/>
                </a:lnTo>
                <a:lnTo>
                  <a:pt x="658" y="1042"/>
                </a:lnTo>
                <a:lnTo>
                  <a:pt x="660" y="1044"/>
                </a:lnTo>
                <a:lnTo>
                  <a:pt x="656" y="1056"/>
                </a:lnTo>
                <a:lnTo>
                  <a:pt x="652" y="1066"/>
                </a:lnTo>
                <a:lnTo>
                  <a:pt x="650" y="1064"/>
                </a:lnTo>
                <a:lnTo>
                  <a:pt x="650" y="1066"/>
                </a:lnTo>
                <a:lnTo>
                  <a:pt x="650" y="1070"/>
                </a:lnTo>
                <a:lnTo>
                  <a:pt x="648" y="1070"/>
                </a:lnTo>
                <a:lnTo>
                  <a:pt x="650" y="1072"/>
                </a:lnTo>
                <a:lnTo>
                  <a:pt x="650" y="1078"/>
                </a:lnTo>
                <a:lnTo>
                  <a:pt x="648" y="1080"/>
                </a:lnTo>
                <a:lnTo>
                  <a:pt x="646" y="1080"/>
                </a:lnTo>
                <a:lnTo>
                  <a:pt x="648" y="1084"/>
                </a:lnTo>
                <a:lnTo>
                  <a:pt x="646" y="1088"/>
                </a:lnTo>
                <a:lnTo>
                  <a:pt x="646" y="1092"/>
                </a:lnTo>
                <a:lnTo>
                  <a:pt x="646" y="1094"/>
                </a:lnTo>
                <a:lnTo>
                  <a:pt x="644" y="1102"/>
                </a:lnTo>
                <a:lnTo>
                  <a:pt x="640" y="1108"/>
                </a:lnTo>
                <a:lnTo>
                  <a:pt x="640" y="1116"/>
                </a:lnTo>
                <a:lnTo>
                  <a:pt x="638" y="1122"/>
                </a:lnTo>
                <a:lnTo>
                  <a:pt x="632" y="1136"/>
                </a:lnTo>
                <a:lnTo>
                  <a:pt x="630" y="1138"/>
                </a:lnTo>
                <a:lnTo>
                  <a:pt x="628" y="1138"/>
                </a:lnTo>
                <a:lnTo>
                  <a:pt x="626" y="1138"/>
                </a:lnTo>
                <a:lnTo>
                  <a:pt x="626" y="1140"/>
                </a:lnTo>
                <a:lnTo>
                  <a:pt x="626" y="1142"/>
                </a:lnTo>
                <a:lnTo>
                  <a:pt x="626" y="1144"/>
                </a:lnTo>
                <a:lnTo>
                  <a:pt x="624" y="1144"/>
                </a:lnTo>
                <a:lnTo>
                  <a:pt x="622" y="1146"/>
                </a:lnTo>
                <a:lnTo>
                  <a:pt x="622" y="1144"/>
                </a:lnTo>
                <a:lnTo>
                  <a:pt x="620" y="1148"/>
                </a:lnTo>
                <a:lnTo>
                  <a:pt x="618" y="1154"/>
                </a:lnTo>
                <a:lnTo>
                  <a:pt x="614" y="1156"/>
                </a:lnTo>
                <a:lnTo>
                  <a:pt x="614" y="1158"/>
                </a:lnTo>
                <a:lnTo>
                  <a:pt x="614" y="1160"/>
                </a:lnTo>
                <a:lnTo>
                  <a:pt x="616" y="1160"/>
                </a:lnTo>
                <a:lnTo>
                  <a:pt x="614" y="1162"/>
                </a:lnTo>
                <a:lnTo>
                  <a:pt x="614" y="1164"/>
                </a:lnTo>
                <a:lnTo>
                  <a:pt x="614" y="1166"/>
                </a:lnTo>
                <a:lnTo>
                  <a:pt x="614" y="1168"/>
                </a:lnTo>
                <a:lnTo>
                  <a:pt x="616" y="1166"/>
                </a:lnTo>
                <a:lnTo>
                  <a:pt x="614" y="1168"/>
                </a:lnTo>
                <a:lnTo>
                  <a:pt x="612" y="1168"/>
                </a:lnTo>
                <a:lnTo>
                  <a:pt x="610" y="1168"/>
                </a:lnTo>
                <a:lnTo>
                  <a:pt x="608" y="1170"/>
                </a:lnTo>
                <a:lnTo>
                  <a:pt x="606" y="1172"/>
                </a:lnTo>
                <a:lnTo>
                  <a:pt x="606" y="1176"/>
                </a:lnTo>
                <a:lnTo>
                  <a:pt x="606" y="1178"/>
                </a:lnTo>
                <a:lnTo>
                  <a:pt x="604" y="1182"/>
                </a:lnTo>
                <a:lnTo>
                  <a:pt x="606" y="1186"/>
                </a:lnTo>
                <a:lnTo>
                  <a:pt x="604" y="1190"/>
                </a:lnTo>
                <a:lnTo>
                  <a:pt x="598" y="1200"/>
                </a:lnTo>
                <a:lnTo>
                  <a:pt x="598" y="1190"/>
                </a:lnTo>
                <a:lnTo>
                  <a:pt x="598" y="1184"/>
                </a:lnTo>
                <a:lnTo>
                  <a:pt x="596" y="1180"/>
                </a:lnTo>
                <a:lnTo>
                  <a:pt x="594" y="1180"/>
                </a:lnTo>
                <a:lnTo>
                  <a:pt x="592" y="1182"/>
                </a:lnTo>
                <a:lnTo>
                  <a:pt x="594" y="1184"/>
                </a:lnTo>
                <a:lnTo>
                  <a:pt x="596" y="1186"/>
                </a:lnTo>
                <a:lnTo>
                  <a:pt x="594" y="1186"/>
                </a:lnTo>
                <a:lnTo>
                  <a:pt x="592" y="1186"/>
                </a:lnTo>
                <a:lnTo>
                  <a:pt x="588" y="1196"/>
                </a:lnTo>
                <a:lnTo>
                  <a:pt x="588" y="1198"/>
                </a:lnTo>
                <a:lnTo>
                  <a:pt x="588" y="1200"/>
                </a:lnTo>
                <a:lnTo>
                  <a:pt x="588" y="1202"/>
                </a:lnTo>
                <a:lnTo>
                  <a:pt x="588" y="1204"/>
                </a:lnTo>
                <a:lnTo>
                  <a:pt x="588" y="1206"/>
                </a:lnTo>
                <a:lnTo>
                  <a:pt x="588" y="1204"/>
                </a:lnTo>
                <a:lnTo>
                  <a:pt x="590" y="1204"/>
                </a:lnTo>
                <a:lnTo>
                  <a:pt x="592" y="1204"/>
                </a:lnTo>
                <a:lnTo>
                  <a:pt x="594" y="1206"/>
                </a:lnTo>
                <a:lnTo>
                  <a:pt x="596" y="1208"/>
                </a:lnTo>
                <a:lnTo>
                  <a:pt x="594" y="1210"/>
                </a:lnTo>
                <a:lnTo>
                  <a:pt x="596" y="1214"/>
                </a:lnTo>
                <a:lnTo>
                  <a:pt x="594" y="1218"/>
                </a:lnTo>
                <a:lnTo>
                  <a:pt x="594" y="1222"/>
                </a:lnTo>
                <a:lnTo>
                  <a:pt x="592" y="1224"/>
                </a:lnTo>
                <a:lnTo>
                  <a:pt x="594" y="1226"/>
                </a:lnTo>
                <a:lnTo>
                  <a:pt x="592" y="1230"/>
                </a:lnTo>
                <a:lnTo>
                  <a:pt x="590" y="1232"/>
                </a:lnTo>
                <a:lnTo>
                  <a:pt x="588" y="1234"/>
                </a:lnTo>
                <a:lnTo>
                  <a:pt x="588" y="1236"/>
                </a:lnTo>
                <a:lnTo>
                  <a:pt x="590" y="1236"/>
                </a:lnTo>
                <a:lnTo>
                  <a:pt x="588" y="1238"/>
                </a:lnTo>
                <a:lnTo>
                  <a:pt x="588" y="1234"/>
                </a:lnTo>
                <a:lnTo>
                  <a:pt x="586" y="1236"/>
                </a:lnTo>
                <a:lnTo>
                  <a:pt x="588" y="1238"/>
                </a:lnTo>
                <a:lnTo>
                  <a:pt x="588" y="1240"/>
                </a:lnTo>
                <a:lnTo>
                  <a:pt x="588" y="1242"/>
                </a:lnTo>
                <a:lnTo>
                  <a:pt x="590" y="1242"/>
                </a:lnTo>
                <a:lnTo>
                  <a:pt x="588" y="1246"/>
                </a:lnTo>
                <a:lnTo>
                  <a:pt x="588" y="1248"/>
                </a:lnTo>
                <a:lnTo>
                  <a:pt x="588" y="1250"/>
                </a:lnTo>
                <a:lnTo>
                  <a:pt x="588" y="1252"/>
                </a:lnTo>
                <a:lnTo>
                  <a:pt x="588" y="1256"/>
                </a:lnTo>
                <a:lnTo>
                  <a:pt x="588" y="1258"/>
                </a:lnTo>
                <a:lnTo>
                  <a:pt x="586" y="1262"/>
                </a:lnTo>
                <a:lnTo>
                  <a:pt x="584" y="1264"/>
                </a:lnTo>
                <a:lnTo>
                  <a:pt x="586" y="1262"/>
                </a:lnTo>
                <a:lnTo>
                  <a:pt x="586" y="1260"/>
                </a:lnTo>
                <a:lnTo>
                  <a:pt x="584" y="1262"/>
                </a:lnTo>
                <a:lnTo>
                  <a:pt x="582" y="1260"/>
                </a:lnTo>
                <a:lnTo>
                  <a:pt x="584" y="1260"/>
                </a:lnTo>
                <a:lnTo>
                  <a:pt x="584" y="1258"/>
                </a:lnTo>
                <a:lnTo>
                  <a:pt x="584" y="1254"/>
                </a:lnTo>
                <a:lnTo>
                  <a:pt x="584" y="1250"/>
                </a:lnTo>
                <a:lnTo>
                  <a:pt x="584" y="1252"/>
                </a:lnTo>
                <a:lnTo>
                  <a:pt x="582" y="1250"/>
                </a:lnTo>
                <a:lnTo>
                  <a:pt x="578" y="1254"/>
                </a:lnTo>
                <a:lnTo>
                  <a:pt x="570" y="1256"/>
                </a:lnTo>
                <a:lnTo>
                  <a:pt x="570" y="1258"/>
                </a:lnTo>
                <a:lnTo>
                  <a:pt x="572" y="1260"/>
                </a:lnTo>
                <a:lnTo>
                  <a:pt x="570" y="1272"/>
                </a:lnTo>
                <a:lnTo>
                  <a:pt x="572" y="1272"/>
                </a:lnTo>
                <a:lnTo>
                  <a:pt x="572" y="1270"/>
                </a:lnTo>
                <a:lnTo>
                  <a:pt x="572" y="1268"/>
                </a:lnTo>
                <a:lnTo>
                  <a:pt x="574" y="1268"/>
                </a:lnTo>
                <a:lnTo>
                  <a:pt x="576" y="1268"/>
                </a:lnTo>
                <a:lnTo>
                  <a:pt x="572" y="1270"/>
                </a:lnTo>
                <a:lnTo>
                  <a:pt x="576" y="1274"/>
                </a:lnTo>
                <a:lnTo>
                  <a:pt x="570" y="1278"/>
                </a:lnTo>
                <a:lnTo>
                  <a:pt x="568" y="1286"/>
                </a:lnTo>
                <a:lnTo>
                  <a:pt x="570" y="1288"/>
                </a:lnTo>
                <a:lnTo>
                  <a:pt x="568" y="1290"/>
                </a:lnTo>
                <a:lnTo>
                  <a:pt x="566" y="1290"/>
                </a:lnTo>
                <a:lnTo>
                  <a:pt x="568" y="1292"/>
                </a:lnTo>
                <a:lnTo>
                  <a:pt x="568" y="1294"/>
                </a:lnTo>
                <a:lnTo>
                  <a:pt x="566" y="1298"/>
                </a:lnTo>
                <a:lnTo>
                  <a:pt x="564" y="1298"/>
                </a:lnTo>
                <a:lnTo>
                  <a:pt x="566" y="1312"/>
                </a:lnTo>
                <a:lnTo>
                  <a:pt x="566" y="1318"/>
                </a:lnTo>
                <a:lnTo>
                  <a:pt x="564" y="1326"/>
                </a:lnTo>
                <a:lnTo>
                  <a:pt x="566" y="1328"/>
                </a:lnTo>
                <a:lnTo>
                  <a:pt x="564" y="1332"/>
                </a:lnTo>
                <a:lnTo>
                  <a:pt x="560" y="1334"/>
                </a:lnTo>
                <a:lnTo>
                  <a:pt x="560" y="1338"/>
                </a:lnTo>
                <a:lnTo>
                  <a:pt x="558" y="1342"/>
                </a:lnTo>
                <a:lnTo>
                  <a:pt x="554" y="1348"/>
                </a:lnTo>
                <a:lnTo>
                  <a:pt x="546" y="1358"/>
                </a:lnTo>
                <a:lnTo>
                  <a:pt x="546" y="1362"/>
                </a:lnTo>
                <a:lnTo>
                  <a:pt x="546" y="1364"/>
                </a:lnTo>
                <a:lnTo>
                  <a:pt x="544" y="1364"/>
                </a:lnTo>
                <a:lnTo>
                  <a:pt x="544" y="1370"/>
                </a:lnTo>
                <a:lnTo>
                  <a:pt x="544" y="1372"/>
                </a:lnTo>
                <a:lnTo>
                  <a:pt x="542" y="1374"/>
                </a:lnTo>
                <a:lnTo>
                  <a:pt x="542" y="1376"/>
                </a:lnTo>
                <a:lnTo>
                  <a:pt x="542" y="1378"/>
                </a:lnTo>
                <a:lnTo>
                  <a:pt x="540" y="1376"/>
                </a:lnTo>
                <a:lnTo>
                  <a:pt x="536" y="1374"/>
                </a:lnTo>
                <a:lnTo>
                  <a:pt x="534" y="1374"/>
                </a:lnTo>
                <a:lnTo>
                  <a:pt x="534" y="1378"/>
                </a:lnTo>
                <a:lnTo>
                  <a:pt x="532" y="1378"/>
                </a:lnTo>
                <a:lnTo>
                  <a:pt x="530" y="1382"/>
                </a:lnTo>
                <a:lnTo>
                  <a:pt x="530" y="1386"/>
                </a:lnTo>
                <a:lnTo>
                  <a:pt x="530" y="1392"/>
                </a:lnTo>
                <a:lnTo>
                  <a:pt x="528" y="1398"/>
                </a:lnTo>
                <a:lnTo>
                  <a:pt x="526" y="1402"/>
                </a:lnTo>
                <a:lnTo>
                  <a:pt x="528" y="1408"/>
                </a:lnTo>
                <a:lnTo>
                  <a:pt x="526" y="1410"/>
                </a:lnTo>
                <a:lnTo>
                  <a:pt x="528" y="1412"/>
                </a:lnTo>
                <a:lnTo>
                  <a:pt x="526" y="1412"/>
                </a:lnTo>
                <a:lnTo>
                  <a:pt x="522" y="1414"/>
                </a:lnTo>
                <a:lnTo>
                  <a:pt x="522" y="1408"/>
                </a:lnTo>
                <a:lnTo>
                  <a:pt x="516" y="1410"/>
                </a:lnTo>
                <a:lnTo>
                  <a:pt x="516" y="1412"/>
                </a:lnTo>
                <a:lnTo>
                  <a:pt x="516" y="1414"/>
                </a:lnTo>
                <a:lnTo>
                  <a:pt x="514" y="1418"/>
                </a:lnTo>
                <a:lnTo>
                  <a:pt x="510" y="1424"/>
                </a:lnTo>
                <a:lnTo>
                  <a:pt x="512" y="1428"/>
                </a:lnTo>
                <a:lnTo>
                  <a:pt x="510" y="1432"/>
                </a:lnTo>
                <a:lnTo>
                  <a:pt x="508" y="1434"/>
                </a:lnTo>
                <a:lnTo>
                  <a:pt x="510" y="1438"/>
                </a:lnTo>
                <a:lnTo>
                  <a:pt x="514" y="1438"/>
                </a:lnTo>
                <a:lnTo>
                  <a:pt x="516" y="1438"/>
                </a:lnTo>
                <a:lnTo>
                  <a:pt x="518" y="1436"/>
                </a:lnTo>
                <a:lnTo>
                  <a:pt x="518" y="1434"/>
                </a:lnTo>
                <a:lnTo>
                  <a:pt x="518" y="1430"/>
                </a:lnTo>
                <a:lnTo>
                  <a:pt x="516" y="1428"/>
                </a:lnTo>
                <a:lnTo>
                  <a:pt x="514" y="1426"/>
                </a:lnTo>
                <a:lnTo>
                  <a:pt x="516" y="1426"/>
                </a:lnTo>
                <a:lnTo>
                  <a:pt x="518" y="1428"/>
                </a:lnTo>
                <a:lnTo>
                  <a:pt x="518" y="1426"/>
                </a:lnTo>
                <a:lnTo>
                  <a:pt x="520" y="1424"/>
                </a:lnTo>
                <a:lnTo>
                  <a:pt x="520" y="1426"/>
                </a:lnTo>
                <a:lnTo>
                  <a:pt x="522" y="1426"/>
                </a:lnTo>
                <a:lnTo>
                  <a:pt x="518" y="1436"/>
                </a:lnTo>
                <a:lnTo>
                  <a:pt x="516" y="1448"/>
                </a:lnTo>
                <a:lnTo>
                  <a:pt x="512" y="1470"/>
                </a:lnTo>
                <a:lnTo>
                  <a:pt x="510" y="1472"/>
                </a:lnTo>
                <a:lnTo>
                  <a:pt x="510" y="1474"/>
                </a:lnTo>
                <a:lnTo>
                  <a:pt x="512" y="1474"/>
                </a:lnTo>
                <a:lnTo>
                  <a:pt x="512" y="1470"/>
                </a:lnTo>
                <a:lnTo>
                  <a:pt x="516" y="1474"/>
                </a:lnTo>
                <a:lnTo>
                  <a:pt x="516" y="1476"/>
                </a:lnTo>
                <a:lnTo>
                  <a:pt x="512" y="1478"/>
                </a:lnTo>
                <a:lnTo>
                  <a:pt x="512" y="1480"/>
                </a:lnTo>
                <a:lnTo>
                  <a:pt x="512" y="1482"/>
                </a:lnTo>
                <a:lnTo>
                  <a:pt x="512" y="1486"/>
                </a:lnTo>
                <a:lnTo>
                  <a:pt x="510" y="1484"/>
                </a:lnTo>
                <a:lnTo>
                  <a:pt x="510" y="1478"/>
                </a:lnTo>
                <a:lnTo>
                  <a:pt x="506" y="1480"/>
                </a:lnTo>
                <a:lnTo>
                  <a:pt x="506" y="1484"/>
                </a:lnTo>
                <a:lnTo>
                  <a:pt x="506" y="1488"/>
                </a:lnTo>
                <a:lnTo>
                  <a:pt x="508" y="1494"/>
                </a:lnTo>
                <a:lnTo>
                  <a:pt x="508" y="1496"/>
                </a:lnTo>
                <a:lnTo>
                  <a:pt x="506" y="1498"/>
                </a:lnTo>
                <a:lnTo>
                  <a:pt x="506" y="1500"/>
                </a:lnTo>
                <a:lnTo>
                  <a:pt x="504" y="1502"/>
                </a:lnTo>
                <a:lnTo>
                  <a:pt x="504" y="1500"/>
                </a:lnTo>
                <a:lnTo>
                  <a:pt x="502" y="1502"/>
                </a:lnTo>
                <a:lnTo>
                  <a:pt x="502" y="1504"/>
                </a:lnTo>
                <a:lnTo>
                  <a:pt x="498" y="1510"/>
                </a:lnTo>
                <a:lnTo>
                  <a:pt x="498" y="1512"/>
                </a:lnTo>
                <a:lnTo>
                  <a:pt x="498" y="1514"/>
                </a:lnTo>
                <a:lnTo>
                  <a:pt x="496" y="1516"/>
                </a:lnTo>
                <a:lnTo>
                  <a:pt x="494" y="1514"/>
                </a:lnTo>
                <a:lnTo>
                  <a:pt x="492" y="1512"/>
                </a:lnTo>
                <a:lnTo>
                  <a:pt x="490" y="1514"/>
                </a:lnTo>
                <a:lnTo>
                  <a:pt x="490" y="1518"/>
                </a:lnTo>
                <a:lnTo>
                  <a:pt x="488" y="1522"/>
                </a:lnTo>
                <a:lnTo>
                  <a:pt x="488" y="1526"/>
                </a:lnTo>
                <a:lnTo>
                  <a:pt x="490" y="1524"/>
                </a:lnTo>
                <a:lnTo>
                  <a:pt x="492" y="1520"/>
                </a:lnTo>
                <a:lnTo>
                  <a:pt x="492" y="1518"/>
                </a:lnTo>
                <a:lnTo>
                  <a:pt x="494" y="1518"/>
                </a:lnTo>
                <a:lnTo>
                  <a:pt x="494" y="1520"/>
                </a:lnTo>
                <a:lnTo>
                  <a:pt x="494" y="1524"/>
                </a:lnTo>
                <a:lnTo>
                  <a:pt x="492" y="1530"/>
                </a:lnTo>
                <a:lnTo>
                  <a:pt x="488" y="1528"/>
                </a:lnTo>
                <a:lnTo>
                  <a:pt x="488" y="1530"/>
                </a:lnTo>
                <a:lnTo>
                  <a:pt x="488" y="1534"/>
                </a:lnTo>
                <a:lnTo>
                  <a:pt x="490" y="1536"/>
                </a:lnTo>
                <a:lnTo>
                  <a:pt x="488" y="1538"/>
                </a:lnTo>
                <a:lnTo>
                  <a:pt x="488" y="1534"/>
                </a:lnTo>
                <a:lnTo>
                  <a:pt x="488" y="1530"/>
                </a:lnTo>
                <a:lnTo>
                  <a:pt x="486" y="1534"/>
                </a:lnTo>
                <a:lnTo>
                  <a:pt x="484" y="1540"/>
                </a:lnTo>
                <a:lnTo>
                  <a:pt x="484" y="1544"/>
                </a:lnTo>
                <a:lnTo>
                  <a:pt x="480" y="1550"/>
                </a:lnTo>
                <a:lnTo>
                  <a:pt x="476" y="1552"/>
                </a:lnTo>
                <a:lnTo>
                  <a:pt x="474" y="1554"/>
                </a:lnTo>
                <a:lnTo>
                  <a:pt x="474" y="1556"/>
                </a:lnTo>
                <a:lnTo>
                  <a:pt x="474" y="1558"/>
                </a:lnTo>
                <a:lnTo>
                  <a:pt x="474" y="1560"/>
                </a:lnTo>
                <a:lnTo>
                  <a:pt x="476" y="1562"/>
                </a:lnTo>
                <a:lnTo>
                  <a:pt x="476" y="1564"/>
                </a:lnTo>
                <a:lnTo>
                  <a:pt x="472" y="1568"/>
                </a:lnTo>
                <a:lnTo>
                  <a:pt x="468" y="1574"/>
                </a:lnTo>
                <a:lnTo>
                  <a:pt x="464" y="1586"/>
                </a:lnTo>
                <a:lnTo>
                  <a:pt x="468" y="1588"/>
                </a:lnTo>
                <a:lnTo>
                  <a:pt x="468" y="1592"/>
                </a:lnTo>
                <a:lnTo>
                  <a:pt x="464" y="1596"/>
                </a:lnTo>
                <a:lnTo>
                  <a:pt x="464" y="1598"/>
                </a:lnTo>
                <a:lnTo>
                  <a:pt x="462" y="1600"/>
                </a:lnTo>
                <a:lnTo>
                  <a:pt x="460" y="1602"/>
                </a:lnTo>
                <a:lnTo>
                  <a:pt x="462" y="1606"/>
                </a:lnTo>
                <a:lnTo>
                  <a:pt x="462" y="1608"/>
                </a:lnTo>
                <a:lnTo>
                  <a:pt x="462" y="1610"/>
                </a:lnTo>
                <a:lnTo>
                  <a:pt x="458" y="1614"/>
                </a:lnTo>
                <a:lnTo>
                  <a:pt x="458" y="1612"/>
                </a:lnTo>
                <a:lnTo>
                  <a:pt x="460" y="1610"/>
                </a:lnTo>
                <a:lnTo>
                  <a:pt x="456" y="1608"/>
                </a:lnTo>
                <a:lnTo>
                  <a:pt x="458" y="1606"/>
                </a:lnTo>
                <a:lnTo>
                  <a:pt x="456" y="1606"/>
                </a:lnTo>
                <a:lnTo>
                  <a:pt x="456" y="1608"/>
                </a:lnTo>
                <a:lnTo>
                  <a:pt x="454" y="1608"/>
                </a:lnTo>
                <a:lnTo>
                  <a:pt x="454" y="1606"/>
                </a:lnTo>
                <a:lnTo>
                  <a:pt x="452" y="1604"/>
                </a:lnTo>
                <a:lnTo>
                  <a:pt x="454" y="1602"/>
                </a:lnTo>
                <a:lnTo>
                  <a:pt x="450" y="1600"/>
                </a:lnTo>
                <a:lnTo>
                  <a:pt x="450" y="1604"/>
                </a:lnTo>
                <a:lnTo>
                  <a:pt x="450" y="1606"/>
                </a:lnTo>
                <a:lnTo>
                  <a:pt x="452" y="1606"/>
                </a:lnTo>
                <a:lnTo>
                  <a:pt x="452" y="1610"/>
                </a:lnTo>
                <a:lnTo>
                  <a:pt x="452" y="1614"/>
                </a:lnTo>
                <a:lnTo>
                  <a:pt x="450" y="1612"/>
                </a:lnTo>
                <a:lnTo>
                  <a:pt x="450" y="1610"/>
                </a:lnTo>
                <a:lnTo>
                  <a:pt x="448" y="1612"/>
                </a:lnTo>
                <a:lnTo>
                  <a:pt x="448" y="1614"/>
                </a:lnTo>
                <a:lnTo>
                  <a:pt x="450" y="1618"/>
                </a:lnTo>
                <a:lnTo>
                  <a:pt x="450" y="1622"/>
                </a:lnTo>
                <a:lnTo>
                  <a:pt x="452" y="1622"/>
                </a:lnTo>
                <a:lnTo>
                  <a:pt x="454" y="1628"/>
                </a:lnTo>
                <a:lnTo>
                  <a:pt x="454" y="1626"/>
                </a:lnTo>
                <a:lnTo>
                  <a:pt x="454" y="1622"/>
                </a:lnTo>
                <a:lnTo>
                  <a:pt x="454" y="1620"/>
                </a:lnTo>
                <a:lnTo>
                  <a:pt x="456" y="1618"/>
                </a:lnTo>
                <a:lnTo>
                  <a:pt x="458" y="1624"/>
                </a:lnTo>
                <a:lnTo>
                  <a:pt x="456" y="1628"/>
                </a:lnTo>
                <a:lnTo>
                  <a:pt x="454" y="1632"/>
                </a:lnTo>
                <a:lnTo>
                  <a:pt x="456" y="1638"/>
                </a:lnTo>
                <a:lnTo>
                  <a:pt x="454" y="1638"/>
                </a:lnTo>
                <a:lnTo>
                  <a:pt x="456" y="1642"/>
                </a:lnTo>
                <a:lnTo>
                  <a:pt x="454" y="1642"/>
                </a:lnTo>
                <a:lnTo>
                  <a:pt x="456" y="1644"/>
                </a:lnTo>
                <a:lnTo>
                  <a:pt x="454" y="1644"/>
                </a:lnTo>
                <a:lnTo>
                  <a:pt x="454" y="1646"/>
                </a:lnTo>
                <a:lnTo>
                  <a:pt x="454" y="1648"/>
                </a:lnTo>
                <a:lnTo>
                  <a:pt x="460" y="1654"/>
                </a:lnTo>
                <a:lnTo>
                  <a:pt x="460" y="1652"/>
                </a:lnTo>
                <a:lnTo>
                  <a:pt x="462" y="1652"/>
                </a:lnTo>
                <a:lnTo>
                  <a:pt x="464" y="1652"/>
                </a:lnTo>
                <a:lnTo>
                  <a:pt x="464" y="1650"/>
                </a:lnTo>
                <a:lnTo>
                  <a:pt x="464" y="1654"/>
                </a:lnTo>
                <a:lnTo>
                  <a:pt x="464" y="1656"/>
                </a:lnTo>
                <a:lnTo>
                  <a:pt x="464" y="1658"/>
                </a:lnTo>
                <a:lnTo>
                  <a:pt x="460" y="1658"/>
                </a:lnTo>
                <a:lnTo>
                  <a:pt x="460" y="1666"/>
                </a:lnTo>
                <a:lnTo>
                  <a:pt x="458" y="1666"/>
                </a:lnTo>
                <a:lnTo>
                  <a:pt x="456" y="1666"/>
                </a:lnTo>
                <a:lnTo>
                  <a:pt x="456" y="1668"/>
                </a:lnTo>
                <a:lnTo>
                  <a:pt x="456" y="1670"/>
                </a:lnTo>
                <a:lnTo>
                  <a:pt x="454" y="1670"/>
                </a:lnTo>
                <a:lnTo>
                  <a:pt x="452" y="1670"/>
                </a:lnTo>
                <a:lnTo>
                  <a:pt x="452" y="1662"/>
                </a:lnTo>
                <a:lnTo>
                  <a:pt x="456" y="1660"/>
                </a:lnTo>
                <a:lnTo>
                  <a:pt x="456" y="1658"/>
                </a:lnTo>
                <a:lnTo>
                  <a:pt x="454" y="1656"/>
                </a:lnTo>
                <a:lnTo>
                  <a:pt x="450" y="1664"/>
                </a:lnTo>
                <a:lnTo>
                  <a:pt x="450" y="1674"/>
                </a:lnTo>
                <a:lnTo>
                  <a:pt x="450" y="1672"/>
                </a:lnTo>
                <a:lnTo>
                  <a:pt x="452" y="1672"/>
                </a:lnTo>
                <a:lnTo>
                  <a:pt x="452" y="1678"/>
                </a:lnTo>
                <a:lnTo>
                  <a:pt x="454" y="1678"/>
                </a:lnTo>
                <a:lnTo>
                  <a:pt x="456" y="1676"/>
                </a:lnTo>
                <a:lnTo>
                  <a:pt x="456" y="1674"/>
                </a:lnTo>
                <a:lnTo>
                  <a:pt x="456" y="1672"/>
                </a:lnTo>
                <a:lnTo>
                  <a:pt x="458" y="1674"/>
                </a:lnTo>
                <a:lnTo>
                  <a:pt x="458" y="1678"/>
                </a:lnTo>
                <a:lnTo>
                  <a:pt x="454" y="1682"/>
                </a:lnTo>
                <a:lnTo>
                  <a:pt x="454" y="1684"/>
                </a:lnTo>
                <a:lnTo>
                  <a:pt x="454" y="1682"/>
                </a:lnTo>
                <a:lnTo>
                  <a:pt x="452" y="1680"/>
                </a:lnTo>
                <a:lnTo>
                  <a:pt x="452" y="1686"/>
                </a:lnTo>
                <a:lnTo>
                  <a:pt x="454" y="1688"/>
                </a:lnTo>
                <a:lnTo>
                  <a:pt x="456" y="1688"/>
                </a:lnTo>
                <a:lnTo>
                  <a:pt x="456" y="1690"/>
                </a:lnTo>
                <a:lnTo>
                  <a:pt x="454" y="1692"/>
                </a:lnTo>
                <a:lnTo>
                  <a:pt x="454" y="1694"/>
                </a:lnTo>
                <a:lnTo>
                  <a:pt x="452" y="1694"/>
                </a:lnTo>
                <a:lnTo>
                  <a:pt x="452" y="1696"/>
                </a:lnTo>
                <a:lnTo>
                  <a:pt x="454" y="1698"/>
                </a:lnTo>
                <a:lnTo>
                  <a:pt x="452" y="1700"/>
                </a:lnTo>
                <a:lnTo>
                  <a:pt x="452" y="1698"/>
                </a:lnTo>
                <a:lnTo>
                  <a:pt x="450" y="1704"/>
                </a:lnTo>
                <a:lnTo>
                  <a:pt x="448" y="1710"/>
                </a:lnTo>
                <a:lnTo>
                  <a:pt x="448" y="1704"/>
                </a:lnTo>
                <a:lnTo>
                  <a:pt x="448" y="1696"/>
                </a:lnTo>
                <a:lnTo>
                  <a:pt x="448" y="1688"/>
                </a:lnTo>
                <a:lnTo>
                  <a:pt x="446" y="1682"/>
                </a:lnTo>
                <a:lnTo>
                  <a:pt x="446" y="1686"/>
                </a:lnTo>
                <a:lnTo>
                  <a:pt x="446" y="1692"/>
                </a:lnTo>
                <a:lnTo>
                  <a:pt x="446" y="1696"/>
                </a:lnTo>
                <a:lnTo>
                  <a:pt x="444" y="1700"/>
                </a:lnTo>
                <a:lnTo>
                  <a:pt x="446" y="1700"/>
                </a:lnTo>
                <a:lnTo>
                  <a:pt x="448" y="1702"/>
                </a:lnTo>
                <a:lnTo>
                  <a:pt x="444" y="1710"/>
                </a:lnTo>
                <a:lnTo>
                  <a:pt x="444" y="1712"/>
                </a:lnTo>
                <a:lnTo>
                  <a:pt x="444" y="1714"/>
                </a:lnTo>
                <a:lnTo>
                  <a:pt x="442" y="1718"/>
                </a:lnTo>
                <a:lnTo>
                  <a:pt x="440" y="1724"/>
                </a:lnTo>
                <a:lnTo>
                  <a:pt x="438" y="1728"/>
                </a:lnTo>
                <a:lnTo>
                  <a:pt x="436" y="1730"/>
                </a:lnTo>
                <a:lnTo>
                  <a:pt x="436" y="1740"/>
                </a:lnTo>
                <a:lnTo>
                  <a:pt x="436" y="1742"/>
                </a:lnTo>
                <a:lnTo>
                  <a:pt x="432" y="1746"/>
                </a:lnTo>
                <a:lnTo>
                  <a:pt x="432" y="1748"/>
                </a:lnTo>
                <a:lnTo>
                  <a:pt x="432" y="1750"/>
                </a:lnTo>
                <a:lnTo>
                  <a:pt x="428" y="1754"/>
                </a:lnTo>
                <a:lnTo>
                  <a:pt x="428" y="1758"/>
                </a:lnTo>
                <a:lnTo>
                  <a:pt x="428" y="1760"/>
                </a:lnTo>
                <a:lnTo>
                  <a:pt x="430" y="1762"/>
                </a:lnTo>
                <a:lnTo>
                  <a:pt x="434" y="1762"/>
                </a:lnTo>
                <a:lnTo>
                  <a:pt x="436" y="1764"/>
                </a:lnTo>
                <a:lnTo>
                  <a:pt x="436" y="1766"/>
                </a:lnTo>
                <a:lnTo>
                  <a:pt x="436" y="1770"/>
                </a:lnTo>
                <a:lnTo>
                  <a:pt x="434" y="1776"/>
                </a:lnTo>
                <a:lnTo>
                  <a:pt x="430" y="1786"/>
                </a:lnTo>
                <a:lnTo>
                  <a:pt x="428" y="1788"/>
                </a:lnTo>
                <a:lnTo>
                  <a:pt x="426" y="1792"/>
                </a:lnTo>
                <a:lnTo>
                  <a:pt x="428" y="1794"/>
                </a:lnTo>
                <a:lnTo>
                  <a:pt x="428" y="1796"/>
                </a:lnTo>
                <a:lnTo>
                  <a:pt x="426" y="1798"/>
                </a:lnTo>
                <a:lnTo>
                  <a:pt x="424" y="1802"/>
                </a:lnTo>
                <a:lnTo>
                  <a:pt x="424" y="1804"/>
                </a:lnTo>
                <a:lnTo>
                  <a:pt x="424" y="1806"/>
                </a:lnTo>
                <a:lnTo>
                  <a:pt x="424" y="1810"/>
                </a:lnTo>
                <a:lnTo>
                  <a:pt x="424" y="1814"/>
                </a:lnTo>
                <a:lnTo>
                  <a:pt x="420" y="1822"/>
                </a:lnTo>
                <a:lnTo>
                  <a:pt x="418" y="1830"/>
                </a:lnTo>
                <a:lnTo>
                  <a:pt x="412" y="1844"/>
                </a:lnTo>
                <a:lnTo>
                  <a:pt x="414" y="1848"/>
                </a:lnTo>
                <a:lnTo>
                  <a:pt x="412" y="1854"/>
                </a:lnTo>
                <a:lnTo>
                  <a:pt x="412" y="1858"/>
                </a:lnTo>
                <a:lnTo>
                  <a:pt x="412" y="1864"/>
                </a:lnTo>
                <a:lnTo>
                  <a:pt x="412" y="1862"/>
                </a:lnTo>
                <a:lnTo>
                  <a:pt x="408" y="1864"/>
                </a:lnTo>
                <a:lnTo>
                  <a:pt x="408" y="1866"/>
                </a:lnTo>
                <a:lnTo>
                  <a:pt x="408" y="1870"/>
                </a:lnTo>
                <a:lnTo>
                  <a:pt x="406" y="1874"/>
                </a:lnTo>
                <a:lnTo>
                  <a:pt x="406" y="1870"/>
                </a:lnTo>
                <a:lnTo>
                  <a:pt x="404" y="1868"/>
                </a:lnTo>
                <a:lnTo>
                  <a:pt x="402" y="1870"/>
                </a:lnTo>
                <a:lnTo>
                  <a:pt x="404" y="1872"/>
                </a:lnTo>
                <a:lnTo>
                  <a:pt x="402" y="1874"/>
                </a:lnTo>
                <a:lnTo>
                  <a:pt x="400" y="1876"/>
                </a:lnTo>
                <a:lnTo>
                  <a:pt x="402" y="1878"/>
                </a:lnTo>
                <a:lnTo>
                  <a:pt x="400" y="1878"/>
                </a:lnTo>
                <a:lnTo>
                  <a:pt x="400" y="1880"/>
                </a:lnTo>
                <a:lnTo>
                  <a:pt x="404" y="1882"/>
                </a:lnTo>
                <a:lnTo>
                  <a:pt x="404" y="1878"/>
                </a:lnTo>
                <a:lnTo>
                  <a:pt x="406" y="1880"/>
                </a:lnTo>
                <a:lnTo>
                  <a:pt x="408" y="1882"/>
                </a:lnTo>
                <a:lnTo>
                  <a:pt x="408" y="1884"/>
                </a:lnTo>
                <a:lnTo>
                  <a:pt x="408" y="1888"/>
                </a:lnTo>
                <a:lnTo>
                  <a:pt x="406" y="1892"/>
                </a:lnTo>
                <a:lnTo>
                  <a:pt x="406" y="1896"/>
                </a:lnTo>
                <a:lnTo>
                  <a:pt x="406" y="1900"/>
                </a:lnTo>
                <a:lnTo>
                  <a:pt x="402" y="1908"/>
                </a:lnTo>
                <a:lnTo>
                  <a:pt x="402" y="1914"/>
                </a:lnTo>
                <a:lnTo>
                  <a:pt x="402" y="1918"/>
                </a:lnTo>
                <a:lnTo>
                  <a:pt x="404" y="1920"/>
                </a:lnTo>
                <a:lnTo>
                  <a:pt x="406" y="1920"/>
                </a:lnTo>
                <a:lnTo>
                  <a:pt x="406" y="1930"/>
                </a:lnTo>
                <a:lnTo>
                  <a:pt x="404" y="1938"/>
                </a:lnTo>
                <a:lnTo>
                  <a:pt x="400" y="1944"/>
                </a:lnTo>
                <a:lnTo>
                  <a:pt x="400" y="1952"/>
                </a:lnTo>
                <a:lnTo>
                  <a:pt x="398" y="1958"/>
                </a:lnTo>
                <a:lnTo>
                  <a:pt x="394" y="1962"/>
                </a:lnTo>
                <a:lnTo>
                  <a:pt x="394" y="1966"/>
                </a:lnTo>
                <a:lnTo>
                  <a:pt x="392" y="1966"/>
                </a:lnTo>
                <a:lnTo>
                  <a:pt x="390" y="1968"/>
                </a:lnTo>
                <a:lnTo>
                  <a:pt x="392" y="1976"/>
                </a:lnTo>
                <a:lnTo>
                  <a:pt x="392" y="1980"/>
                </a:lnTo>
                <a:lnTo>
                  <a:pt x="388" y="1982"/>
                </a:lnTo>
                <a:lnTo>
                  <a:pt x="388" y="1984"/>
                </a:lnTo>
                <a:lnTo>
                  <a:pt x="386" y="1986"/>
                </a:lnTo>
                <a:lnTo>
                  <a:pt x="386" y="1990"/>
                </a:lnTo>
                <a:lnTo>
                  <a:pt x="388" y="1990"/>
                </a:lnTo>
                <a:lnTo>
                  <a:pt x="388" y="1992"/>
                </a:lnTo>
                <a:lnTo>
                  <a:pt x="390" y="1990"/>
                </a:lnTo>
                <a:lnTo>
                  <a:pt x="392" y="1998"/>
                </a:lnTo>
                <a:lnTo>
                  <a:pt x="390" y="2004"/>
                </a:lnTo>
                <a:lnTo>
                  <a:pt x="390" y="2010"/>
                </a:lnTo>
                <a:lnTo>
                  <a:pt x="390" y="2014"/>
                </a:lnTo>
                <a:lnTo>
                  <a:pt x="390" y="2020"/>
                </a:lnTo>
                <a:lnTo>
                  <a:pt x="388" y="2022"/>
                </a:lnTo>
                <a:lnTo>
                  <a:pt x="386" y="2026"/>
                </a:lnTo>
                <a:lnTo>
                  <a:pt x="384" y="2030"/>
                </a:lnTo>
                <a:lnTo>
                  <a:pt x="384" y="2032"/>
                </a:lnTo>
                <a:lnTo>
                  <a:pt x="382" y="2032"/>
                </a:lnTo>
                <a:lnTo>
                  <a:pt x="384" y="2024"/>
                </a:lnTo>
                <a:lnTo>
                  <a:pt x="384" y="2022"/>
                </a:lnTo>
                <a:lnTo>
                  <a:pt x="382" y="2022"/>
                </a:lnTo>
                <a:lnTo>
                  <a:pt x="382" y="2020"/>
                </a:lnTo>
                <a:lnTo>
                  <a:pt x="380" y="2018"/>
                </a:lnTo>
                <a:lnTo>
                  <a:pt x="378" y="2022"/>
                </a:lnTo>
                <a:lnTo>
                  <a:pt x="376" y="2030"/>
                </a:lnTo>
                <a:lnTo>
                  <a:pt x="374" y="2038"/>
                </a:lnTo>
                <a:lnTo>
                  <a:pt x="378" y="2036"/>
                </a:lnTo>
                <a:lnTo>
                  <a:pt x="378" y="2042"/>
                </a:lnTo>
                <a:lnTo>
                  <a:pt x="380" y="2042"/>
                </a:lnTo>
                <a:lnTo>
                  <a:pt x="380" y="2040"/>
                </a:lnTo>
                <a:lnTo>
                  <a:pt x="382" y="2034"/>
                </a:lnTo>
                <a:lnTo>
                  <a:pt x="382" y="2038"/>
                </a:lnTo>
                <a:lnTo>
                  <a:pt x="380" y="2040"/>
                </a:lnTo>
                <a:lnTo>
                  <a:pt x="380" y="2042"/>
                </a:lnTo>
                <a:lnTo>
                  <a:pt x="382" y="2044"/>
                </a:lnTo>
                <a:lnTo>
                  <a:pt x="378" y="2056"/>
                </a:lnTo>
                <a:lnTo>
                  <a:pt x="376" y="2062"/>
                </a:lnTo>
                <a:lnTo>
                  <a:pt x="378" y="2068"/>
                </a:lnTo>
                <a:lnTo>
                  <a:pt x="376" y="2078"/>
                </a:lnTo>
                <a:lnTo>
                  <a:pt x="372" y="2078"/>
                </a:lnTo>
                <a:lnTo>
                  <a:pt x="372" y="2080"/>
                </a:lnTo>
                <a:lnTo>
                  <a:pt x="370" y="2082"/>
                </a:lnTo>
                <a:lnTo>
                  <a:pt x="370" y="2086"/>
                </a:lnTo>
                <a:lnTo>
                  <a:pt x="370" y="2088"/>
                </a:lnTo>
                <a:lnTo>
                  <a:pt x="368" y="2088"/>
                </a:lnTo>
                <a:lnTo>
                  <a:pt x="370" y="2090"/>
                </a:lnTo>
                <a:lnTo>
                  <a:pt x="368" y="2090"/>
                </a:lnTo>
                <a:lnTo>
                  <a:pt x="370" y="2092"/>
                </a:lnTo>
                <a:lnTo>
                  <a:pt x="370" y="2096"/>
                </a:lnTo>
                <a:lnTo>
                  <a:pt x="368" y="2098"/>
                </a:lnTo>
                <a:lnTo>
                  <a:pt x="368" y="2102"/>
                </a:lnTo>
                <a:lnTo>
                  <a:pt x="368" y="2108"/>
                </a:lnTo>
                <a:lnTo>
                  <a:pt x="364" y="2114"/>
                </a:lnTo>
                <a:lnTo>
                  <a:pt x="364" y="2122"/>
                </a:lnTo>
                <a:lnTo>
                  <a:pt x="366" y="2130"/>
                </a:lnTo>
                <a:lnTo>
                  <a:pt x="364" y="2134"/>
                </a:lnTo>
                <a:lnTo>
                  <a:pt x="364" y="2132"/>
                </a:lnTo>
                <a:lnTo>
                  <a:pt x="362" y="2130"/>
                </a:lnTo>
                <a:lnTo>
                  <a:pt x="360" y="2126"/>
                </a:lnTo>
                <a:lnTo>
                  <a:pt x="360" y="2124"/>
                </a:lnTo>
                <a:lnTo>
                  <a:pt x="358" y="2126"/>
                </a:lnTo>
                <a:lnTo>
                  <a:pt x="356" y="2130"/>
                </a:lnTo>
                <a:lnTo>
                  <a:pt x="356" y="2140"/>
                </a:lnTo>
                <a:lnTo>
                  <a:pt x="358" y="2144"/>
                </a:lnTo>
                <a:lnTo>
                  <a:pt x="356" y="2150"/>
                </a:lnTo>
                <a:lnTo>
                  <a:pt x="350" y="2158"/>
                </a:lnTo>
                <a:lnTo>
                  <a:pt x="348" y="2160"/>
                </a:lnTo>
                <a:lnTo>
                  <a:pt x="348" y="2164"/>
                </a:lnTo>
                <a:lnTo>
                  <a:pt x="350" y="2166"/>
                </a:lnTo>
                <a:lnTo>
                  <a:pt x="348" y="2166"/>
                </a:lnTo>
                <a:lnTo>
                  <a:pt x="346" y="2166"/>
                </a:lnTo>
                <a:lnTo>
                  <a:pt x="344" y="2168"/>
                </a:lnTo>
                <a:lnTo>
                  <a:pt x="344" y="2174"/>
                </a:lnTo>
                <a:lnTo>
                  <a:pt x="346" y="2174"/>
                </a:lnTo>
                <a:lnTo>
                  <a:pt x="344" y="2174"/>
                </a:lnTo>
                <a:lnTo>
                  <a:pt x="342" y="2176"/>
                </a:lnTo>
                <a:lnTo>
                  <a:pt x="344" y="2180"/>
                </a:lnTo>
                <a:lnTo>
                  <a:pt x="346" y="2182"/>
                </a:lnTo>
                <a:lnTo>
                  <a:pt x="346" y="2180"/>
                </a:lnTo>
                <a:lnTo>
                  <a:pt x="348" y="2180"/>
                </a:lnTo>
                <a:lnTo>
                  <a:pt x="350" y="2180"/>
                </a:lnTo>
                <a:lnTo>
                  <a:pt x="350" y="2182"/>
                </a:lnTo>
                <a:lnTo>
                  <a:pt x="350" y="2186"/>
                </a:lnTo>
                <a:lnTo>
                  <a:pt x="348" y="2190"/>
                </a:lnTo>
                <a:lnTo>
                  <a:pt x="346" y="2192"/>
                </a:lnTo>
                <a:lnTo>
                  <a:pt x="346" y="2196"/>
                </a:lnTo>
                <a:lnTo>
                  <a:pt x="344" y="2198"/>
                </a:lnTo>
                <a:lnTo>
                  <a:pt x="342" y="2202"/>
                </a:lnTo>
                <a:lnTo>
                  <a:pt x="342" y="2210"/>
                </a:lnTo>
                <a:lnTo>
                  <a:pt x="342" y="2214"/>
                </a:lnTo>
                <a:lnTo>
                  <a:pt x="342" y="2216"/>
                </a:lnTo>
                <a:lnTo>
                  <a:pt x="340" y="2218"/>
                </a:lnTo>
                <a:lnTo>
                  <a:pt x="340" y="2222"/>
                </a:lnTo>
                <a:lnTo>
                  <a:pt x="342" y="2222"/>
                </a:lnTo>
                <a:lnTo>
                  <a:pt x="342" y="2224"/>
                </a:lnTo>
                <a:lnTo>
                  <a:pt x="340" y="2226"/>
                </a:lnTo>
                <a:lnTo>
                  <a:pt x="340" y="2232"/>
                </a:lnTo>
                <a:lnTo>
                  <a:pt x="340" y="2234"/>
                </a:lnTo>
                <a:lnTo>
                  <a:pt x="340" y="2236"/>
                </a:lnTo>
                <a:lnTo>
                  <a:pt x="340" y="2246"/>
                </a:lnTo>
                <a:lnTo>
                  <a:pt x="338" y="2258"/>
                </a:lnTo>
                <a:lnTo>
                  <a:pt x="340" y="2258"/>
                </a:lnTo>
                <a:lnTo>
                  <a:pt x="340" y="2260"/>
                </a:lnTo>
                <a:lnTo>
                  <a:pt x="338" y="2260"/>
                </a:lnTo>
                <a:lnTo>
                  <a:pt x="336" y="2262"/>
                </a:lnTo>
                <a:lnTo>
                  <a:pt x="336" y="2264"/>
                </a:lnTo>
                <a:lnTo>
                  <a:pt x="336" y="2268"/>
                </a:lnTo>
                <a:lnTo>
                  <a:pt x="336" y="2270"/>
                </a:lnTo>
                <a:lnTo>
                  <a:pt x="338" y="2272"/>
                </a:lnTo>
                <a:lnTo>
                  <a:pt x="334" y="2272"/>
                </a:lnTo>
                <a:lnTo>
                  <a:pt x="332" y="2270"/>
                </a:lnTo>
                <a:lnTo>
                  <a:pt x="332" y="2268"/>
                </a:lnTo>
                <a:lnTo>
                  <a:pt x="332" y="2266"/>
                </a:lnTo>
                <a:lnTo>
                  <a:pt x="330" y="2270"/>
                </a:lnTo>
                <a:lnTo>
                  <a:pt x="332" y="2274"/>
                </a:lnTo>
                <a:lnTo>
                  <a:pt x="336" y="2276"/>
                </a:lnTo>
                <a:lnTo>
                  <a:pt x="336" y="2280"/>
                </a:lnTo>
                <a:lnTo>
                  <a:pt x="336" y="2288"/>
                </a:lnTo>
                <a:lnTo>
                  <a:pt x="332" y="2290"/>
                </a:lnTo>
                <a:lnTo>
                  <a:pt x="332" y="2292"/>
                </a:lnTo>
                <a:lnTo>
                  <a:pt x="330" y="2290"/>
                </a:lnTo>
                <a:lnTo>
                  <a:pt x="330" y="2288"/>
                </a:lnTo>
                <a:lnTo>
                  <a:pt x="328" y="2288"/>
                </a:lnTo>
                <a:lnTo>
                  <a:pt x="332" y="2280"/>
                </a:lnTo>
                <a:lnTo>
                  <a:pt x="332" y="2278"/>
                </a:lnTo>
                <a:lnTo>
                  <a:pt x="328" y="2276"/>
                </a:lnTo>
                <a:lnTo>
                  <a:pt x="328" y="2274"/>
                </a:lnTo>
                <a:lnTo>
                  <a:pt x="326" y="2268"/>
                </a:lnTo>
                <a:lnTo>
                  <a:pt x="328" y="2262"/>
                </a:lnTo>
                <a:lnTo>
                  <a:pt x="330" y="2258"/>
                </a:lnTo>
                <a:lnTo>
                  <a:pt x="332" y="2252"/>
                </a:lnTo>
                <a:lnTo>
                  <a:pt x="334" y="2248"/>
                </a:lnTo>
                <a:lnTo>
                  <a:pt x="336" y="2244"/>
                </a:lnTo>
                <a:lnTo>
                  <a:pt x="334" y="2242"/>
                </a:lnTo>
                <a:lnTo>
                  <a:pt x="336" y="2242"/>
                </a:lnTo>
                <a:lnTo>
                  <a:pt x="336" y="2240"/>
                </a:lnTo>
                <a:lnTo>
                  <a:pt x="334" y="2236"/>
                </a:lnTo>
                <a:lnTo>
                  <a:pt x="336" y="2234"/>
                </a:lnTo>
                <a:lnTo>
                  <a:pt x="334" y="2232"/>
                </a:lnTo>
                <a:lnTo>
                  <a:pt x="334" y="2230"/>
                </a:lnTo>
                <a:lnTo>
                  <a:pt x="332" y="2230"/>
                </a:lnTo>
                <a:lnTo>
                  <a:pt x="330" y="2234"/>
                </a:lnTo>
                <a:lnTo>
                  <a:pt x="332" y="2236"/>
                </a:lnTo>
                <a:lnTo>
                  <a:pt x="330" y="2238"/>
                </a:lnTo>
                <a:lnTo>
                  <a:pt x="330" y="2240"/>
                </a:lnTo>
                <a:lnTo>
                  <a:pt x="330" y="2242"/>
                </a:lnTo>
                <a:lnTo>
                  <a:pt x="328" y="2246"/>
                </a:lnTo>
                <a:lnTo>
                  <a:pt x="328" y="2248"/>
                </a:lnTo>
                <a:lnTo>
                  <a:pt x="326" y="2250"/>
                </a:lnTo>
                <a:lnTo>
                  <a:pt x="324" y="2252"/>
                </a:lnTo>
                <a:lnTo>
                  <a:pt x="326" y="2256"/>
                </a:lnTo>
                <a:lnTo>
                  <a:pt x="322" y="2268"/>
                </a:lnTo>
                <a:lnTo>
                  <a:pt x="322" y="2274"/>
                </a:lnTo>
                <a:lnTo>
                  <a:pt x="324" y="2278"/>
                </a:lnTo>
                <a:lnTo>
                  <a:pt x="326" y="2280"/>
                </a:lnTo>
                <a:lnTo>
                  <a:pt x="328" y="2282"/>
                </a:lnTo>
                <a:lnTo>
                  <a:pt x="328" y="2284"/>
                </a:lnTo>
                <a:lnTo>
                  <a:pt x="328" y="2288"/>
                </a:lnTo>
                <a:lnTo>
                  <a:pt x="326" y="2292"/>
                </a:lnTo>
                <a:lnTo>
                  <a:pt x="330" y="2294"/>
                </a:lnTo>
                <a:lnTo>
                  <a:pt x="330" y="2296"/>
                </a:lnTo>
                <a:lnTo>
                  <a:pt x="332" y="2298"/>
                </a:lnTo>
                <a:lnTo>
                  <a:pt x="334" y="2296"/>
                </a:lnTo>
                <a:lnTo>
                  <a:pt x="330" y="2306"/>
                </a:lnTo>
                <a:lnTo>
                  <a:pt x="328" y="2310"/>
                </a:lnTo>
                <a:lnTo>
                  <a:pt x="328" y="2316"/>
                </a:lnTo>
                <a:lnTo>
                  <a:pt x="328" y="2318"/>
                </a:lnTo>
                <a:lnTo>
                  <a:pt x="326" y="2320"/>
                </a:lnTo>
                <a:lnTo>
                  <a:pt x="324" y="2322"/>
                </a:lnTo>
                <a:lnTo>
                  <a:pt x="324" y="2326"/>
                </a:lnTo>
                <a:lnTo>
                  <a:pt x="326" y="2328"/>
                </a:lnTo>
                <a:lnTo>
                  <a:pt x="326" y="2330"/>
                </a:lnTo>
                <a:lnTo>
                  <a:pt x="324" y="2334"/>
                </a:lnTo>
                <a:lnTo>
                  <a:pt x="324" y="2332"/>
                </a:lnTo>
                <a:lnTo>
                  <a:pt x="324" y="2330"/>
                </a:lnTo>
                <a:lnTo>
                  <a:pt x="320" y="2330"/>
                </a:lnTo>
                <a:lnTo>
                  <a:pt x="324" y="2324"/>
                </a:lnTo>
                <a:lnTo>
                  <a:pt x="324" y="2316"/>
                </a:lnTo>
                <a:lnTo>
                  <a:pt x="322" y="2314"/>
                </a:lnTo>
                <a:lnTo>
                  <a:pt x="322" y="2312"/>
                </a:lnTo>
                <a:lnTo>
                  <a:pt x="322" y="2310"/>
                </a:lnTo>
                <a:lnTo>
                  <a:pt x="320" y="2308"/>
                </a:lnTo>
                <a:lnTo>
                  <a:pt x="320" y="2302"/>
                </a:lnTo>
                <a:lnTo>
                  <a:pt x="320" y="2300"/>
                </a:lnTo>
                <a:lnTo>
                  <a:pt x="324" y="2300"/>
                </a:lnTo>
                <a:lnTo>
                  <a:pt x="322" y="2290"/>
                </a:lnTo>
                <a:lnTo>
                  <a:pt x="322" y="2286"/>
                </a:lnTo>
                <a:lnTo>
                  <a:pt x="320" y="2282"/>
                </a:lnTo>
                <a:lnTo>
                  <a:pt x="318" y="2288"/>
                </a:lnTo>
                <a:lnTo>
                  <a:pt x="318" y="2296"/>
                </a:lnTo>
                <a:lnTo>
                  <a:pt x="316" y="2296"/>
                </a:lnTo>
                <a:lnTo>
                  <a:pt x="316" y="2298"/>
                </a:lnTo>
                <a:lnTo>
                  <a:pt x="318" y="2298"/>
                </a:lnTo>
                <a:lnTo>
                  <a:pt x="316" y="2304"/>
                </a:lnTo>
                <a:lnTo>
                  <a:pt x="314" y="2310"/>
                </a:lnTo>
                <a:lnTo>
                  <a:pt x="314" y="2308"/>
                </a:lnTo>
                <a:lnTo>
                  <a:pt x="314" y="2306"/>
                </a:lnTo>
                <a:lnTo>
                  <a:pt x="314" y="2300"/>
                </a:lnTo>
                <a:lnTo>
                  <a:pt x="314" y="2298"/>
                </a:lnTo>
                <a:lnTo>
                  <a:pt x="314" y="2294"/>
                </a:lnTo>
                <a:lnTo>
                  <a:pt x="316" y="2292"/>
                </a:lnTo>
                <a:lnTo>
                  <a:pt x="314" y="2290"/>
                </a:lnTo>
                <a:lnTo>
                  <a:pt x="314" y="2288"/>
                </a:lnTo>
                <a:lnTo>
                  <a:pt x="314" y="2286"/>
                </a:lnTo>
                <a:lnTo>
                  <a:pt x="312" y="2286"/>
                </a:lnTo>
                <a:lnTo>
                  <a:pt x="310" y="2288"/>
                </a:lnTo>
                <a:lnTo>
                  <a:pt x="312" y="2290"/>
                </a:lnTo>
                <a:lnTo>
                  <a:pt x="310" y="2294"/>
                </a:lnTo>
                <a:lnTo>
                  <a:pt x="310" y="2298"/>
                </a:lnTo>
                <a:lnTo>
                  <a:pt x="310" y="2300"/>
                </a:lnTo>
                <a:lnTo>
                  <a:pt x="308" y="2304"/>
                </a:lnTo>
                <a:lnTo>
                  <a:pt x="308" y="2308"/>
                </a:lnTo>
                <a:lnTo>
                  <a:pt x="308" y="2310"/>
                </a:lnTo>
                <a:lnTo>
                  <a:pt x="306" y="2314"/>
                </a:lnTo>
                <a:lnTo>
                  <a:pt x="308" y="2316"/>
                </a:lnTo>
                <a:lnTo>
                  <a:pt x="306" y="2318"/>
                </a:lnTo>
                <a:lnTo>
                  <a:pt x="304" y="2318"/>
                </a:lnTo>
                <a:lnTo>
                  <a:pt x="306" y="2322"/>
                </a:lnTo>
                <a:lnTo>
                  <a:pt x="304" y="2326"/>
                </a:lnTo>
                <a:lnTo>
                  <a:pt x="302" y="2330"/>
                </a:lnTo>
                <a:lnTo>
                  <a:pt x="302" y="2334"/>
                </a:lnTo>
                <a:lnTo>
                  <a:pt x="302" y="2322"/>
                </a:lnTo>
                <a:lnTo>
                  <a:pt x="302" y="2312"/>
                </a:lnTo>
                <a:lnTo>
                  <a:pt x="300" y="2312"/>
                </a:lnTo>
                <a:lnTo>
                  <a:pt x="302" y="2310"/>
                </a:lnTo>
                <a:lnTo>
                  <a:pt x="304" y="2310"/>
                </a:lnTo>
                <a:lnTo>
                  <a:pt x="300" y="2306"/>
                </a:lnTo>
                <a:lnTo>
                  <a:pt x="298" y="2304"/>
                </a:lnTo>
                <a:lnTo>
                  <a:pt x="296" y="2306"/>
                </a:lnTo>
                <a:lnTo>
                  <a:pt x="296" y="2310"/>
                </a:lnTo>
                <a:lnTo>
                  <a:pt x="296" y="2316"/>
                </a:lnTo>
                <a:lnTo>
                  <a:pt x="292" y="2324"/>
                </a:lnTo>
                <a:lnTo>
                  <a:pt x="292" y="2328"/>
                </a:lnTo>
                <a:lnTo>
                  <a:pt x="292" y="2330"/>
                </a:lnTo>
                <a:lnTo>
                  <a:pt x="290" y="2324"/>
                </a:lnTo>
                <a:lnTo>
                  <a:pt x="288" y="2324"/>
                </a:lnTo>
                <a:lnTo>
                  <a:pt x="290" y="2318"/>
                </a:lnTo>
                <a:lnTo>
                  <a:pt x="294" y="2310"/>
                </a:lnTo>
                <a:lnTo>
                  <a:pt x="294" y="2304"/>
                </a:lnTo>
                <a:lnTo>
                  <a:pt x="294" y="2302"/>
                </a:lnTo>
                <a:lnTo>
                  <a:pt x="290" y="2300"/>
                </a:lnTo>
                <a:lnTo>
                  <a:pt x="290" y="2302"/>
                </a:lnTo>
                <a:lnTo>
                  <a:pt x="288" y="2306"/>
                </a:lnTo>
                <a:lnTo>
                  <a:pt x="288" y="2308"/>
                </a:lnTo>
                <a:lnTo>
                  <a:pt x="286" y="2306"/>
                </a:lnTo>
                <a:lnTo>
                  <a:pt x="288" y="2288"/>
                </a:lnTo>
                <a:lnTo>
                  <a:pt x="292" y="2270"/>
                </a:lnTo>
                <a:lnTo>
                  <a:pt x="290" y="2268"/>
                </a:lnTo>
                <a:lnTo>
                  <a:pt x="290" y="2264"/>
                </a:lnTo>
                <a:lnTo>
                  <a:pt x="290" y="2254"/>
                </a:lnTo>
                <a:lnTo>
                  <a:pt x="292" y="2254"/>
                </a:lnTo>
                <a:lnTo>
                  <a:pt x="292" y="2256"/>
                </a:lnTo>
                <a:lnTo>
                  <a:pt x="292" y="2254"/>
                </a:lnTo>
                <a:lnTo>
                  <a:pt x="290" y="2252"/>
                </a:lnTo>
                <a:lnTo>
                  <a:pt x="290" y="2250"/>
                </a:lnTo>
                <a:lnTo>
                  <a:pt x="290" y="2248"/>
                </a:lnTo>
                <a:lnTo>
                  <a:pt x="292" y="2244"/>
                </a:lnTo>
                <a:lnTo>
                  <a:pt x="292" y="2242"/>
                </a:lnTo>
                <a:lnTo>
                  <a:pt x="290" y="2238"/>
                </a:lnTo>
                <a:lnTo>
                  <a:pt x="292" y="2238"/>
                </a:lnTo>
                <a:lnTo>
                  <a:pt x="290" y="2238"/>
                </a:lnTo>
                <a:lnTo>
                  <a:pt x="292" y="2234"/>
                </a:lnTo>
                <a:lnTo>
                  <a:pt x="290" y="2234"/>
                </a:lnTo>
                <a:lnTo>
                  <a:pt x="292" y="2234"/>
                </a:lnTo>
                <a:lnTo>
                  <a:pt x="290" y="2232"/>
                </a:lnTo>
                <a:lnTo>
                  <a:pt x="290" y="2228"/>
                </a:lnTo>
                <a:lnTo>
                  <a:pt x="292" y="2230"/>
                </a:lnTo>
                <a:lnTo>
                  <a:pt x="292" y="2228"/>
                </a:lnTo>
                <a:lnTo>
                  <a:pt x="290" y="2228"/>
                </a:lnTo>
                <a:lnTo>
                  <a:pt x="290" y="2226"/>
                </a:lnTo>
                <a:lnTo>
                  <a:pt x="292" y="2226"/>
                </a:lnTo>
                <a:lnTo>
                  <a:pt x="294" y="2224"/>
                </a:lnTo>
                <a:lnTo>
                  <a:pt x="296" y="2220"/>
                </a:lnTo>
                <a:lnTo>
                  <a:pt x="296" y="2218"/>
                </a:lnTo>
                <a:lnTo>
                  <a:pt x="298" y="2218"/>
                </a:lnTo>
                <a:lnTo>
                  <a:pt x="298" y="2210"/>
                </a:lnTo>
                <a:lnTo>
                  <a:pt x="300" y="2206"/>
                </a:lnTo>
                <a:lnTo>
                  <a:pt x="302" y="2200"/>
                </a:lnTo>
                <a:lnTo>
                  <a:pt x="300" y="2194"/>
                </a:lnTo>
                <a:lnTo>
                  <a:pt x="300" y="2190"/>
                </a:lnTo>
                <a:lnTo>
                  <a:pt x="300" y="2188"/>
                </a:lnTo>
                <a:lnTo>
                  <a:pt x="302" y="2184"/>
                </a:lnTo>
                <a:lnTo>
                  <a:pt x="300" y="2182"/>
                </a:lnTo>
                <a:lnTo>
                  <a:pt x="302" y="2180"/>
                </a:lnTo>
                <a:lnTo>
                  <a:pt x="302" y="2178"/>
                </a:lnTo>
                <a:lnTo>
                  <a:pt x="302" y="2174"/>
                </a:lnTo>
                <a:lnTo>
                  <a:pt x="302" y="2172"/>
                </a:lnTo>
                <a:lnTo>
                  <a:pt x="302" y="2168"/>
                </a:lnTo>
                <a:lnTo>
                  <a:pt x="304" y="2168"/>
                </a:lnTo>
                <a:lnTo>
                  <a:pt x="304" y="2166"/>
                </a:lnTo>
                <a:lnTo>
                  <a:pt x="302" y="2164"/>
                </a:lnTo>
                <a:lnTo>
                  <a:pt x="304" y="2162"/>
                </a:lnTo>
                <a:lnTo>
                  <a:pt x="302" y="2162"/>
                </a:lnTo>
                <a:lnTo>
                  <a:pt x="298" y="2174"/>
                </a:lnTo>
                <a:lnTo>
                  <a:pt x="294" y="2186"/>
                </a:lnTo>
                <a:lnTo>
                  <a:pt x="294" y="2188"/>
                </a:lnTo>
                <a:lnTo>
                  <a:pt x="292" y="2188"/>
                </a:lnTo>
                <a:lnTo>
                  <a:pt x="292" y="2186"/>
                </a:lnTo>
                <a:lnTo>
                  <a:pt x="288" y="2190"/>
                </a:lnTo>
                <a:lnTo>
                  <a:pt x="284" y="2196"/>
                </a:lnTo>
                <a:lnTo>
                  <a:pt x="282" y="2194"/>
                </a:lnTo>
                <a:lnTo>
                  <a:pt x="278" y="2194"/>
                </a:lnTo>
                <a:lnTo>
                  <a:pt x="276" y="2198"/>
                </a:lnTo>
                <a:lnTo>
                  <a:pt x="276" y="2194"/>
                </a:lnTo>
                <a:lnTo>
                  <a:pt x="276" y="2190"/>
                </a:lnTo>
                <a:lnTo>
                  <a:pt x="274" y="2186"/>
                </a:lnTo>
                <a:lnTo>
                  <a:pt x="276" y="2182"/>
                </a:lnTo>
                <a:lnTo>
                  <a:pt x="274" y="2182"/>
                </a:lnTo>
                <a:lnTo>
                  <a:pt x="274" y="2180"/>
                </a:lnTo>
                <a:lnTo>
                  <a:pt x="276" y="2178"/>
                </a:lnTo>
                <a:lnTo>
                  <a:pt x="274" y="2180"/>
                </a:lnTo>
                <a:lnTo>
                  <a:pt x="272" y="2184"/>
                </a:lnTo>
                <a:lnTo>
                  <a:pt x="272" y="2194"/>
                </a:lnTo>
                <a:lnTo>
                  <a:pt x="274" y="2194"/>
                </a:lnTo>
                <a:lnTo>
                  <a:pt x="276" y="2196"/>
                </a:lnTo>
                <a:lnTo>
                  <a:pt x="274" y="2194"/>
                </a:lnTo>
                <a:lnTo>
                  <a:pt x="272" y="2198"/>
                </a:lnTo>
                <a:lnTo>
                  <a:pt x="274" y="2198"/>
                </a:lnTo>
                <a:lnTo>
                  <a:pt x="274" y="2202"/>
                </a:lnTo>
                <a:lnTo>
                  <a:pt x="272" y="2204"/>
                </a:lnTo>
                <a:lnTo>
                  <a:pt x="270" y="2206"/>
                </a:lnTo>
                <a:lnTo>
                  <a:pt x="270" y="2186"/>
                </a:lnTo>
                <a:lnTo>
                  <a:pt x="270" y="2178"/>
                </a:lnTo>
                <a:lnTo>
                  <a:pt x="272" y="2168"/>
                </a:lnTo>
                <a:lnTo>
                  <a:pt x="270" y="2164"/>
                </a:lnTo>
                <a:lnTo>
                  <a:pt x="268" y="2160"/>
                </a:lnTo>
                <a:lnTo>
                  <a:pt x="264" y="2162"/>
                </a:lnTo>
                <a:lnTo>
                  <a:pt x="262" y="2164"/>
                </a:lnTo>
                <a:lnTo>
                  <a:pt x="260" y="2168"/>
                </a:lnTo>
                <a:lnTo>
                  <a:pt x="260" y="2176"/>
                </a:lnTo>
                <a:lnTo>
                  <a:pt x="258" y="2184"/>
                </a:lnTo>
                <a:lnTo>
                  <a:pt x="256" y="2190"/>
                </a:lnTo>
                <a:lnTo>
                  <a:pt x="258" y="2190"/>
                </a:lnTo>
                <a:lnTo>
                  <a:pt x="258" y="2192"/>
                </a:lnTo>
                <a:lnTo>
                  <a:pt x="260" y="2198"/>
                </a:lnTo>
                <a:lnTo>
                  <a:pt x="258" y="2198"/>
                </a:lnTo>
                <a:lnTo>
                  <a:pt x="256" y="2198"/>
                </a:lnTo>
                <a:lnTo>
                  <a:pt x="256" y="2200"/>
                </a:lnTo>
                <a:lnTo>
                  <a:pt x="256" y="2202"/>
                </a:lnTo>
                <a:lnTo>
                  <a:pt x="256" y="2200"/>
                </a:lnTo>
                <a:lnTo>
                  <a:pt x="254" y="2202"/>
                </a:lnTo>
                <a:lnTo>
                  <a:pt x="254" y="2206"/>
                </a:lnTo>
                <a:lnTo>
                  <a:pt x="252" y="2208"/>
                </a:lnTo>
                <a:lnTo>
                  <a:pt x="250" y="2210"/>
                </a:lnTo>
                <a:lnTo>
                  <a:pt x="246" y="2226"/>
                </a:lnTo>
                <a:lnTo>
                  <a:pt x="248" y="2228"/>
                </a:lnTo>
                <a:lnTo>
                  <a:pt x="250" y="2230"/>
                </a:lnTo>
                <a:lnTo>
                  <a:pt x="250" y="2234"/>
                </a:lnTo>
                <a:lnTo>
                  <a:pt x="248" y="2234"/>
                </a:lnTo>
                <a:lnTo>
                  <a:pt x="246" y="2234"/>
                </a:lnTo>
                <a:lnTo>
                  <a:pt x="244" y="2242"/>
                </a:lnTo>
                <a:lnTo>
                  <a:pt x="244" y="2246"/>
                </a:lnTo>
                <a:lnTo>
                  <a:pt x="242" y="2248"/>
                </a:lnTo>
                <a:lnTo>
                  <a:pt x="240" y="2248"/>
                </a:lnTo>
                <a:lnTo>
                  <a:pt x="240" y="2250"/>
                </a:lnTo>
                <a:lnTo>
                  <a:pt x="244" y="2250"/>
                </a:lnTo>
                <a:lnTo>
                  <a:pt x="242" y="2256"/>
                </a:lnTo>
                <a:lnTo>
                  <a:pt x="244" y="2262"/>
                </a:lnTo>
                <a:lnTo>
                  <a:pt x="238" y="2264"/>
                </a:lnTo>
                <a:lnTo>
                  <a:pt x="242" y="2268"/>
                </a:lnTo>
                <a:lnTo>
                  <a:pt x="240" y="2270"/>
                </a:lnTo>
                <a:lnTo>
                  <a:pt x="238" y="2270"/>
                </a:lnTo>
                <a:lnTo>
                  <a:pt x="240" y="2276"/>
                </a:lnTo>
                <a:lnTo>
                  <a:pt x="240" y="2282"/>
                </a:lnTo>
                <a:lnTo>
                  <a:pt x="240" y="2280"/>
                </a:lnTo>
                <a:lnTo>
                  <a:pt x="238" y="2280"/>
                </a:lnTo>
                <a:lnTo>
                  <a:pt x="238" y="2278"/>
                </a:lnTo>
                <a:lnTo>
                  <a:pt x="236" y="2280"/>
                </a:lnTo>
                <a:lnTo>
                  <a:pt x="238" y="2282"/>
                </a:lnTo>
                <a:lnTo>
                  <a:pt x="236" y="2282"/>
                </a:lnTo>
                <a:lnTo>
                  <a:pt x="236" y="2284"/>
                </a:lnTo>
                <a:lnTo>
                  <a:pt x="234" y="2286"/>
                </a:lnTo>
                <a:lnTo>
                  <a:pt x="232" y="2286"/>
                </a:lnTo>
                <a:lnTo>
                  <a:pt x="232" y="2282"/>
                </a:lnTo>
                <a:lnTo>
                  <a:pt x="232" y="2278"/>
                </a:lnTo>
                <a:lnTo>
                  <a:pt x="234" y="2276"/>
                </a:lnTo>
                <a:lnTo>
                  <a:pt x="234" y="2274"/>
                </a:lnTo>
                <a:lnTo>
                  <a:pt x="236" y="2268"/>
                </a:lnTo>
                <a:lnTo>
                  <a:pt x="236" y="2266"/>
                </a:lnTo>
                <a:lnTo>
                  <a:pt x="236" y="2264"/>
                </a:lnTo>
                <a:lnTo>
                  <a:pt x="234" y="2264"/>
                </a:lnTo>
                <a:lnTo>
                  <a:pt x="232" y="2270"/>
                </a:lnTo>
                <a:lnTo>
                  <a:pt x="232" y="2272"/>
                </a:lnTo>
                <a:lnTo>
                  <a:pt x="232" y="2276"/>
                </a:lnTo>
                <a:lnTo>
                  <a:pt x="228" y="2284"/>
                </a:lnTo>
                <a:lnTo>
                  <a:pt x="224" y="2294"/>
                </a:lnTo>
                <a:lnTo>
                  <a:pt x="230" y="2292"/>
                </a:lnTo>
                <a:lnTo>
                  <a:pt x="234" y="2288"/>
                </a:lnTo>
                <a:lnTo>
                  <a:pt x="234" y="2290"/>
                </a:lnTo>
                <a:lnTo>
                  <a:pt x="236" y="2294"/>
                </a:lnTo>
                <a:lnTo>
                  <a:pt x="236" y="2292"/>
                </a:lnTo>
                <a:lnTo>
                  <a:pt x="236" y="2296"/>
                </a:lnTo>
                <a:lnTo>
                  <a:pt x="234" y="2294"/>
                </a:lnTo>
                <a:lnTo>
                  <a:pt x="232" y="2298"/>
                </a:lnTo>
                <a:lnTo>
                  <a:pt x="232" y="2296"/>
                </a:lnTo>
                <a:lnTo>
                  <a:pt x="230" y="2300"/>
                </a:lnTo>
                <a:lnTo>
                  <a:pt x="228" y="2306"/>
                </a:lnTo>
                <a:lnTo>
                  <a:pt x="226" y="2304"/>
                </a:lnTo>
                <a:lnTo>
                  <a:pt x="224" y="2302"/>
                </a:lnTo>
                <a:lnTo>
                  <a:pt x="224" y="2304"/>
                </a:lnTo>
                <a:lnTo>
                  <a:pt x="222" y="2306"/>
                </a:lnTo>
                <a:lnTo>
                  <a:pt x="220" y="2306"/>
                </a:lnTo>
                <a:lnTo>
                  <a:pt x="220" y="2308"/>
                </a:lnTo>
                <a:lnTo>
                  <a:pt x="224" y="2308"/>
                </a:lnTo>
                <a:lnTo>
                  <a:pt x="224" y="2310"/>
                </a:lnTo>
                <a:lnTo>
                  <a:pt x="222" y="2310"/>
                </a:lnTo>
                <a:lnTo>
                  <a:pt x="220" y="2312"/>
                </a:lnTo>
                <a:lnTo>
                  <a:pt x="220" y="2316"/>
                </a:lnTo>
                <a:lnTo>
                  <a:pt x="220" y="2318"/>
                </a:lnTo>
                <a:lnTo>
                  <a:pt x="216" y="2318"/>
                </a:lnTo>
                <a:lnTo>
                  <a:pt x="212" y="2316"/>
                </a:lnTo>
                <a:lnTo>
                  <a:pt x="212" y="2314"/>
                </a:lnTo>
                <a:lnTo>
                  <a:pt x="214" y="2306"/>
                </a:lnTo>
                <a:lnTo>
                  <a:pt x="214" y="2296"/>
                </a:lnTo>
                <a:lnTo>
                  <a:pt x="216" y="2294"/>
                </a:lnTo>
                <a:lnTo>
                  <a:pt x="218" y="2294"/>
                </a:lnTo>
                <a:lnTo>
                  <a:pt x="216" y="2290"/>
                </a:lnTo>
                <a:lnTo>
                  <a:pt x="216" y="2288"/>
                </a:lnTo>
                <a:lnTo>
                  <a:pt x="216" y="2286"/>
                </a:lnTo>
                <a:lnTo>
                  <a:pt x="218" y="2284"/>
                </a:lnTo>
                <a:lnTo>
                  <a:pt x="216" y="2282"/>
                </a:lnTo>
                <a:lnTo>
                  <a:pt x="216" y="2280"/>
                </a:lnTo>
                <a:lnTo>
                  <a:pt x="218" y="2276"/>
                </a:lnTo>
                <a:lnTo>
                  <a:pt x="218" y="2274"/>
                </a:lnTo>
                <a:lnTo>
                  <a:pt x="222" y="2274"/>
                </a:lnTo>
                <a:lnTo>
                  <a:pt x="222" y="2272"/>
                </a:lnTo>
                <a:lnTo>
                  <a:pt x="220" y="2272"/>
                </a:lnTo>
                <a:lnTo>
                  <a:pt x="218" y="2270"/>
                </a:lnTo>
                <a:lnTo>
                  <a:pt x="218" y="2264"/>
                </a:lnTo>
                <a:lnTo>
                  <a:pt x="220" y="2262"/>
                </a:lnTo>
                <a:lnTo>
                  <a:pt x="220" y="2260"/>
                </a:lnTo>
                <a:lnTo>
                  <a:pt x="220" y="2254"/>
                </a:lnTo>
                <a:lnTo>
                  <a:pt x="220" y="2252"/>
                </a:lnTo>
                <a:lnTo>
                  <a:pt x="222" y="2252"/>
                </a:lnTo>
                <a:lnTo>
                  <a:pt x="224" y="2252"/>
                </a:lnTo>
                <a:lnTo>
                  <a:pt x="224" y="2250"/>
                </a:lnTo>
                <a:lnTo>
                  <a:pt x="222" y="2248"/>
                </a:lnTo>
                <a:lnTo>
                  <a:pt x="220" y="2248"/>
                </a:lnTo>
                <a:lnTo>
                  <a:pt x="222" y="2246"/>
                </a:lnTo>
                <a:lnTo>
                  <a:pt x="224" y="2246"/>
                </a:lnTo>
                <a:lnTo>
                  <a:pt x="224" y="2244"/>
                </a:lnTo>
                <a:lnTo>
                  <a:pt x="226" y="2244"/>
                </a:lnTo>
                <a:lnTo>
                  <a:pt x="226" y="2246"/>
                </a:lnTo>
                <a:lnTo>
                  <a:pt x="226" y="2242"/>
                </a:lnTo>
                <a:lnTo>
                  <a:pt x="224" y="2242"/>
                </a:lnTo>
                <a:lnTo>
                  <a:pt x="226" y="2240"/>
                </a:lnTo>
                <a:lnTo>
                  <a:pt x="228" y="2238"/>
                </a:lnTo>
                <a:lnTo>
                  <a:pt x="230" y="2238"/>
                </a:lnTo>
                <a:lnTo>
                  <a:pt x="232" y="2238"/>
                </a:lnTo>
                <a:lnTo>
                  <a:pt x="230" y="2234"/>
                </a:lnTo>
                <a:lnTo>
                  <a:pt x="228" y="2232"/>
                </a:lnTo>
                <a:lnTo>
                  <a:pt x="228" y="2226"/>
                </a:lnTo>
                <a:lnTo>
                  <a:pt x="226" y="2224"/>
                </a:lnTo>
                <a:lnTo>
                  <a:pt x="224" y="2222"/>
                </a:lnTo>
                <a:lnTo>
                  <a:pt x="222" y="2220"/>
                </a:lnTo>
                <a:lnTo>
                  <a:pt x="222" y="2218"/>
                </a:lnTo>
                <a:lnTo>
                  <a:pt x="222" y="2214"/>
                </a:lnTo>
                <a:lnTo>
                  <a:pt x="220" y="2214"/>
                </a:lnTo>
                <a:lnTo>
                  <a:pt x="220" y="2210"/>
                </a:lnTo>
                <a:lnTo>
                  <a:pt x="220" y="2208"/>
                </a:lnTo>
                <a:lnTo>
                  <a:pt x="220" y="2206"/>
                </a:lnTo>
                <a:lnTo>
                  <a:pt x="222" y="2204"/>
                </a:lnTo>
                <a:lnTo>
                  <a:pt x="222" y="2196"/>
                </a:lnTo>
                <a:lnTo>
                  <a:pt x="222" y="2192"/>
                </a:lnTo>
                <a:lnTo>
                  <a:pt x="220" y="2188"/>
                </a:lnTo>
                <a:lnTo>
                  <a:pt x="220" y="2194"/>
                </a:lnTo>
                <a:lnTo>
                  <a:pt x="218" y="2194"/>
                </a:lnTo>
                <a:lnTo>
                  <a:pt x="218" y="2196"/>
                </a:lnTo>
                <a:lnTo>
                  <a:pt x="216" y="2198"/>
                </a:lnTo>
                <a:lnTo>
                  <a:pt x="218" y="2200"/>
                </a:lnTo>
                <a:lnTo>
                  <a:pt x="218" y="2202"/>
                </a:lnTo>
                <a:lnTo>
                  <a:pt x="216" y="2210"/>
                </a:lnTo>
                <a:lnTo>
                  <a:pt x="214" y="2216"/>
                </a:lnTo>
                <a:lnTo>
                  <a:pt x="214" y="2220"/>
                </a:lnTo>
                <a:lnTo>
                  <a:pt x="212" y="2220"/>
                </a:lnTo>
                <a:lnTo>
                  <a:pt x="210" y="2220"/>
                </a:lnTo>
                <a:lnTo>
                  <a:pt x="210" y="2222"/>
                </a:lnTo>
                <a:lnTo>
                  <a:pt x="206" y="2222"/>
                </a:lnTo>
                <a:lnTo>
                  <a:pt x="206" y="2228"/>
                </a:lnTo>
                <a:lnTo>
                  <a:pt x="206" y="2234"/>
                </a:lnTo>
                <a:lnTo>
                  <a:pt x="206" y="2240"/>
                </a:lnTo>
                <a:lnTo>
                  <a:pt x="204" y="2242"/>
                </a:lnTo>
                <a:lnTo>
                  <a:pt x="202" y="2244"/>
                </a:lnTo>
                <a:lnTo>
                  <a:pt x="204" y="2248"/>
                </a:lnTo>
                <a:lnTo>
                  <a:pt x="202" y="2264"/>
                </a:lnTo>
                <a:lnTo>
                  <a:pt x="200" y="2280"/>
                </a:lnTo>
                <a:lnTo>
                  <a:pt x="200" y="2288"/>
                </a:lnTo>
                <a:lnTo>
                  <a:pt x="200" y="2294"/>
                </a:lnTo>
                <a:lnTo>
                  <a:pt x="198" y="2308"/>
                </a:lnTo>
                <a:lnTo>
                  <a:pt x="198" y="2312"/>
                </a:lnTo>
                <a:lnTo>
                  <a:pt x="198" y="2314"/>
                </a:lnTo>
                <a:lnTo>
                  <a:pt x="196" y="2316"/>
                </a:lnTo>
                <a:lnTo>
                  <a:pt x="196" y="2318"/>
                </a:lnTo>
                <a:lnTo>
                  <a:pt x="196" y="2320"/>
                </a:lnTo>
                <a:lnTo>
                  <a:pt x="196" y="2326"/>
                </a:lnTo>
                <a:lnTo>
                  <a:pt x="194" y="2326"/>
                </a:lnTo>
                <a:lnTo>
                  <a:pt x="192" y="2328"/>
                </a:lnTo>
                <a:lnTo>
                  <a:pt x="190" y="2326"/>
                </a:lnTo>
                <a:lnTo>
                  <a:pt x="192" y="2324"/>
                </a:lnTo>
                <a:lnTo>
                  <a:pt x="190" y="2322"/>
                </a:lnTo>
                <a:lnTo>
                  <a:pt x="190" y="2318"/>
                </a:lnTo>
                <a:lnTo>
                  <a:pt x="190" y="2316"/>
                </a:lnTo>
                <a:lnTo>
                  <a:pt x="192" y="2314"/>
                </a:lnTo>
                <a:lnTo>
                  <a:pt x="190" y="2308"/>
                </a:lnTo>
                <a:lnTo>
                  <a:pt x="190" y="2302"/>
                </a:lnTo>
                <a:lnTo>
                  <a:pt x="190" y="2296"/>
                </a:lnTo>
                <a:lnTo>
                  <a:pt x="188" y="2290"/>
                </a:lnTo>
                <a:lnTo>
                  <a:pt x="186" y="2286"/>
                </a:lnTo>
                <a:lnTo>
                  <a:pt x="182" y="2288"/>
                </a:lnTo>
                <a:lnTo>
                  <a:pt x="180" y="2286"/>
                </a:lnTo>
                <a:lnTo>
                  <a:pt x="178" y="2286"/>
                </a:lnTo>
                <a:lnTo>
                  <a:pt x="178" y="2280"/>
                </a:lnTo>
                <a:lnTo>
                  <a:pt x="176" y="2276"/>
                </a:lnTo>
                <a:lnTo>
                  <a:pt x="176" y="2272"/>
                </a:lnTo>
                <a:lnTo>
                  <a:pt x="176" y="2268"/>
                </a:lnTo>
                <a:lnTo>
                  <a:pt x="174" y="2266"/>
                </a:lnTo>
                <a:lnTo>
                  <a:pt x="174" y="2264"/>
                </a:lnTo>
                <a:lnTo>
                  <a:pt x="174" y="2262"/>
                </a:lnTo>
                <a:lnTo>
                  <a:pt x="172" y="2260"/>
                </a:lnTo>
                <a:lnTo>
                  <a:pt x="170" y="2262"/>
                </a:lnTo>
                <a:lnTo>
                  <a:pt x="168" y="2262"/>
                </a:lnTo>
                <a:lnTo>
                  <a:pt x="170" y="2262"/>
                </a:lnTo>
                <a:lnTo>
                  <a:pt x="170" y="2260"/>
                </a:lnTo>
                <a:lnTo>
                  <a:pt x="172" y="2256"/>
                </a:lnTo>
                <a:lnTo>
                  <a:pt x="170" y="2252"/>
                </a:lnTo>
                <a:lnTo>
                  <a:pt x="166" y="2250"/>
                </a:lnTo>
                <a:lnTo>
                  <a:pt x="166" y="2252"/>
                </a:lnTo>
                <a:lnTo>
                  <a:pt x="166" y="2254"/>
                </a:lnTo>
                <a:lnTo>
                  <a:pt x="168" y="2260"/>
                </a:lnTo>
                <a:lnTo>
                  <a:pt x="166" y="2264"/>
                </a:lnTo>
                <a:lnTo>
                  <a:pt x="166" y="2266"/>
                </a:lnTo>
                <a:lnTo>
                  <a:pt x="164" y="2268"/>
                </a:lnTo>
                <a:lnTo>
                  <a:pt x="164" y="2266"/>
                </a:lnTo>
                <a:lnTo>
                  <a:pt x="162" y="2258"/>
                </a:lnTo>
                <a:lnTo>
                  <a:pt x="162" y="2248"/>
                </a:lnTo>
                <a:lnTo>
                  <a:pt x="160" y="2246"/>
                </a:lnTo>
                <a:lnTo>
                  <a:pt x="162" y="2238"/>
                </a:lnTo>
                <a:lnTo>
                  <a:pt x="160" y="2238"/>
                </a:lnTo>
                <a:lnTo>
                  <a:pt x="158" y="2240"/>
                </a:lnTo>
                <a:lnTo>
                  <a:pt x="156" y="2238"/>
                </a:lnTo>
                <a:lnTo>
                  <a:pt x="154" y="2234"/>
                </a:lnTo>
                <a:lnTo>
                  <a:pt x="154" y="2232"/>
                </a:lnTo>
                <a:lnTo>
                  <a:pt x="152" y="2232"/>
                </a:lnTo>
                <a:lnTo>
                  <a:pt x="152" y="2226"/>
                </a:lnTo>
                <a:lnTo>
                  <a:pt x="150" y="2224"/>
                </a:lnTo>
                <a:lnTo>
                  <a:pt x="148" y="2222"/>
                </a:lnTo>
                <a:lnTo>
                  <a:pt x="148" y="2220"/>
                </a:lnTo>
                <a:lnTo>
                  <a:pt x="146" y="2220"/>
                </a:lnTo>
                <a:lnTo>
                  <a:pt x="146" y="2218"/>
                </a:lnTo>
                <a:lnTo>
                  <a:pt x="146" y="2216"/>
                </a:lnTo>
                <a:lnTo>
                  <a:pt x="148" y="2218"/>
                </a:lnTo>
                <a:lnTo>
                  <a:pt x="150" y="2218"/>
                </a:lnTo>
                <a:lnTo>
                  <a:pt x="150" y="2214"/>
                </a:lnTo>
                <a:lnTo>
                  <a:pt x="148" y="2212"/>
                </a:lnTo>
                <a:lnTo>
                  <a:pt x="146" y="2212"/>
                </a:lnTo>
                <a:lnTo>
                  <a:pt x="144" y="2212"/>
                </a:lnTo>
                <a:lnTo>
                  <a:pt x="144" y="2214"/>
                </a:lnTo>
                <a:lnTo>
                  <a:pt x="144" y="2212"/>
                </a:lnTo>
                <a:lnTo>
                  <a:pt x="148" y="2210"/>
                </a:lnTo>
                <a:lnTo>
                  <a:pt x="144" y="2208"/>
                </a:lnTo>
                <a:lnTo>
                  <a:pt x="142" y="2206"/>
                </a:lnTo>
                <a:lnTo>
                  <a:pt x="140" y="2204"/>
                </a:lnTo>
                <a:lnTo>
                  <a:pt x="136" y="2202"/>
                </a:lnTo>
                <a:lnTo>
                  <a:pt x="136" y="2206"/>
                </a:lnTo>
                <a:lnTo>
                  <a:pt x="136" y="2208"/>
                </a:lnTo>
                <a:lnTo>
                  <a:pt x="136" y="2210"/>
                </a:lnTo>
                <a:lnTo>
                  <a:pt x="132" y="2208"/>
                </a:lnTo>
                <a:lnTo>
                  <a:pt x="132" y="2198"/>
                </a:lnTo>
                <a:lnTo>
                  <a:pt x="128" y="2198"/>
                </a:lnTo>
                <a:lnTo>
                  <a:pt x="124" y="2198"/>
                </a:lnTo>
                <a:lnTo>
                  <a:pt x="122" y="2196"/>
                </a:lnTo>
                <a:lnTo>
                  <a:pt x="120" y="2194"/>
                </a:lnTo>
                <a:lnTo>
                  <a:pt x="118" y="2194"/>
                </a:lnTo>
                <a:lnTo>
                  <a:pt x="118" y="2190"/>
                </a:lnTo>
                <a:lnTo>
                  <a:pt x="116" y="2190"/>
                </a:lnTo>
                <a:lnTo>
                  <a:pt x="116" y="2188"/>
                </a:lnTo>
                <a:lnTo>
                  <a:pt x="116" y="2186"/>
                </a:lnTo>
                <a:lnTo>
                  <a:pt x="114" y="2186"/>
                </a:lnTo>
                <a:lnTo>
                  <a:pt x="114" y="2184"/>
                </a:lnTo>
                <a:lnTo>
                  <a:pt x="112" y="2180"/>
                </a:lnTo>
                <a:lnTo>
                  <a:pt x="108" y="2182"/>
                </a:lnTo>
                <a:lnTo>
                  <a:pt x="104" y="2182"/>
                </a:lnTo>
                <a:lnTo>
                  <a:pt x="102" y="2178"/>
                </a:lnTo>
                <a:lnTo>
                  <a:pt x="102" y="2176"/>
                </a:lnTo>
                <a:lnTo>
                  <a:pt x="106" y="2174"/>
                </a:lnTo>
                <a:lnTo>
                  <a:pt x="108" y="2174"/>
                </a:lnTo>
                <a:lnTo>
                  <a:pt x="110" y="2172"/>
                </a:lnTo>
                <a:lnTo>
                  <a:pt x="108" y="2170"/>
                </a:lnTo>
                <a:lnTo>
                  <a:pt x="106" y="2170"/>
                </a:lnTo>
                <a:lnTo>
                  <a:pt x="106" y="2166"/>
                </a:lnTo>
                <a:lnTo>
                  <a:pt x="108" y="2162"/>
                </a:lnTo>
                <a:lnTo>
                  <a:pt x="108" y="2160"/>
                </a:lnTo>
                <a:lnTo>
                  <a:pt x="106" y="2158"/>
                </a:lnTo>
                <a:lnTo>
                  <a:pt x="106" y="2156"/>
                </a:lnTo>
                <a:lnTo>
                  <a:pt x="104" y="2154"/>
                </a:lnTo>
                <a:lnTo>
                  <a:pt x="102" y="2160"/>
                </a:lnTo>
                <a:lnTo>
                  <a:pt x="100" y="2166"/>
                </a:lnTo>
                <a:lnTo>
                  <a:pt x="100" y="2172"/>
                </a:lnTo>
                <a:lnTo>
                  <a:pt x="98" y="2174"/>
                </a:lnTo>
                <a:lnTo>
                  <a:pt x="96" y="2174"/>
                </a:lnTo>
                <a:lnTo>
                  <a:pt x="94" y="2170"/>
                </a:lnTo>
                <a:lnTo>
                  <a:pt x="94" y="2166"/>
                </a:lnTo>
                <a:lnTo>
                  <a:pt x="96" y="2154"/>
                </a:lnTo>
                <a:lnTo>
                  <a:pt x="92" y="2154"/>
                </a:lnTo>
                <a:lnTo>
                  <a:pt x="90" y="2156"/>
                </a:lnTo>
                <a:lnTo>
                  <a:pt x="90" y="2158"/>
                </a:lnTo>
                <a:lnTo>
                  <a:pt x="92" y="2160"/>
                </a:lnTo>
                <a:lnTo>
                  <a:pt x="90" y="2162"/>
                </a:lnTo>
                <a:lnTo>
                  <a:pt x="88" y="2162"/>
                </a:lnTo>
                <a:lnTo>
                  <a:pt x="88" y="2158"/>
                </a:lnTo>
                <a:lnTo>
                  <a:pt x="88" y="2156"/>
                </a:lnTo>
                <a:lnTo>
                  <a:pt x="88" y="2154"/>
                </a:lnTo>
                <a:lnTo>
                  <a:pt x="88" y="2152"/>
                </a:lnTo>
                <a:lnTo>
                  <a:pt x="86" y="2154"/>
                </a:lnTo>
                <a:lnTo>
                  <a:pt x="84" y="2154"/>
                </a:lnTo>
                <a:lnTo>
                  <a:pt x="82" y="2154"/>
                </a:lnTo>
                <a:lnTo>
                  <a:pt x="82" y="2158"/>
                </a:lnTo>
                <a:lnTo>
                  <a:pt x="82" y="2162"/>
                </a:lnTo>
                <a:lnTo>
                  <a:pt x="80" y="2162"/>
                </a:lnTo>
                <a:lnTo>
                  <a:pt x="78" y="2160"/>
                </a:lnTo>
                <a:lnTo>
                  <a:pt x="78" y="2154"/>
                </a:lnTo>
                <a:lnTo>
                  <a:pt x="76" y="2150"/>
                </a:lnTo>
                <a:lnTo>
                  <a:pt x="76" y="2148"/>
                </a:lnTo>
                <a:lnTo>
                  <a:pt x="74" y="2150"/>
                </a:lnTo>
                <a:lnTo>
                  <a:pt x="72" y="2148"/>
                </a:lnTo>
                <a:lnTo>
                  <a:pt x="70" y="2146"/>
                </a:lnTo>
                <a:lnTo>
                  <a:pt x="68" y="2148"/>
                </a:lnTo>
                <a:lnTo>
                  <a:pt x="64" y="2150"/>
                </a:lnTo>
                <a:lnTo>
                  <a:pt x="64" y="2142"/>
                </a:lnTo>
                <a:lnTo>
                  <a:pt x="66" y="2138"/>
                </a:lnTo>
                <a:lnTo>
                  <a:pt x="62" y="2136"/>
                </a:lnTo>
                <a:lnTo>
                  <a:pt x="60" y="2138"/>
                </a:lnTo>
                <a:lnTo>
                  <a:pt x="60" y="2134"/>
                </a:lnTo>
                <a:lnTo>
                  <a:pt x="58" y="2134"/>
                </a:lnTo>
                <a:lnTo>
                  <a:pt x="64" y="2130"/>
                </a:lnTo>
                <a:lnTo>
                  <a:pt x="62" y="2128"/>
                </a:lnTo>
                <a:lnTo>
                  <a:pt x="60" y="2128"/>
                </a:lnTo>
                <a:lnTo>
                  <a:pt x="58" y="2130"/>
                </a:lnTo>
                <a:lnTo>
                  <a:pt x="56" y="2124"/>
                </a:lnTo>
                <a:lnTo>
                  <a:pt x="56" y="2116"/>
                </a:lnTo>
                <a:lnTo>
                  <a:pt x="54" y="2102"/>
                </a:lnTo>
                <a:lnTo>
                  <a:pt x="50" y="2100"/>
                </a:lnTo>
                <a:lnTo>
                  <a:pt x="52" y="2098"/>
                </a:lnTo>
                <a:lnTo>
                  <a:pt x="52" y="2096"/>
                </a:lnTo>
                <a:lnTo>
                  <a:pt x="50" y="2092"/>
                </a:lnTo>
                <a:lnTo>
                  <a:pt x="56" y="2092"/>
                </a:lnTo>
                <a:lnTo>
                  <a:pt x="60" y="2090"/>
                </a:lnTo>
                <a:lnTo>
                  <a:pt x="56" y="2086"/>
                </a:lnTo>
                <a:lnTo>
                  <a:pt x="56" y="2082"/>
                </a:lnTo>
                <a:lnTo>
                  <a:pt x="56" y="2078"/>
                </a:lnTo>
                <a:lnTo>
                  <a:pt x="56" y="2074"/>
                </a:lnTo>
                <a:lnTo>
                  <a:pt x="58" y="2068"/>
                </a:lnTo>
                <a:lnTo>
                  <a:pt x="56" y="2058"/>
                </a:lnTo>
                <a:lnTo>
                  <a:pt x="52" y="2060"/>
                </a:lnTo>
                <a:lnTo>
                  <a:pt x="52" y="2048"/>
                </a:lnTo>
                <a:lnTo>
                  <a:pt x="50" y="2042"/>
                </a:lnTo>
                <a:lnTo>
                  <a:pt x="48" y="2036"/>
                </a:lnTo>
                <a:lnTo>
                  <a:pt x="46" y="2032"/>
                </a:lnTo>
                <a:lnTo>
                  <a:pt x="44" y="2034"/>
                </a:lnTo>
                <a:lnTo>
                  <a:pt x="40" y="2034"/>
                </a:lnTo>
                <a:lnTo>
                  <a:pt x="38" y="2036"/>
                </a:lnTo>
                <a:lnTo>
                  <a:pt x="36" y="2040"/>
                </a:lnTo>
                <a:lnTo>
                  <a:pt x="36" y="2046"/>
                </a:lnTo>
                <a:lnTo>
                  <a:pt x="34" y="2044"/>
                </a:lnTo>
                <a:lnTo>
                  <a:pt x="32" y="2046"/>
                </a:lnTo>
                <a:lnTo>
                  <a:pt x="32" y="2048"/>
                </a:lnTo>
                <a:lnTo>
                  <a:pt x="32" y="2052"/>
                </a:lnTo>
                <a:lnTo>
                  <a:pt x="30" y="2054"/>
                </a:lnTo>
                <a:lnTo>
                  <a:pt x="28" y="2038"/>
                </a:lnTo>
                <a:lnTo>
                  <a:pt x="26" y="2040"/>
                </a:lnTo>
                <a:lnTo>
                  <a:pt x="26" y="2046"/>
                </a:lnTo>
                <a:lnTo>
                  <a:pt x="26" y="2054"/>
                </a:lnTo>
                <a:lnTo>
                  <a:pt x="22" y="2068"/>
                </a:lnTo>
                <a:lnTo>
                  <a:pt x="22" y="2080"/>
                </a:lnTo>
                <a:lnTo>
                  <a:pt x="20" y="2082"/>
                </a:lnTo>
                <a:lnTo>
                  <a:pt x="22" y="2074"/>
                </a:lnTo>
                <a:lnTo>
                  <a:pt x="22" y="2068"/>
                </a:lnTo>
                <a:lnTo>
                  <a:pt x="20" y="2060"/>
                </a:lnTo>
                <a:lnTo>
                  <a:pt x="22" y="2054"/>
                </a:lnTo>
                <a:lnTo>
                  <a:pt x="20" y="2046"/>
                </a:lnTo>
                <a:lnTo>
                  <a:pt x="20" y="2042"/>
                </a:lnTo>
                <a:lnTo>
                  <a:pt x="22" y="2038"/>
                </a:lnTo>
                <a:lnTo>
                  <a:pt x="20" y="2038"/>
                </a:lnTo>
                <a:lnTo>
                  <a:pt x="18" y="2038"/>
                </a:lnTo>
                <a:lnTo>
                  <a:pt x="18" y="2040"/>
                </a:lnTo>
                <a:lnTo>
                  <a:pt x="18" y="2038"/>
                </a:lnTo>
                <a:lnTo>
                  <a:pt x="20" y="2036"/>
                </a:lnTo>
                <a:lnTo>
                  <a:pt x="18" y="2034"/>
                </a:lnTo>
                <a:lnTo>
                  <a:pt x="18" y="2032"/>
                </a:lnTo>
                <a:lnTo>
                  <a:pt x="20" y="2032"/>
                </a:lnTo>
                <a:lnTo>
                  <a:pt x="22" y="2032"/>
                </a:lnTo>
                <a:lnTo>
                  <a:pt x="22" y="2028"/>
                </a:lnTo>
                <a:lnTo>
                  <a:pt x="22" y="2024"/>
                </a:lnTo>
                <a:lnTo>
                  <a:pt x="20" y="2018"/>
                </a:lnTo>
                <a:lnTo>
                  <a:pt x="20" y="2008"/>
                </a:lnTo>
                <a:lnTo>
                  <a:pt x="18" y="2008"/>
                </a:lnTo>
                <a:lnTo>
                  <a:pt x="18" y="2006"/>
                </a:lnTo>
                <a:lnTo>
                  <a:pt x="18" y="2002"/>
                </a:lnTo>
                <a:lnTo>
                  <a:pt x="16" y="2000"/>
                </a:lnTo>
                <a:lnTo>
                  <a:pt x="18" y="2000"/>
                </a:lnTo>
                <a:lnTo>
                  <a:pt x="20" y="1998"/>
                </a:lnTo>
                <a:lnTo>
                  <a:pt x="20" y="1992"/>
                </a:lnTo>
                <a:lnTo>
                  <a:pt x="18" y="1988"/>
                </a:lnTo>
                <a:lnTo>
                  <a:pt x="16" y="1984"/>
                </a:lnTo>
                <a:lnTo>
                  <a:pt x="18" y="1982"/>
                </a:lnTo>
                <a:lnTo>
                  <a:pt x="20" y="1978"/>
                </a:lnTo>
                <a:lnTo>
                  <a:pt x="18" y="1978"/>
                </a:lnTo>
                <a:lnTo>
                  <a:pt x="18" y="1976"/>
                </a:lnTo>
                <a:lnTo>
                  <a:pt x="18" y="1974"/>
                </a:lnTo>
                <a:lnTo>
                  <a:pt x="16" y="1974"/>
                </a:lnTo>
                <a:lnTo>
                  <a:pt x="18" y="1974"/>
                </a:lnTo>
                <a:lnTo>
                  <a:pt x="20" y="1972"/>
                </a:lnTo>
                <a:lnTo>
                  <a:pt x="20" y="1970"/>
                </a:lnTo>
                <a:lnTo>
                  <a:pt x="24" y="1970"/>
                </a:lnTo>
                <a:lnTo>
                  <a:pt x="24" y="1972"/>
                </a:lnTo>
                <a:lnTo>
                  <a:pt x="24" y="1974"/>
                </a:lnTo>
                <a:lnTo>
                  <a:pt x="24" y="1978"/>
                </a:lnTo>
                <a:lnTo>
                  <a:pt x="24" y="1982"/>
                </a:lnTo>
                <a:lnTo>
                  <a:pt x="24" y="1984"/>
                </a:lnTo>
                <a:lnTo>
                  <a:pt x="26" y="1986"/>
                </a:lnTo>
                <a:lnTo>
                  <a:pt x="28" y="1984"/>
                </a:lnTo>
                <a:lnTo>
                  <a:pt x="28" y="1982"/>
                </a:lnTo>
                <a:lnTo>
                  <a:pt x="26" y="1978"/>
                </a:lnTo>
                <a:lnTo>
                  <a:pt x="28" y="1972"/>
                </a:lnTo>
                <a:lnTo>
                  <a:pt x="30" y="1964"/>
                </a:lnTo>
                <a:lnTo>
                  <a:pt x="30" y="1958"/>
                </a:lnTo>
                <a:lnTo>
                  <a:pt x="28" y="1950"/>
                </a:lnTo>
                <a:lnTo>
                  <a:pt x="26" y="1960"/>
                </a:lnTo>
                <a:lnTo>
                  <a:pt x="26" y="1964"/>
                </a:lnTo>
                <a:lnTo>
                  <a:pt x="24" y="1968"/>
                </a:lnTo>
                <a:lnTo>
                  <a:pt x="22" y="1968"/>
                </a:lnTo>
                <a:lnTo>
                  <a:pt x="20" y="1968"/>
                </a:lnTo>
                <a:lnTo>
                  <a:pt x="18" y="1966"/>
                </a:lnTo>
                <a:lnTo>
                  <a:pt x="18" y="1964"/>
                </a:lnTo>
                <a:lnTo>
                  <a:pt x="20" y="1958"/>
                </a:lnTo>
                <a:lnTo>
                  <a:pt x="20" y="1956"/>
                </a:lnTo>
                <a:lnTo>
                  <a:pt x="20" y="1954"/>
                </a:lnTo>
                <a:lnTo>
                  <a:pt x="22" y="1952"/>
                </a:lnTo>
                <a:lnTo>
                  <a:pt x="20" y="1950"/>
                </a:lnTo>
                <a:lnTo>
                  <a:pt x="20" y="1948"/>
                </a:lnTo>
                <a:lnTo>
                  <a:pt x="24" y="1950"/>
                </a:lnTo>
                <a:lnTo>
                  <a:pt x="26" y="1950"/>
                </a:lnTo>
                <a:lnTo>
                  <a:pt x="26" y="1948"/>
                </a:lnTo>
                <a:lnTo>
                  <a:pt x="28" y="1952"/>
                </a:lnTo>
                <a:lnTo>
                  <a:pt x="30" y="1948"/>
                </a:lnTo>
                <a:lnTo>
                  <a:pt x="28" y="1944"/>
                </a:lnTo>
                <a:lnTo>
                  <a:pt x="26" y="1944"/>
                </a:lnTo>
                <a:lnTo>
                  <a:pt x="24" y="1944"/>
                </a:lnTo>
                <a:lnTo>
                  <a:pt x="24" y="1942"/>
                </a:lnTo>
                <a:lnTo>
                  <a:pt x="24" y="1938"/>
                </a:lnTo>
                <a:lnTo>
                  <a:pt x="24" y="1932"/>
                </a:lnTo>
                <a:lnTo>
                  <a:pt x="22" y="1928"/>
                </a:lnTo>
                <a:lnTo>
                  <a:pt x="20" y="1926"/>
                </a:lnTo>
                <a:lnTo>
                  <a:pt x="20" y="1922"/>
                </a:lnTo>
                <a:lnTo>
                  <a:pt x="16" y="1920"/>
                </a:lnTo>
                <a:lnTo>
                  <a:pt x="14" y="1916"/>
                </a:lnTo>
                <a:lnTo>
                  <a:pt x="16" y="1914"/>
                </a:lnTo>
                <a:lnTo>
                  <a:pt x="16" y="1908"/>
                </a:lnTo>
                <a:lnTo>
                  <a:pt x="16" y="1904"/>
                </a:lnTo>
                <a:lnTo>
                  <a:pt x="16" y="1902"/>
                </a:lnTo>
                <a:lnTo>
                  <a:pt x="16" y="1890"/>
                </a:lnTo>
                <a:lnTo>
                  <a:pt x="20" y="1894"/>
                </a:lnTo>
                <a:lnTo>
                  <a:pt x="20" y="1890"/>
                </a:lnTo>
                <a:lnTo>
                  <a:pt x="20" y="1888"/>
                </a:lnTo>
                <a:lnTo>
                  <a:pt x="20" y="1886"/>
                </a:lnTo>
                <a:lnTo>
                  <a:pt x="22" y="1884"/>
                </a:lnTo>
                <a:lnTo>
                  <a:pt x="24" y="1870"/>
                </a:lnTo>
                <a:lnTo>
                  <a:pt x="26" y="1864"/>
                </a:lnTo>
                <a:lnTo>
                  <a:pt x="24" y="1858"/>
                </a:lnTo>
                <a:lnTo>
                  <a:pt x="22" y="1856"/>
                </a:lnTo>
                <a:lnTo>
                  <a:pt x="22" y="1854"/>
                </a:lnTo>
                <a:lnTo>
                  <a:pt x="20" y="1856"/>
                </a:lnTo>
                <a:lnTo>
                  <a:pt x="22" y="1858"/>
                </a:lnTo>
                <a:lnTo>
                  <a:pt x="20" y="1860"/>
                </a:lnTo>
                <a:lnTo>
                  <a:pt x="18" y="1860"/>
                </a:lnTo>
                <a:lnTo>
                  <a:pt x="14" y="1854"/>
                </a:lnTo>
                <a:lnTo>
                  <a:pt x="14" y="1848"/>
                </a:lnTo>
                <a:lnTo>
                  <a:pt x="14" y="1834"/>
                </a:lnTo>
                <a:lnTo>
                  <a:pt x="16" y="1830"/>
                </a:lnTo>
                <a:lnTo>
                  <a:pt x="16" y="1828"/>
                </a:lnTo>
                <a:lnTo>
                  <a:pt x="20" y="1828"/>
                </a:lnTo>
                <a:lnTo>
                  <a:pt x="18" y="1824"/>
                </a:lnTo>
                <a:lnTo>
                  <a:pt x="22" y="1828"/>
                </a:lnTo>
                <a:lnTo>
                  <a:pt x="24" y="1826"/>
                </a:lnTo>
                <a:lnTo>
                  <a:pt x="22" y="1824"/>
                </a:lnTo>
                <a:lnTo>
                  <a:pt x="20" y="1822"/>
                </a:lnTo>
                <a:lnTo>
                  <a:pt x="18" y="1822"/>
                </a:lnTo>
                <a:lnTo>
                  <a:pt x="20" y="1818"/>
                </a:lnTo>
                <a:lnTo>
                  <a:pt x="18" y="1816"/>
                </a:lnTo>
                <a:lnTo>
                  <a:pt x="16" y="1814"/>
                </a:lnTo>
                <a:lnTo>
                  <a:pt x="16" y="1812"/>
                </a:lnTo>
                <a:lnTo>
                  <a:pt x="18" y="1810"/>
                </a:lnTo>
                <a:lnTo>
                  <a:pt x="20" y="1806"/>
                </a:lnTo>
                <a:lnTo>
                  <a:pt x="22" y="1802"/>
                </a:lnTo>
                <a:lnTo>
                  <a:pt x="20" y="1800"/>
                </a:lnTo>
                <a:lnTo>
                  <a:pt x="22" y="1796"/>
                </a:lnTo>
                <a:lnTo>
                  <a:pt x="20" y="1792"/>
                </a:lnTo>
                <a:lnTo>
                  <a:pt x="20" y="1784"/>
                </a:lnTo>
                <a:lnTo>
                  <a:pt x="18" y="1786"/>
                </a:lnTo>
                <a:lnTo>
                  <a:pt x="16" y="1790"/>
                </a:lnTo>
                <a:lnTo>
                  <a:pt x="14" y="1794"/>
                </a:lnTo>
                <a:lnTo>
                  <a:pt x="12" y="1796"/>
                </a:lnTo>
                <a:lnTo>
                  <a:pt x="14" y="1800"/>
                </a:lnTo>
                <a:lnTo>
                  <a:pt x="14" y="1804"/>
                </a:lnTo>
                <a:lnTo>
                  <a:pt x="14" y="1814"/>
                </a:lnTo>
                <a:lnTo>
                  <a:pt x="12" y="1816"/>
                </a:lnTo>
                <a:lnTo>
                  <a:pt x="12" y="1814"/>
                </a:lnTo>
                <a:lnTo>
                  <a:pt x="10" y="1816"/>
                </a:lnTo>
                <a:lnTo>
                  <a:pt x="12" y="1818"/>
                </a:lnTo>
                <a:lnTo>
                  <a:pt x="14" y="1818"/>
                </a:lnTo>
                <a:lnTo>
                  <a:pt x="14" y="1820"/>
                </a:lnTo>
                <a:lnTo>
                  <a:pt x="14" y="1822"/>
                </a:lnTo>
                <a:lnTo>
                  <a:pt x="12" y="1826"/>
                </a:lnTo>
                <a:lnTo>
                  <a:pt x="10" y="1828"/>
                </a:lnTo>
                <a:lnTo>
                  <a:pt x="12" y="1830"/>
                </a:lnTo>
                <a:lnTo>
                  <a:pt x="10" y="1834"/>
                </a:lnTo>
                <a:lnTo>
                  <a:pt x="8" y="1838"/>
                </a:lnTo>
                <a:lnTo>
                  <a:pt x="6" y="1834"/>
                </a:lnTo>
                <a:lnTo>
                  <a:pt x="4" y="1840"/>
                </a:lnTo>
                <a:lnTo>
                  <a:pt x="4" y="1848"/>
                </a:lnTo>
                <a:lnTo>
                  <a:pt x="4" y="1842"/>
                </a:lnTo>
                <a:lnTo>
                  <a:pt x="2" y="1838"/>
                </a:lnTo>
                <a:lnTo>
                  <a:pt x="0" y="1834"/>
                </a:lnTo>
                <a:lnTo>
                  <a:pt x="4" y="1832"/>
                </a:lnTo>
                <a:lnTo>
                  <a:pt x="4" y="1828"/>
                </a:lnTo>
                <a:lnTo>
                  <a:pt x="4" y="1826"/>
                </a:lnTo>
                <a:lnTo>
                  <a:pt x="6" y="1826"/>
                </a:lnTo>
                <a:lnTo>
                  <a:pt x="8" y="1820"/>
                </a:lnTo>
                <a:lnTo>
                  <a:pt x="4" y="1820"/>
                </a:lnTo>
                <a:lnTo>
                  <a:pt x="2" y="1816"/>
                </a:lnTo>
                <a:lnTo>
                  <a:pt x="2" y="1814"/>
                </a:lnTo>
                <a:lnTo>
                  <a:pt x="4" y="1812"/>
                </a:lnTo>
                <a:lnTo>
                  <a:pt x="6" y="1812"/>
                </a:lnTo>
                <a:lnTo>
                  <a:pt x="8" y="1810"/>
                </a:lnTo>
                <a:lnTo>
                  <a:pt x="6" y="1810"/>
                </a:lnTo>
                <a:lnTo>
                  <a:pt x="4" y="1808"/>
                </a:lnTo>
                <a:lnTo>
                  <a:pt x="6" y="1806"/>
                </a:lnTo>
                <a:lnTo>
                  <a:pt x="4" y="1802"/>
                </a:lnTo>
                <a:lnTo>
                  <a:pt x="4" y="1798"/>
                </a:lnTo>
                <a:lnTo>
                  <a:pt x="6" y="1796"/>
                </a:lnTo>
                <a:lnTo>
                  <a:pt x="4" y="1792"/>
                </a:lnTo>
                <a:lnTo>
                  <a:pt x="4" y="1786"/>
                </a:lnTo>
                <a:lnTo>
                  <a:pt x="4" y="1780"/>
                </a:lnTo>
                <a:lnTo>
                  <a:pt x="4" y="1774"/>
                </a:lnTo>
                <a:lnTo>
                  <a:pt x="6" y="1772"/>
                </a:lnTo>
                <a:lnTo>
                  <a:pt x="4" y="1770"/>
                </a:lnTo>
                <a:lnTo>
                  <a:pt x="4" y="1768"/>
                </a:lnTo>
                <a:lnTo>
                  <a:pt x="4" y="1766"/>
                </a:lnTo>
                <a:lnTo>
                  <a:pt x="4" y="1762"/>
                </a:lnTo>
                <a:lnTo>
                  <a:pt x="6" y="1760"/>
                </a:lnTo>
                <a:lnTo>
                  <a:pt x="6" y="1758"/>
                </a:lnTo>
                <a:lnTo>
                  <a:pt x="4" y="1756"/>
                </a:lnTo>
                <a:lnTo>
                  <a:pt x="4" y="1758"/>
                </a:lnTo>
                <a:lnTo>
                  <a:pt x="2" y="1758"/>
                </a:lnTo>
                <a:lnTo>
                  <a:pt x="4" y="1756"/>
                </a:lnTo>
                <a:lnTo>
                  <a:pt x="4" y="1754"/>
                </a:lnTo>
                <a:lnTo>
                  <a:pt x="6" y="1754"/>
                </a:lnTo>
                <a:lnTo>
                  <a:pt x="4" y="1752"/>
                </a:lnTo>
                <a:lnTo>
                  <a:pt x="4" y="1750"/>
                </a:lnTo>
                <a:lnTo>
                  <a:pt x="6" y="1750"/>
                </a:lnTo>
                <a:lnTo>
                  <a:pt x="8" y="1746"/>
                </a:lnTo>
                <a:lnTo>
                  <a:pt x="10" y="1744"/>
                </a:lnTo>
                <a:lnTo>
                  <a:pt x="8" y="1740"/>
                </a:lnTo>
                <a:lnTo>
                  <a:pt x="10" y="1740"/>
                </a:lnTo>
                <a:lnTo>
                  <a:pt x="10" y="1738"/>
                </a:lnTo>
                <a:lnTo>
                  <a:pt x="8" y="1738"/>
                </a:lnTo>
                <a:lnTo>
                  <a:pt x="8" y="1736"/>
                </a:lnTo>
                <a:lnTo>
                  <a:pt x="6" y="1734"/>
                </a:lnTo>
                <a:lnTo>
                  <a:pt x="8" y="1734"/>
                </a:lnTo>
                <a:lnTo>
                  <a:pt x="8" y="1732"/>
                </a:lnTo>
                <a:lnTo>
                  <a:pt x="8" y="1730"/>
                </a:lnTo>
                <a:lnTo>
                  <a:pt x="10" y="1726"/>
                </a:lnTo>
                <a:lnTo>
                  <a:pt x="8" y="1720"/>
                </a:lnTo>
                <a:lnTo>
                  <a:pt x="10" y="1718"/>
                </a:lnTo>
                <a:lnTo>
                  <a:pt x="10" y="1714"/>
                </a:lnTo>
                <a:lnTo>
                  <a:pt x="10" y="1712"/>
                </a:lnTo>
                <a:lnTo>
                  <a:pt x="12" y="1710"/>
                </a:lnTo>
                <a:lnTo>
                  <a:pt x="12" y="1708"/>
                </a:lnTo>
                <a:lnTo>
                  <a:pt x="12" y="1706"/>
                </a:lnTo>
                <a:lnTo>
                  <a:pt x="16" y="1708"/>
                </a:lnTo>
                <a:lnTo>
                  <a:pt x="16" y="1714"/>
                </a:lnTo>
                <a:lnTo>
                  <a:pt x="14" y="1716"/>
                </a:lnTo>
                <a:lnTo>
                  <a:pt x="16" y="1718"/>
                </a:lnTo>
                <a:lnTo>
                  <a:pt x="20" y="1706"/>
                </a:lnTo>
                <a:lnTo>
                  <a:pt x="20" y="1700"/>
                </a:lnTo>
                <a:lnTo>
                  <a:pt x="18" y="1696"/>
                </a:lnTo>
                <a:lnTo>
                  <a:pt x="16" y="1702"/>
                </a:lnTo>
                <a:lnTo>
                  <a:pt x="16" y="1700"/>
                </a:lnTo>
                <a:lnTo>
                  <a:pt x="16" y="1696"/>
                </a:lnTo>
                <a:lnTo>
                  <a:pt x="16" y="1694"/>
                </a:lnTo>
                <a:lnTo>
                  <a:pt x="16" y="1692"/>
                </a:lnTo>
                <a:lnTo>
                  <a:pt x="18" y="1692"/>
                </a:lnTo>
                <a:lnTo>
                  <a:pt x="22" y="1692"/>
                </a:lnTo>
                <a:lnTo>
                  <a:pt x="20" y="1690"/>
                </a:lnTo>
                <a:lnTo>
                  <a:pt x="20" y="1688"/>
                </a:lnTo>
                <a:lnTo>
                  <a:pt x="22" y="1686"/>
                </a:lnTo>
                <a:lnTo>
                  <a:pt x="20" y="1684"/>
                </a:lnTo>
                <a:lnTo>
                  <a:pt x="22" y="1670"/>
                </a:lnTo>
                <a:lnTo>
                  <a:pt x="24" y="1664"/>
                </a:lnTo>
                <a:lnTo>
                  <a:pt x="26" y="1658"/>
                </a:lnTo>
                <a:lnTo>
                  <a:pt x="24" y="1656"/>
                </a:lnTo>
                <a:lnTo>
                  <a:pt x="26" y="1652"/>
                </a:lnTo>
                <a:lnTo>
                  <a:pt x="26" y="1648"/>
                </a:lnTo>
                <a:lnTo>
                  <a:pt x="28" y="1644"/>
                </a:lnTo>
                <a:lnTo>
                  <a:pt x="30" y="1642"/>
                </a:lnTo>
                <a:lnTo>
                  <a:pt x="28" y="1638"/>
                </a:lnTo>
                <a:lnTo>
                  <a:pt x="30" y="1638"/>
                </a:lnTo>
                <a:lnTo>
                  <a:pt x="28" y="1636"/>
                </a:lnTo>
                <a:lnTo>
                  <a:pt x="28" y="1634"/>
                </a:lnTo>
                <a:lnTo>
                  <a:pt x="28" y="1632"/>
                </a:lnTo>
                <a:lnTo>
                  <a:pt x="30" y="1624"/>
                </a:lnTo>
                <a:lnTo>
                  <a:pt x="30" y="1616"/>
                </a:lnTo>
                <a:lnTo>
                  <a:pt x="30" y="1608"/>
                </a:lnTo>
                <a:lnTo>
                  <a:pt x="30" y="1600"/>
                </a:lnTo>
                <a:lnTo>
                  <a:pt x="32" y="1598"/>
                </a:lnTo>
                <a:lnTo>
                  <a:pt x="32" y="1588"/>
                </a:lnTo>
                <a:lnTo>
                  <a:pt x="32" y="1584"/>
                </a:lnTo>
                <a:lnTo>
                  <a:pt x="30" y="1580"/>
                </a:lnTo>
                <a:lnTo>
                  <a:pt x="30" y="1576"/>
                </a:lnTo>
                <a:lnTo>
                  <a:pt x="30" y="1574"/>
                </a:lnTo>
                <a:lnTo>
                  <a:pt x="32" y="1574"/>
                </a:lnTo>
                <a:lnTo>
                  <a:pt x="34" y="1558"/>
                </a:lnTo>
                <a:lnTo>
                  <a:pt x="34" y="1550"/>
                </a:lnTo>
                <a:lnTo>
                  <a:pt x="36" y="1542"/>
                </a:lnTo>
                <a:lnTo>
                  <a:pt x="36" y="1536"/>
                </a:lnTo>
                <a:lnTo>
                  <a:pt x="36" y="1532"/>
                </a:lnTo>
                <a:lnTo>
                  <a:pt x="36" y="1530"/>
                </a:lnTo>
                <a:lnTo>
                  <a:pt x="38" y="1530"/>
                </a:lnTo>
                <a:lnTo>
                  <a:pt x="36" y="1528"/>
                </a:lnTo>
                <a:lnTo>
                  <a:pt x="36" y="1524"/>
                </a:lnTo>
                <a:lnTo>
                  <a:pt x="36" y="1516"/>
                </a:lnTo>
                <a:lnTo>
                  <a:pt x="38" y="1516"/>
                </a:lnTo>
                <a:lnTo>
                  <a:pt x="36" y="1512"/>
                </a:lnTo>
                <a:lnTo>
                  <a:pt x="36" y="1510"/>
                </a:lnTo>
                <a:lnTo>
                  <a:pt x="38" y="1502"/>
                </a:lnTo>
                <a:lnTo>
                  <a:pt x="42" y="1500"/>
                </a:lnTo>
                <a:lnTo>
                  <a:pt x="42" y="1498"/>
                </a:lnTo>
                <a:lnTo>
                  <a:pt x="40" y="1496"/>
                </a:lnTo>
                <a:lnTo>
                  <a:pt x="38" y="1492"/>
                </a:lnTo>
                <a:lnTo>
                  <a:pt x="38" y="1490"/>
                </a:lnTo>
                <a:lnTo>
                  <a:pt x="40" y="1488"/>
                </a:lnTo>
                <a:lnTo>
                  <a:pt x="40" y="1486"/>
                </a:lnTo>
                <a:lnTo>
                  <a:pt x="40" y="1482"/>
                </a:lnTo>
                <a:lnTo>
                  <a:pt x="42" y="1480"/>
                </a:lnTo>
                <a:lnTo>
                  <a:pt x="44" y="1478"/>
                </a:lnTo>
                <a:lnTo>
                  <a:pt x="42" y="1476"/>
                </a:lnTo>
                <a:lnTo>
                  <a:pt x="40" y="1474"/>
                </a:lnTo>
                <a:lnTo>
                  <a:pt x="40" y="1468"/>
                </a:lnTo>
                <a:lnTo>
                  <a:pt x="42" y="1468"/>
                </a:lnTo>
                <a:lnTo>
                  <a:pt x="44" y="1468"/>
                </a:lnTo>
                <a:lnTo>
                  <a:pt x="46" y="1470"/>
                </a:lnTo>
                <a:lnTo>
                  <a:pt x="46" y="1462"/>
                </a:lnTo>
                <a:lnTo>
                  <a:pt x="44" y="1460"/>
                </a:lnTo>
                <a:lnTo>
                  <a:pt x="40" y="1458"/>
                </a:lnTo>
                <a:lnTo>
                  <a:pt x="40" y="1452"/>
                </a:lnTo>
                <a:lnTo>
                  <a:pt x="42" y="1444"/>
                </a:lnTo>
                <a:lnTo>
                  <a:pt x="44" y="1438"/>
                </a:lnTo>
                <a:lnTo>
                  <a:pt x="42" y="1430"/>
                </a:lnTo>
                <a:lnTo>
                  <a:pt x="46" y="1414"/>
                </a:lnTo>
                <a:lnTo>
                  <a:pt x="50" y="1398"/>
                </a:lnTo>
                <a:lnTo>
                  <a:pt x="54" y="1394"/>
                </a:lnTo>
                <a:lnTo>
                  <a:pt x="56" y="1392"/>
                </a:lnTo>
                <a:lnTo>
                  <a:pt x="56" y="1390"/>
                </a:lnTo>
                <a:lnTo>
                  <a:pt x="52" y="1388"/>
                </a:lnTo>
                <a:lnTo>
                  <a:pt x="52" y="1386"/>
                </a:lnTo>
                <a:lnTo>
                  <a:pt x="54" y="1384"/>
                </a:lnTo>
                <a:lnTo>
                  <a:pt x="54" y="1380"/>
                </a:lnTo>
                <a:lnTo>
                  <a:pt x="52" y="1380"/>
                </a:lnTo>
                <a:lnTo>
                  <a:pt x="50" y="1382"/>
                </a:lnTo>
                <a:lnTo>
                  <a:pt x="52" y="1378"/>
                </a:lnTo>
                <a:lnTo>
                  <a:pt x="50" y="1376"/>
                </a:lnTo>
                <a:lnTo>
                  <a:pt x="50" y="1372"/>
                </a:lnTo>
                <a:lnTo>
                  <a:pt x="52" y="1370"/>
                </a:lnTo>
                <a:lnTo>
                  <a:pt x="52" y="1368"/>
                </a:lnTo>
                <a:lnTo>
                  <a:pt x="54" y="1364"/>
                </a:lnTo>
                <a:lnTo>
                  <a:pt x="54" y="1362"/>
                </a:lnTo>
                <a:lnTo>
                  <a:pt x="52" y="1358"/>
                </a:lnTo>
                <a:lnTo>
                  <a:pt x="52" y="1362"/>
                </a:lnTo>
                <a:lnTo>
                  <a:pt x="50" y="1358"/>
                </a:lnTo>
                <a:lnTo>
                  <a:pt x="50" y="1354"/>
                </a:lnTo>
                <a:lnTo>
                  <a:pt x="50" y="1350"/>
                </a:lnTo>
                <a:lnTo>
                  <a:pt x="52" y="1348"/>
                </a:lnTo>
                <a:lnTo>
                  <a:pt x="56" y="1346"/>
                </a:lnTo>
                <a:lnTo>
                  <a:pt x="56" y="1340"/>
                </a:lnTo>
                <a:lnTo>
                  <a:pt x="56" y="1334"/>
                </a:lnTo>
                <a:lnTo>
                  <a:pt x="58" y="1336"/>
                </a:lnTo>
                <a:lnTo>
                  <a:pt x="62" y="1318"/>
                </a:lnTo>
                <a:lnTo>
                  <a:pt x="62" y="1314"/>
                </a:lnTo>
                <a:lnTo>
                  <a:pt x="64" y="1304"/>
                </a:lnTo>
                <a:lnTo>
                  <a:pt x="66" y="1294"/>
                </a:lnTo>
                <a:lnTo>
                  <a:pt x="68" y="1284"/>
                </a:lnTo>
                <a:lnTo>
                  <a:pt x="68" y="1274"/>
                </a:lnTo>
                <a:lnTo>
                  <a:pt x="72" y="1236"/>
                </a:lnTo>
                <a:lnTo>
                  <a:pt x="70" y="1234"/>
                </a:lnTo>
                <a:lnTo>
                  <a:pt x="70" y="1232"/>
                </a:lnTo>
                <a:lnTo>
                  <a:pt x="72" y="1230"/>
                </a:lnTo>
                <a:lnTo>
                  <a:pt x="70" y="1230"/>
                </a:lnTo>
                <a:lnTo>
                  <a:pt x="70" y="1228"/>
                </a:lnTo>
                <a:lnTo>
                  <a:pt x="70" y="1226"/>
                </a:lnTo>
                <a:lnTo>
                  <a:pt x="72" y="1226"/>
                </a:lnTo>
                <a:lnTo>
                  <a:pt x="74" y="1218"/>
                </a:lnTo>
                <a:lnTo>
                  <a:pt x="78" y="1210"/>
                </a:lnTo>
                <a:lnTo>
                  <a:pt x="76" y="1210"/>
                </a:lnTo>
                <a:lnTo>
                  <a:pt x="76" y="1212"/>
                </a:lnTo>
                <a:lnTo>
                  <a:pt x="74" y="1212"/>
                </a:lnTo>
                <a:lnTo>
                  <a:pt x="74" y="1208"/>
                </a:lnTo>
                <a:lnTo>
                  <a:pt x="76" y="1204"/>
                </a:lnTo>
                <a:lnTo>
                  <a:pt x="80" y="1200"/>
                </a:lnTo>
                <a:lnTo>
                  <a:pt x="80" y="1194"/>
                </a:lnTo>
                <a:lnTo>
                  <a:pt x="82" y="1190"/>
                </a:lnTo>
                <a:lnTo>
                  <a:pt x="82" y="1186"/>
                </a:lnTo>
                <a:lnTo>
                  <a:pt x="82" y="1182"/>
                </a:lnTo>
                <a:lnTo>
                  <a:pt x="82" y="1178"/>
                </a:lnTo>
                <a:lnTo>
                  <a:pt x="84" y="1178"/>
                </a:lnTo>
                <a:lnTo>
                  <a:pt x="86" y="1180"/>
                </a:lnTo>
                <a:lnTo>
                  <a:pt x="88" y="1176"/>
                </a:lnTo>
                <a:lnTo>
                  <a:pt x="88" y="1172"/>
                </a:lnTo>
                <a:lnTo>
                  <a:pt x="88" y="1168"/>
                </a:lnTo>
                <a:lnTo>
                  <a:pt x="90" y="1164"/>
                </a:lnTo>
                <a:lnTo>
                  <a:pt x="88" y="1164"/>
                </a:lnTo>
                <a:lnTo>
                  <a:pt x="88" y="1162"/>
                </a:lnTo>
                <a:lnTo>
                  <a:pt x="88" y="1160"/>
                </a:lnTo>
                <a:lnTo>
                  <a:pt x="92" y="1160"/>
                </a:lnTo>
                <a:lnTo>
                  <a:pt x="94" y="1152"/>
                </a:lnTo>
                <a:lnTo>
                  <a:pt x="96" y="1146"/>
                </a:lnTo>
                <a:lnTo>
                  <a:pt x="94" y="1142"/>
                </a:lnTo>
                <a:lnTo>
                  <a:pt x="94" y="1146"/>
                </a:lnTo>
                <a:lnTo>
                  <a:pt x="92" y="1146"/>
                </a:lnTo>
                <a:lnTo>
                  <a:pt x="90" y="1146"/>
                </a:lnTo>
                <a:lnTo>
                  <a:pt x="90" y="1144"/>
                </a:lnTo>
                <a:lnTo>
                  <a:pt x="92" y="1142"/>
                </a:lnTo>
                <a:lnTo>
                  <a:pt x="94" y="1142"/>
                </a:lnTo>
                <a:lnTo>
                  <a:pt x="94" y="1140"/>
                </a:lnTo>
                <a:lnTo>
                  <a:pt x="92" y="1138"/>
                </a:lnTo>
                <a:lnTo>
                  <a:pt x="94" y="1138"/>
                </a:lnTo>
                <a:lnTo>
                  <a:pt x="96" y="1136"/>
                </a:lnTo>
                <a:lnTo>
                  <a:pt x="96" y="1130"/>
                </a:lnTo>
                <a:lnTo>
                  <a:pt x="94" y="1122"/>
                </a:lnTo>
                <a:lnTo>
                  <a:pt x="96" y="1126"/>
                </a:lnTo>
                <a:lnTo>
                  <a:pt x="98" y="1128"/>
                </a:lnTo>
                <a:lnTo>
                  <a:pt x="100" y="1128"/>
                </a:lnTo>
                <a:lnTo>
                  <a:pt x="100" y="1132"/>
                </a:lnTo>
                <a:lnTo>
                  <a:pt x="100" y="1134"/>
                </a:lnTo>
                <a:lnTo>
                  <a:pt x="100" y="1138"/>
                </a:lnTo>
                <a:lnTo>
                  <a:pt x="102" y="1140"/>
                </a:lnTo>
                <a:lnTo>
                  <a:pt x="104" y="1142"/>
                </a:lnTo>
                <a:lnTo>
                  <a:pt x="106" y="1138"/>
                </a:lnTo>
                <a:lnTo>
                  <a:pt x="106" y="1134"/>
                </a:lnTo>
                <a:lnTo>
                  <a:pt x="112" y="1118"/>
                </a:lnTo>
                <a:lnTo>
                  <a:pt x="108" y="1118"/>
                </a:lnTo>
                <a:lnTo>
                  <a:pt x="106" y="1118"/>
                </a:lnTo>
                <a:lnTo>
                  <a:pt x="106" y="1120"/>
                </a:lnTo>
                <a:lnTo>
                  <a:pt x="104" y="1124"/>
                </a:lnTo>
                <a:lnTo>
                  <a:pt x="102" y="1124"/>
                </a:lnTo>
                <a:lnTo>
                  <a:pt x="98" y="1124"/>
                </a:lnTo>
                <a:lnTo>
                  <a:pt x="96" y="1120"/>
                </a:lnTo>
                <a:lnTo>
                  <a:pt x="100" y="1106"/>
                </a:lnTo>
                <a:lnTo>
                  <a:pt x="102" y="1098"/>
                </a:lnTo>
                <a:lnTo>
                  <a:pt x="106" y="1092"/>
                </a:lnTo>
                <a:lnTo>
                  <a:pt x="106" y="1084"/>
                </a:lnTo>
                <a:lnTo>
                  <a:pt x="110" y="1078"/>
                </a:lnTo>
                <a:lnTo>
                  <a:pt x="114" y="1072"/>
                </a:lnTo>
                <a:lnTo>
                  <a:pt x="116" y="1066"/>
                </a:lnTo>
                <a:lnTo>
                  <a:pt x="114" y="1062"/>
                </a:lnTo>
                <a:lnTo>
                  <a:pt x="112" y="1058"/>
                </a:lnTo>
                <a:lnTo>
                  <a:pt x="116" y="1050"/>
                </a:lnTo>
                <a:lnTo>
                  <a:pt x="118" y="1044"/>
                </a:lnTo>
                <a:lnTo>
                  <a:pt x="120" y="1038"/>
                </a:lnTo>
                <a:lnTo>
                  <a:pt x="122" y="1038"/>
                </a:lnTo>
                <a:lnTo>
                  <a:pt x="122" y="1036"/>
                </a:lnTo>
                <a:lnTo>
                  <a:pt x="124" y="1032"/>
                </a:lnTo>
                <a:lnTo>
                  <a:pt x="124" y="1030"/>
                </a:lnTo>
                <a:lnTo>
                  <a:pt x="122" y="1030"/>
                </a:lnTo>
                <a:lnTo>
                  <a:pt x="122" y="1028"/>
                </a:lnTo>
                <a:lnTo>
                  <a:pt x="124" y="1028"/>
                </a:lnTo>
                <a:lnTo>
                  <a:pt x="126" y="1028"/>
                </a:lnTo>
                <a:lnTo>
                  <a:pt x="128" y="1022"/>
                </a:lnTo>
                <a:lnTo>
                  <a:pt x="130" y="1020"/>
                </a:lnTo>
                <a:lnTo>
                  <a:pt x="132" y="1018"/>
                </a:lnTo>
                <a:lnTo>
                  <a:pt x="132" y="1014"/>
                </a:lnTo>
                <a:lnTo>
                  <a:pt x="132" y="1012"/>
                </a:lnTo>
                <a:lnTo>
                  <a:pt x="130" y="1008"/>
                </a:lnTo>
                <a:lnTo>
                  <a:pt x="132" y="1006"/>
                </a:lnTo>
                <a:lnTo>
                  <a:pt x="132" y="1004"/>
                </a:lnTo>
                <a:lnTo>
                  <a:pt x="132" y="1002"/>
                </a:lnTo>
                <a:lnTo>
                  <a:pt x="134" y="1000"/>
                </a:lnTo>
                <a:lnTo>
                  <a:pt x="132" y="998"/>
                </a:lnTo>
                <a:lnTo>
                  <a:pt x="134" y="996"/>
                </a:lnTo>
                <a:lnTo>
                  <a:pt x="132" y="996"/>
                </a:lnTo>
                <a:lnTo>
                  <a:pt x="130" y="996"/>
                </a:lnTo>
                <a:lnTo>
                  <a:pt x="130" y="994"/>
                </a:lnTo>
                <a:lnTo>
                  <a:pt x="132" y="994"/>
                </a:lnTo>
                <a:lnTo>
                  <a:pt x="134" y="994"/>
                </a:lnTo>
                <a:lnTo>
                  <a:pt x="136" y="990"/>
                </a:lnTo>
                <a:lnTo>
                  <a:pt x="132" y="988"/>
                </a:lnTo>
                <a:lnTo>
                  <a:pt x="134" y="986"/>
                </a:lnTo>
                <a:lnTo>
                  <a:pt x="136" y="986"/>
                </a:lnTo>
                <a:lnTo>
                  <a:pt x="138" y="986"/>
                </a:lnTo>
                <a:lnTo>
                  <a:pt x="140" y="984"/>
                </a:lnTo>
                <a:lnTo>
                  <a:pt x="142" y="986"/>
                </a:lnTo>
                <a:lnTo>
                  <a:pt x="142" y="984"/>
                </a:lnTo>
                <a:lnTo>
                  <a:pt x="140" y="982"/>
                </a:lnTo>
                <a:lnTo>
                  <a:pt x="140" y="978"/>
                </a:lnTo>
                <a:lnTo>
                  <a:pt x="142" y="974"/>
                </a:lnTo>
                <a:lnTo>
                  <a:pt x="142" y="976"/>
                </a:lnTo>
                <a:lnTo>
                  <a:pt x="144" y="980"/>
                </a:lnTo>
                <a:lnTo>
                  <a:pt x="146" y="980"/>
                </a:lnTo>
                <a:lnTo>
                  <a:pt x="146" y="976"/>
                </a:lnTo>
                <a:lnTo>
                  <a:pt x="148" y="974"/>
                </a:lnTo>
                <a:lnTo>
                  <a:pt x="146" y="970"/>
                </a:lnTo>
                <a:lnTo>
                  <a:pt x="146" y="968"/>
                </a:lnTo>
                <a:lnTo>
                  <a:pt x="148" y="966"/>
                </a:lnTo>
                <a:lnTo>
                  <a:pt x="146" y="964"/>
                </a:lnTo>
                <a:lnTo>
                  <a:pt x="148" y="960"/>
                </a:lnTo>
                <a:lnTo>
                  <a:pt x="148" y="958"/>
                </a:lnTo>
                <a:lnTo>
                  <a:pt x="146" y="956"/>
                </a:lnTo>
                <a:lnTo>
                  <a:pt x="148" y="956"/>
                </a:lnTo>
                <a:lnTo>
                  <a:pt x="150" y="954"/>
                </a:lnTo>
                <a:lnTo>
                  <a:pt x="148" y="952"/>
                </a:lnTo>
                <a:lnTo>
                  <a:pt x="150" y="946"/>
                </a:lnTo>
                <a:lnTo>
                  <a:pt x="150" y="944"/>
                </a:lnTo>
                <a:lnTo>
                  <a:pt x="148" y="940"/>
                </a:lnTo>
                <a:lnTo>
                  <a:pt x="152" y="938"/>
                </a:lnTo>
                <a:lnTo>
                  <a:pt x="154" y="938"/>
                </a:lnTo>
                <a:lnTo>
                  <a:pt x="160" y="940"/>
                </a:lnTo>
                <a:lnTo>
                  <a:pt x="160" y="938"/>
                </a:lnTo>
                <a:lnTo>
                  <a:pt x="162" y="936"/>
                </a:lnTo>
                <a:lnTo>
                  <a:pt x="162" y="930"/>
                </a:lnTo>
                <a:lnTo>
                  <a:pt x="160" y="928"/>
                </a:lnTo>
                <a:lnTo>
                  <a:pt x="158" y="926"/>
                </a:lnTo>
                <a:lnTo>
                  <a:pt x="162" y="924"/>
                </a:lnTo>
                <a:lnTo>
                  <a:pt x="162" y="922"/>
                </a:lnTo>
                <a:lnTo>
                  <a:pt x="162" y="920"/>
                </a:lnTo>
                <a:lnTo>
                  <a:pt x="158" y="916"/>
                </a:lnTo>
                <a:lnTo>
                  <a:pt x="160" y="916"/>
                </a:lnTo>
                <a:lnTo>
                  <a:pt x="160" y="914"/>
                </a:lnTo>
                <a:lnTo>
                  <a:pt x="158" y="910"/>
                </a:lnTo>
                <a:lnTo>
                  <a:pt x="162" y="910"/>
                </a:lnTo>
                <a:lnTo>
                  <a:pt x="164" y="908"/>
                </a:lnTo>
                <a:lnTo>
                  <a:pt x="164" y="906"/>
                </a:lnTo>
                <a:lnTo>
                  <a:pt x="162" y="906"/>
                </a:lnTo>
                <a:lnTo>
                  <a:pt x="164" y="900"/>
                </a:lnTo>
                <a:lnTo>
                  <a:pt x="166" y="894"/>
                </a:lnTo>
                <a:lnTo>
                  <a:pt x="168" y="900"/>
                </a:lnTo>
                <a:lnTo>
                  <a:pt x="170" y="902"/>
                </a:lnTo>
                <a:lnTo>
                  <a:pt x="172" y="902"/>
                </a:lnTo>
                <a:lnTo>
                  <a:pt x="170" y="892"/>
                </a:lnTo>
                <a:lnTo>
                  <a:pt x="170" y="882"/>
                </a:lnTo>
                <a:lnTo>
                  <a:pt x="168" y="884"/>
                </a:lnTo>
                <a:lnTo>
                  <a:pt x="168" y="886"/>
                </a:lnTo>
                <a:lnTo>
                  <a:pt x="170" y="884"/>
                </a:lnTo>
                <a:lnTo>
                  <a:pt x="172" y="882"/>
                </a:lnTo>
                <a:lnTo>
                  <a:pt x="172" y="880"/>
                </a:lnTo>
                <a:lnTo>
                  <a:pt x="176" y="880"/>
                </a:lnTo>
                <a:lnTo>
                  <a:pt x="174" y="876"/>
                </a:lnTo>
                <a:lnTo>
                  <a:pt x="176" y="872"/>
                </a:lnTo>
                <a:lnTo>
                  <a:pt x="178" y="870"/>
                </a:lnTo>
                <a:lnTo>
                  <a:pt x="178" y="868"/>
                </a:lnTo>
                <a:lnTo>
                  <a:pt x="178" y="866"/>
                </a:lnTo>
                <a:lnTo>
                  <a:pt x="180" y="866"/>
                </a:lnTo>
                <a:lnTo>
                  <a:pt x="180" y="864"/>
                </a:lnTo>
                <a:lnTo>
                  <a:pt x="182" y="862"/>
                </a:lnTo>
                <a:lnTo>
                  <a:pt x="184" y="864"/>
                </a:lnTo>
                <a:lnTo>
                  <a:pt x="186" y="862"/>
                </a:lnTo>
                <a:lnTo>
                  <a:pt x="184" y="860"/>
                </a:lnTo>
                <a:lnTo>
                  <a:pt x="182" y="858"/>
                </a:lnTo>
                <a:lnTo>
                  <a:pt x="184" y="852"/>
                </a:lnTo>
                <a:lnTo>
                  <a:pt x="186" y="850"/>
                </a:lnTo>
                <a:lnTo>
                  <a:pt x="188" y="848"/>
                </a:lnTo>
                <a:lnTo>
                  <a:pt x="188" y="840"/>
                </a:lnTo>
                <a:lnTo>
                  <a:pt x="192" y="834"/>
                </a:lnTo>
                <a:lnTo>
                  <a:pt x="196" y="828"/>
                </a:lnTo>
                <a:lnTo>
                  <a:pt x="198" y="820"/>
                </a:lnTo>
                <a:lnTo>
                  <a:pt x="202" y="820"/>
                </a:lnTo>
                <a:lnTo>
                  <a:pt x="204" y="820"/>
                </a:lnTo>
                <a:lnTo>
                  <a:pt x="204" y="818"/>
                </a:lnTo>
                <a:lnTo>
                  <a:pt x="202" y="816"/>
                </a:lnTo>
                <a:lnTo>
                  <a:pt x="202" y="814"/>
                </a:lnTo>
                <a:lnTo>
                  <a:pt x="202" y="812"/>
                </a:lnTo>
                <a:lnTo>
                  <a:pt x="198" y="808"/>
                </a:lnTo>
                <a:lnTo>
                  <a:pt x="198" y="806"/>
                </a:lnTo>
                <a:lnTo>
                  <a:pt x="200" y="804"/>
                </a:lnTo>
                <a:lnTo>
                  <a:pt x="202" y="804"/>
                </a:lnTo>
                <a:lnTo>
                  <a:pt x="202" y="802"/>
                </a:lnTo>
                <a:lnTo>
                  <a:pt x="200" y="800"/>
                </a:lnTo>
                <a:lnTo>
                  <a:pt x="204" y="798"/>
                </a:lnTo>
                <a:lnTo>
                  <a:pt x="204" y="800"/>
                </a:lnTo>
                <a:lnTo>
                  <a:pt x="204" y="804"/>
                </a:lnTo>
                <a:lnTo>
                  <a:pt x="208" y="804"/>
                </a:lnTo>
                <a:lnTo>
                  <a:pt x="208" y="800"/>
                </a:lnTo>
                <a:lnTo>
                  <a:pt x="208" y="796"/>
                </a:lnTo>
                <a:lnTo>
                  <a:pt x="210" y="794"/>
                </a:lnTo>
                <a:lnTo>
                  <a:pt x="206" y="792"/>
                </a:lnTo>
                <a:lnTo>
                  <a:pt x="206" y="790"/>
                </a:lnTo>
                <a:lnTo>
                  <a:pt x="204" y="788"/>
                </a:lnTo>
                <a:lnTo>
                  <a:pt x="204" y="790"/>
                </a:lnTo>
                <a:lnTo>
                  <a:pt x="204" y="786"/>
                </a:lnTo>
                <a:lnTo>
                  <a:pt x="204" y="782"/>
                </a:lnTo>
                <a:lnTo>
                  <a:pt x="208" y="776"/>
                </a:lnTo>
                <a:lnTo>
                  <a:pt x="210" y="776"/>
                </a:lnTo>
                <a:lnTo>
                  <a:pt x="212" y="768"/>
                </a:lnTo>
                <a:lnTo>
                  <a:pt x="214" y="762"/>
                </a:lnTo>
                <a:lnTo>
                  <a:pt x="216" y="764"/>
                </a:lnTo>
                <a:lnTo>
                  <a:pt x="214" y="766"/>
                </a:lnTo>
                <a:lnTo>
                  <a:pt x="218" y="766"/>
                </a:lnTo>
                <a:lnTo>
                  <a:pt x="222" y="764"/>
                </a:lnTo>
                <a:lnTo>
                  <a:pt x="222" y="762"/>
                </a:lnTo>
                <a:lnTo>
                  <a:pt x="222" y="760"/>
                </a:lnTo>
                <a:lnTo>
                  <a:pt x="224" y="758"/>
                </a:lnTo>
                <a:lnTo>
                  <a:pt x="222" y="756"/>
                </a:lnTo>
                <a:lnTo>
                  <a:pt x="222" y="746"/>
                </a:lnTo>
                <a:lnTo>
                  <a:pt x="224" y="746"/>
                </a:lnTo>
                <a:lnTo>
                  <a:pt x="224" y="744"/>
                </a:lnTo>
                <a:lnTo>
                  <a:pt x="224" y="742"/>
                </a:lnTo>
                <a:lnTo>
                  <a:pt x="226" y="742"/>
                </a:lnTo>
                <a:lnTo>
                  <a:pt x="226" y="744"/>
                </a:lnTo>
                <a:lnTo>
                  <a:pt x="230" y="742"/>
                </a:lnTo>
                <a:lnTo>
                  <a:pt x="228" y="740"/>
                </a:lnTo>
                <a:lnTo>
                  <a:pt x="228" y="738"/>
                </a:lnTo>
                <a:lnTo>
                  <a:pt x="230" y="736"/>
                </a:lnTo>
                <a:lnTo>
                  <a:pt x="226" y="734"/>
                </a:lnTo>
                <a:lnTo>
                  <a:pt x="228" y="732"/>
                </a:lnTo>
                <a:lnTo>
                  <a:pt x="230" y="730"/>
                </a:lnTo>
                <a:lnTo>
                  <a:pt x="230" y="728"/>
                </a:lnTo>
                <a:lnTo>
                  <a:pt x="232" y="726"/>
                </a:lnTo>
                <a:lnTo>
                  <a:pt x="234" y="724"/>
                </a:lnTo>
                <a:lnTo>
                  <a:pt x="234" y="720"/>
                </a:lnTo>
                <a:lnTo>
                  <a:pt x="236" y="716"/>
                </a:lnTo>
                <a:lnTo>
                  <a:pt x="240" y="714"/>
                </a:lnTo>
                <a:lnTo>
                  <a:pt x="242" y="714"/>
                </a:lnTo>
                <a:lnTo>
                  <a:pt x="242" y="718"/>
                </a:lnTo>
                <a:lnTo>
                  <a:pt x="242" y="720"/>
                </a:lnTo>
                <a:lnTo>
                  <a:pt x="244" y="722"/>
                </a:lnTo>
                <a:lnTo>
                  <a:pt x="242" y="720"/>
                </a:lnTo>
                <a:lnTo>
                  <a:pt x="240" y="722"/>
                </a:lnTo>
                <a:lnTo>
                  <a:pt x="244" y="724"/>
                </a:lnTo>
                <a:lnTo>
                  <a:pt x="242" y="724"/>
                </a:lnTo>
                <a:lnTo>
                  <a:pt x="242" y="726"/>
                </a:lnTo>
                <a:lnTo>
                  <a:pt x="244" y="726"/>
                </a:lnTo>
                <a:lnTo>
                  <a:pt x="244" y="722"/>
                </a:lnTo>
                <a:lnTo>
                  <a:pt x="248" y="718"/>
                </a:lnTo>
                <a:lnTo>
                  <a:pt x="250" y="714"/>
                </a:lnTo>
                <a:lnTo>
                  <a:pt x="248" y="710"/>
                </a:lnTo>
                <a:lnTo>
                  <a:pt x="248" y="708"/>
                </a:lnTo>
                <a:lnTo>
                  <a:pt x="248" y="706"/>
                </a:lnTo>
                <a:lnTo>
                  <a:pt x="246" y="710"/>
                </a:lnTo>
                <a:lnTo>
                  <a:pt x="244" y="712"/>
                </a:lnTo>
                <a:lnTo>
                  <a:pt x="240" y="710"/>
                </a:lnTo>
                <a:lnTo>
                  <a:pt x="242" y="710"/>
                </a:lnTo>
                <a:lnTo>
                  <a:pt x="244" y="710"/>
                </a:lnTo>
                <a:lnTo>
                  <a:pt x="244" y="706"/>
                </a:lnTo>
                <a:lnTo>
                  <a:pt x="244" y="704"/>
                </a:lnTo>
                <a:lnTo>
                  <a:pt x="246" y="704"/>
                </a:lnTo>
                <a:lnTo>
                  <a:pt x="248" y="704"/>
                </a:lnTo>
                <a:lnTo>
                  <a:pt x="250" y="704"/>
                </a:lnTo>
                <a:lnTo>
                  <a:pt x="252" y="702"/>
                </a:lnTo>
                <a:lnTo>
                  <a:pt x="250" y="702"/>
                </a:lnTo>
                <a:lnTo>
                  <a:pt x="252" y="706"/>
                </a:lnTo>
                <a:lnTo>
                  <a:pt x="254" y="704"/>
                </a:lnTo>
                <a:lnTo>
                  <a:pt x="252" y="702"/>
                </a:lnTo>
                <a:lnTo>
                  <a:pt x="252" y="698"/>
                </a:lnTo>
                <a:lnTo>
                  <a:pt x="250" y="696"/>
                </a:lnTo>
                <a:lnTo>
                  <a:pt x="248" y="696"/>
                </a:lnTo>
                <a:lnTo>
                  <a:pt x="244" y="694"/>
                </a:lnTo>
                <a:lnTo>
                  <a:pt x="250" y="692"/>
                </a:lnTo>
                <a:lnTo>
                  <a:pt x="252" y="688"/>
                </a:lnTo>
                <a:lnTo>
                  <a:pt x="256" y="676"/>
                </a:lnTo>
                <a:lnTo>
                  <a:pt x="256" y="678"/>
                </a:lnTo>
                <a:lnTo>
                  <a:pt x="258" y="678"/>
                </a:lnTo>
                <a:lnTo>
                  <a:pt x="258" y="672"/>
                </a:lnTo>
                <a:lnTo>
                  <a:pt x="260" y="670"/>
                </a:lnTo>
                <a:lnTo>
                  <a:pt x="264" y="666"/>
                </a:lnTo>
                <a:lnTo>
                  <a:pt x="262" y="662"/>
                </a:lnTo>
                <a:lnTo>
                  <a:pt x="262" y="658"/>
                </a:lnTo>
                <a:lnTo>
                  <a:pt x="266" y="654"/>
                </a:lnTo>
                <a:lnTo>
                  <a:pt x="268" y="654"/>
                </a:lnTo>
                <a:lnTo>
                  <a:pt x="268" y="656"/>
                </a:lnTo>
                <a:lnTo>
                  <a:pt x="270" y="658"/>
                </a:lnTo>
                <a:lnTo>
                  <a:pt x="268" y="660"/>
                </a:lnTo>
                <a:lnTo>
                  <a:pt x="272" y="662"/>
                </a:lnTo>
                <a:lnTo>
                  <a:pt x="270" y="662"/>
                </a:lnTo>
                <a:lnTo>
                  <a:pt x="268" y="662"/>
                </a:lnTo>
                <a:lnTo>
                  <a:pt x="268" y="664"/>
                </a:lnTo>
                <a:lnTo>
                  <a:pt x="274" y="664"/>
                </a:lnTo>
                <a:lnTo>
                  <a:pt x="276" y="662"/>
                </a:lnTo>
                <a:lnTo>
                  <a:pt x="280" y="656"/>
                </a:lnTo>
                <a:lnTo>
                  <a:pt x="280" y="654"/>
                </a:lnTo>
                <a:lnTo>
                  <a:pt x="278" y="652"/>
                </a:lnTo>
                <a:lnTo>
                  <a:pt x="276" y="652"/>
                </a:lnTo>
                <a:lnTo>
                  <a:pt x="274" y="650"/>
                </a:lnTo>
                <a:lnTo>
                  <a:pt x="276" y="646"/>
                </a:lnTo>
                <a:lnTo>
                  <a:pt x="276" y="644"/>
                </a:lnTo>
                <a:lnTo>
                  <a:pt x="280" y="644"/>
                </a:lnTo>
                <a:lnTo>
                  <a:pt x="282" y="640"/>
                </a:lnTo>
                <a:lnTo>
                  <a:pt x="282" y="638"/>
                </a:lnTo>
                <a:lnTo>
                  <a:pt x="282" y="634"/>
                </a:lnTo>
                <a:lnTo>
                  <a:pt x="286" y="634"/>
                </a:lnTo>
                <a:lnTo>
                  <a:pt x="286" y="630"/>
                </a:lnTo>
                <a:lnTo>
                  <a:pt x="286" y="628"/>
                </a:lnTo>
                <a:lnTo>
                  <a:pt x="288" y="624"/>
                </a:lnTo>
                <a:lnTo>
                  <a:pt x="288" y="622"/>
                </a:lnTo>
                <a:lnTo>
                  <a:pt x="292" y="616"/>
                </a:lnTo>
                <a:lnTo>
                  <a:pt x="294" y="612"/>
                </a:lnTo>
                <a:lnTo>
                  <a:pt x="296" y="608"/>
                </a:lnTo>
                <a:lnTo>
                  <a:pt x="300" y="602"/>
                </a:lnTo>
                <a:lnTo>
                  <a:pt x="302" y="600"/>
                </a:lnTo>
                <a:lnTo>
                  <a:pt x="302" y="598"/>
                </a:lnTo>
                <a:lnTo>
                  <a:pt x="304" y="596"/>
                </a:lnTo>
                <a:lnTo>
                  <a:pt x="306" y="594"/>
                </a:lnTo>
                <a:lnTo>
                  <a:pt x="308" y="586"/>
                </a:lnTo>
                <a:lnTo>
                  <a:pt x="310" y="580"/>
                </a:lnTo>
                <a:lnTo>
                  <a:pt x="314" y="578"/>
                </a:lnTo>
                <a:lnTo>
                  <a:pt x="314" y="574"/>
                </a:lnTo>
                <a:lnTo>
                  <a:pt x="318" y="570"/>
                </a:lnTo>
                <a:lnTo>
                  <a:pt x="320" y="568"/>
                </a:lnTo>
                <a:lnTo>
                  <a:pt x="320" y="566"/>
                </a:lnTo>
                <a:lnTo>
                  <a:pt x="320" y="564"/>
                </a:lnTo>
                <a:lnTo>
                  <a:pt x="328" y="550"/>
                </a:lnTo>
                <a:lnTo>
                  <a:pt x="334" y="544"/>
                </a:lnTo>
                <a:lnTo>
                  <a:pt x="340" y="538"/>
                </a:lnTo>
                <a:lnTo>
                  <a:pt x="338" y="536"/>
                </a:lnTo>
                <a:lnTo>
                  <a:pt x="340" y="534"/>
                </a:lnTo>
                <a:lnTo>
                  <a:pt x="342" y="534"/>
                </a:lnTo>
                <a:lnTo>
                  <a:pt x="342" y="530"/>
                </a:lnTo>
                <a:lnTo>
                  <a:pt x="346" y="528"/>
                </a:lnTo>
                <a:lnTo>
                  <a:pt x="348" y="522"/>
                </a:lnTo>
                <a:lnTo>
                  <a:pt x="350" y="516"/>
                </a:lnTo>
                <a:lnTo>
                  <a:pt x="354" y="512"/>
                </a:lnTo>
                <a:lnTo>
                  <a:pt x="356" y="510"/>
                </a:lnTo>
                <a:lnTo>
                  <a:pt x="358" y="506"/>
                </a:lnTo>
                <a:lnTo>
                  <a:pt x="360" y="502"/>
                </a:lnTo>
                <a:lnTo>
                  <a:pt x="368" y="492"/>
                </a:lnTo>
                <a:lnTo>
                  <a:pt x="372" y="486"/>
                </a:lnTo>
                <a:lnTo>
                  <a:pt x="378" y="482"/>
                </a:lnTo>
                <a:lnTo>
                  <a:pt x="378" y="480"/>
                </a:lnTo>
                <a:lnTo>
                  <a:pt x="380" y="476"/>
                </a:lnTo>
                <a:lnTo>
                  <a:pt x="384" y="470"/>
                </a:lnTo>
                <a:lnTo>
                  <a:pt x="390" y="462"/>
                </a:lnTo>
                <a:lnTo>
                  <a:pt x="396" y="454"/>
                </a:lnTo>
                <a:lnTo>
                  <a:pt x="402" y="446"/>
                </a:lnTo>
                <a:lnTo>
                  <a:pt x="406" y="438"/>
                </a:lnTo>
                <a:lnTo>
                  <a:pt x="414" y="432"/>
                </a:lnTo>
                <a:lnTo>
                  <a:pt x="422" y="422"/>
                </a:lnTo>
                <a:lnTo>
                  <a:pt x="424" y="418"/>
                </a:lnTo>
                <a:lnTo>
                  <a:pt x="428" y="412"/>
                </a:lnTo>
                <a:lnTo>
                  <a:pt x="436" y="400"/>
                </a:lnTo>
                <a:lnTo>
                  <a:pt x="444" y="390"/>
                </a:lnTo>
                <a:lnTo>
                  <a:pt x="446" y="388"/>
                </a:lnTo>
                <a:lnTo>
                  <a:pt x="450" y="386"/>
                </a:lnTo>
                <a:lnTo>
                  <a:pt x="452" y="382"/>
                </a:lnTo>
                <a:lnTo>
                  <a:pt x="454" y="380"/>
                </a:lnTo>
                <a:lnTo>
                  <a:pt x="458" y="376"/>
                </a:lnTo>
                <a:lnTo>
                  <a:pt x="458" y="374"/>
                </a:lnTo>
                <a:lnTo>
                  <a:pt x="462" y="374"/>
                </a:lnTo>
                <a:lnTo>
                  <a:pt x="462" y="368"/>
                </a:lnTo>
                <a:lnTo>
                  <a:pt x="464" y="366"/>
                </a:lnTo>
                <a:lnTo>
                  <a:pt x="468" y="364"/>
                </a:lnTo>
                <a:lnTo>
                  <a:pt x="468" y="360"/>
                </a:lnTo>
                <a:lnTo>
                  <a:pt x="470" y="358"/>
                </a:lnTo>
                <a:lnTo>
                  <a:pt x="474" y="356"/>
                </a:lnTo>
                <a:lnTo>
                  <a:pt x="476" y="356"/>
                </a:lnTo>
                <a:lnTo>
                  <a:pt x="476" y="352"/>
                </a:lnTo>
                <a:lnTo>
                  <a:pt x="484" y="342"/>
                </a:lnTo>
                <a:lnTo>
                  <a:pt x="488" y="338"/>
                </a:lnTo>
                <a:lnTo>
                  <a:pt x="492" y="334"/>
                </a:lnTo>
                <a:lnTo>
                  <a:pt x="500" y="322"/>
                </a:lnTo>
                <a:lnTo>
                  <a:pt x="504" y="320"/>
                </a:lnTo>
                <a:lnTo>
                  <a:pt x="506" y="318"/>
                </a:lnTo>
                <a:lnTo>
                  <a:pt x="510" y="314"/>
                </a:lnTo>
                <a:lnTo>
                  <a:pt x="512" y="312"/>
                </a:lnTo>
                <a:lnTo>
                  <a:pt x="514" y="308"/>
                </a:lnTo>
                <a:lnTo>
                  <a:pt x="518" y="304"/>
                </a:lnTo>
                <a:lnTo>
                  <a:pt x="520" y="302"/>
                </a:lnTo>
                <a:lnTo>
                  <a:pt x="522" y="298"/>
                </a:lnTo>
                <a:lnTo>
                  <a:pt x="524" y="298"/>
                </a:lnTo>
                <a:lnTo>
                  <a:pt x="526" y="296"/>
                </a:lnTo>
                <a:lnTo>
                  <a:pt x="536" y="286"/>
                </a:lnTo>
                <a:lnTo>
                  <a:pt x="540" y="282"/>
                </a:lnTo>
                <a:lnTo>
                  <a:pt x="548" y="282"/>
                </a:lnTo>
                <a:lnTo>
                  <a:pt x="548" y="278"/>
                </a:lnTo>
                <a:lnTo>
                  <a:pt x="552" y="276"/>
                </a:lnTo>
                <a:lnTo>
                  <a:pt x="558" y="272"/>
                </a:lnTo>
                <a:lnTo>
                  <a:pt x="558" y="270"/>
                </a:lnTo>
                <a:lnTo>
                  <a:pt x="560" y="268"/>
                </a:lnTo>
                <a:lnTo>
                  <a:pt x="562" y="264"/>
                </a:lnTo>
                <a:lnTo>
                  <a:pt x="566" y="262"/>
                </a:lnTo>
                <a:lnTo>
                  <a:pt x="568" y="262"/>
                </a:lnTo>
                <a:lnTo>
                  <a:pt x="570" y="264"/>
                </a:lnTo>
                <a:lnTo>
                  <a:pt x="574" y="264"/>
                </a:lnTo>
                <a:lnTo>
                  <a:pt x="574" y="262"/>
                </a:lnTo>
                <a:lnTo>
                  <a:pt x="574" y="258"/>
                </a:lnTo>
                <a:lnTo>
                  <a:pt x="576" y="256"/>
                </a:lnTo>
                <a:lnTo>
                  <a:pt x="576" y="254"/>
                </a:lnTo>
                <a:lnTo>
                  <a:pt x="574" y="252"/>
                </a:lnTo>
                <a:lnTo>
                  <a:pt x="574" y="250"/>
                </a:lnTo>
                <a:lnTo>
                  <a:pt x="578" y="250"/>
                </a:lnTo>
                <a:lnTo>
                  <a:pt x="578" y="248"/>
                </a:lnTo>
                <a:lnTo>
                  <a:pt x="578" y="246"/>
                </a:lnTo>
                <a:lnTo>
                  <a:pt x="580" y="244"/>
                </a:lnTo>
                <a:lnTo>
                  <a:pt x="584" y="246"/>
                </a:lnTo>
                <a:lnTo>
                  <a:pt x="586" y="246"/>
                </a:lnTo>
                <a:lnTo>
                  <a:pt x="584" y="244"/>
                </a:lnTo>
                <a:lnTo>
                  <a:pt x="584" y="242"/>
                </a:lnTo>
                <a:lnTo>
                  <a:pt x="586" y="240"/>
                </a:lnTo>
                <a:lnTo>
                  <a:pt x="590" y="236"/>
                </a:lnTo>
                <a:lnTo>
                  <a:pt x="594" y="240"/>
                </a:lnTo>
                <a:lnTo>
                  <a:pt x="598" y="240"/>
                </a:lnTo>
                <a:lnTo>
                  <a:pt x="600" y="238"/>
                </a:lnTo>
                <a:lnTo>
                  <a:pt x="604" y="238"/>
                </a:lnTo>
                <a:lnTo>
                  <a:pt x="602" y="236"/>
                </a:lnTo>
                <a:lnTo>
                  <a:pt x="602" y="234"/>
                </a:lnTo>
                <a:lnTo>
                  <a:pt x="602" y="232"/>
                </a:lnTo>
                <a:lnTo>
                  <a:pt x="600" y="230"/>
                </a:lnTo>
                <a:lnTo>
                  <a:pt x="608" y="222"/>
                </a:lnTo>
                <a:lnTo>
                  <a:pt x="614" y="214"/>
                </a:lnTo>
                <a:lnTo>
                  <a:pt x="620" y="214"/>
                </a:lnTo>
                <a:lnTo>
                  <a:pt x="622" y="212"/>
                </a:lnTo>
                <a:lnTo>
                  <a:pt x="626" y="212"/>
                </a:lnTo>
                <a:lnTo>
                  <a:pt x="626" y="210"/>
                </a:lnTo>
                <a:lnTo>
                  <a:pt x="626" y="208"/>
                </a:lnTo>
                <a:lnTo>
                  <a:pt x="624" y="210"/>
                </a:lnTo>
                <a:lnTo>
                  <a:pt x="622" y="208"/>
                </a:lnTo>
                <a:lnTo>
                  <a:pt x="624" y="206"/>
                </a:lnTo>
                <a:lnTo>
                  <a:pt x="624" y="204"/>
                </a:lnTo>
                <a:lnTo>
                  <a:pt x="628" y="204"/>
                </a:lnTo>
                <a:lnTo>
                  <a:pt x="630" y="204"/>
                </a:lnTo>
                <a:lnTo>
                  <a:pt x="628" y="202"/>
                </a:lnTo>
                <a:lnTo>
                  <a:pt x="632" y="200"/>
                </a:lnTo>
                <a:lnTo>
                  <a:pt x="634" y="196"/>
                </a:lnTo>
                <a:lnTo>
                  <a:pt x="634" y="198"/>
                </a:lnTo>
                <a:lnTo>
                  <a:pt x="636" y="198"/>
                </a:lnTo>
                <a:lnTo>
                  <a:pt x="638" y="194"/>
                </a:lnTo>
                <a:lnTo>
                  <a:pt x="640" y="192"/>
                </a:lnTo>
                <a:lnTo>
                  <a:pt x="644" y="192"/>
                </a:lnTo>
                <a:lnTo>
                  <a:pt x="644" y="190"/>
                </a:lnTo>
                <a:lnTo>
                  <a:pt x="644" y="188"/>
                </a:lnTo>
                <a:lnTo>
                  <a:pt x="644" y="186"/>
                </a:lnTo>
                <a:lnTo>
                  <a:pt x="642" y="184"/>
                </a:lnTo>
                <a:lnTo>
                  <a:pt x="640" y="184"/>
                </a:lnTo>
                <a:lnTo>
                  <a:pt x="640" y="182"/>
                </a:lnTo>
                <a:lnTo>
                  <a:pt x="644" y="180"/>
                </a:lnTo>
                <a:lnTo>
                  <a:pt x="648" y="182"/>
                </a:lnTo>
                <a:lnTo>
                  <a:pt x="650" y="182"/>
                </a:lnTo>
                <a:lnTo>
                  <a:pt x="652" y="178"/>
                </a:lnTo>
                <a:lnTo>
                  <a:pt x="656" y="172"/>
                </a:lnTo>
                <a:lnTo>
                  <a:pt x="658" y="172"/>
                </a:lnTo>
                <a:lnTo>
                  <a:pt x="660" y="174"/>
                </a:lnTo>
                <a:lnTo>
                  <a:pt x="660" y="180"/>
                </a:lnTo>
                <a:lnTo>
                  <a:pt x="662" y="178"/>
                </a:lnTo>
                <a:lnTo>
                  <a:pt x="664" y="180"/>
                </a:lnTo>
                <a:lnTo>
                  <a:pt x="666" y="178"/>
                </a:lnTo>
                <a:lnTo>
                  <a:pt x="668" y="178"/>
                </a:lnTo>
                <a:lnTo>
                  <a:pt x="670" y="178"/>
                </a:lnTo>
                <a:lnTo>
                  <a:pt x="670" y="176"/>
                </a:lnTo>
                <a:lnTo>
                  <a:pt x="672" y="176"/>
                </a:lnTo>
                <a:lnTo>
                  <a:pt x="674" y="178"/>
                </a:lnTo>
                <a:lnTo>
                  <a:pt x="676" y="178"/>
                </a:lnTo>
                <a:lnTo>
                  <a:pt x="680" y="174"/>
                </a:lnTo>
                <a:lnTo>
                  <a:pt x="680" y="172"/>
                </a:lnTo>
                <a:lnTo>
                  <a:pt x="676" y="170"/>
                </a:lnTo>
                <a:lnTo>
                  <a:pt x="676" y="168"/>
                </a:lnTo>
                <a:lnTo>
                  <a:pt x="680" y="168"/>
                </a:lnTo>
                <a:lnTo>
                  <a:pt x="680" y="166"/>
                </a:lnTo>
                <a:lnTo>
                  <a:pt x="682" y="166"/>
                </a:lnTo>
                <a:lnTo>
                  <a:pt x="682" y="164"/>
                </a:lnTo>
                <a:lnTo>
                  <a:pt x="686" y="162"/>
                </a:lnTo>
                <a:lnTo>
                  <a:pt x="688" y="160"/>
                </a:lnTo>
                <a:lnTo>
                  <a:pt x="688" y="156"/>
                </a:lnTo>
                <a:lnTo>
                  <a:pt x="690" y="156"/>
                </a:lnTo>
                <a:lnTo>
                  <a:pt x="694" y="154"/>
                </a:lnTo>
                <a:lnTo>
                  <a:pt x="696" y="154"/>
                </a:lnTo>
                <a:lnTo>
                  <a:pt x="698" y="150"/>
                </a:lnTo>
                <a:lnTo>
                  <a:pt x="700" y="150"/>
                </a:lnTo>
                <a:lnTo>
                  <a:pt x="702" y="148"/>
                </a:lnTo>
                <a:lnTo>
                  <a:pt x="700" y="146"/>
                </a:lnTo>
                <a:lnTo>
                  <a:pt x="702" y="144"/>
                </a:lnTo>
                <a:lnTo>
                  <a:pt x="702" y="142"/>
                </a:lnTo>
                <a:lnTo>
                  <a:pt x="704" y="140"/>
                </a:lnTo>
                <a:lnTo>
                  <a:pt x="700" y="138"/>
                </a:lnTo>
                <a:lnTo>
                  <a:pt x="696" y="138"/>
                </a:lnTo>
                <a:lnTo>
                  <a:pt x="694" y="140"/>
                </a:lnTo>
                <a:lnTo>
                  <a:pt x="694" y="144"/>
                </a:lnTo>
                <a:lnTo>
                  <a:pt x="690" y="144"/>
                </a:lnTo>
                <a:lnTo>
                  <a:pt x="688" y="142"/>
                </a:lnTo>
                <a:lnTo>
                  <a:pt x="692" y="138"/>
                </a:lnTo>
                <a:lnTo>
                  <a:pt x="696" y="134"/>
                </a:lnTo>
                <a:lnTo>
                  <a:pt x="704" y="136"/>
                </a:lnTo>
                <a:lnTo>
                  <a:pt x="708" y="134"/>
                </a:lnTo>
                <a:lnTo>
                  <a:pt x="710" y="132"/>
                </a:lnTo>
                <a:lnTo>
                  <a:pt x="710" y="130"/>
                </a:lnTo>
                <a:lnTo>
                  <a:pt x="706" y="130"/>
                </a:lnTo>
                <a:lnTo>
                  <a:pt x="710" y="128"/>
                </a:lnTo>
                <a:lnTo>
                  <a:pt x="712" y="128"/>
                </a:lnTo>
                <a:lnTo>
                  <a:pt x="714" y="128"/>
                </a:lnTo>
                <a:lnTo>
                  <a:pt x="716" y="126"/>
                </a:lnTo>
                <a:lnTo>
                  <a:pt x="720" y="124"/>
                </a:lnTo>
                <a:lnTo>
                  <a:pt x="718" y="122"/>
                </a:lnTo>
                <a:lnTo>
                  <a:pt x="726" y="120"/>
                </a:lnTo>
                <a:lnTo>
                  <a:pt x="724" y="116"/>
                </a:lnTo>
                <a:lnTo>
                  <a:pt x="728" y="118"/>
                </a:lnTo>
                <a:lnTo>
                  <a:pt x="730" y="118"/>
                </a:lnTo>
                <a:lnTo>
                  <a:pt x="732" y="116"/>
                </a:lnTo>
                <a:lnTo>
                  <a:pt x="736" y="112"/>
                </a:lnTo>
                <a:lnTo>
                  <a:pt x="736" y="114"/>
                </a:lnTo>
                <a:lnTo>
                  <a:pt x="736" y="116"/>
                </a:lnTo>
                <a:lnTo>
                  <a:pt x="734" y="116"/>
                </a:lnTo>
                <a:lnTo>
                  <a:pt x="734" y="118"/>
                </a:lnTo>
                <a:lnTo>
                  <a:pt x="734" y="120"/>
                </a:lnTo>
                <a:lnTo>
                  <a:pt x="732" y="122"/>
                </a:lnTo>
                <a:lnTo>
                  <a:pt x="732" y="124"/>
                </a:lnTo>
                <a:lnTo>
                  <a:pt x="726" y="130"/>
                </a:lnTo>
                <a:lnTo>
                  <a:pt x="724" y="134"/>
                </a:lnTo>
                <a:lnTo>
                  <a:pt x="722" y="138"/>
                </a:lnTo>
                <a:lnTo>
                  <a:pt x="726" y="138"/>
                </a:lnTo>
                <a:lnTo>
                  <a:pt x="728" y="136"/>
                </a:lnTo>
                <a:lnTo>
                  <a:pt x="730" y="134"/>
                </a:lnTo>
                <a:lnTo>
                  <a:pt x="732" y="134"/>
                </a:lnTo>
                <a:lnTo>
                  <a:pt x="734" y="132"/>
                </a:lnTo>
                <a:lnTo>
                  <a:pt x="736" y="130"/>
                </a:lnTo>
                <a:lnTo>
                  <a:pt x="740" y="128"/>
                </a:lnTo>
                <a:lnTo>
                  <a:pt x="740" y="124"/>
                </a:lnTo>
                <a:lnTo>
                  <a:pt x="748" y="126"/>
                </a:lnTo>
                <a:lnTo>
                  <a:pt x="748" y="128"/>
                </a:lnTo>
                <a:lnTo>
                  <a:pt x="746" y="130"/>
                </a:lnTo>
                <a:lnTo>
                  <a:pt x="742" y="134"/>
                </a:lnTo>
                <a:lnTo>
                  <a:pt x="740" y="136"/>
                </a:lnTo>
                <a:lnTo>
                  <a:pt x="742" y="138"/>
                </a:lnTo>
                <a:lnTo>
                  <a:pt x="744" y="140"/>
                </a:lnTo>
                <a:lnTo>
                  <a:pt x="746" y="142"/>
                </a:lnTo>
                <a:lnTo>
                  <a:pt x="744" y="142"/>
                </a:lnTo>
                <a:lnTo>
                  <a:pt x="744" y="144"/>
                </a:lnTo>
                <a:lnTo>
                  <a:pt x="742" y="146"/>
                </a:lnTo>
                <a:lnTo>
                  <a:pt x="740" y="148"/>
                </a:lnTo>
                <a:lnTo>
                  <a:pt x="736" y="150"/>
                </a:lnTo>
                <a:lnTo>
                  <a:pt x="734" y="154"/>
                </a:lnTo>
                <a:lnTo>
                  <a:pt x="732" y="158"/>
                </a:lnTo>
                <a:lnTo>
                  <a:pt x="728" y="160"/>
                </a:lnTo>
                <a:lnTo>
                  <a:pt x="728" y="156"/>
                </a:lnTo>
                <a:lnTo>
                  <a:pt x="728" y="154"/>
                </a:lnTo>
                <a:lnTo>
                  <a:pt x="728" y="150"/>
                </a:lnTo>
                <a:lnTo>
                  <a:pt x="730" y="148"/>
                </a:lnTo>
                <a:lnTo>
                  <a:pt x="728" y="148"/>
                </a:lnTo>
                <a:lnTo>
                  <a:pt x="730" y="146"/>
                </a:lnTo>
                <a:lnTo>
                  <a:pt x="728" y="142"/>
                </a:lnTo>
                <a:lnTo>
                  <a:pt x="720" y="148"/>
                </a:lnTo>
                <a:lnTo>
                  <a:pt x="716" y="150"/>
                </a:lnTo>
                <a:lnTo>
                  <a:pt x="714" y="156"/>
                </a:lnTo>
                <a:lnTo>
                  <a:pt x="712" y="160"/>
                </a:lnTo>
                <a:lnTo>
                  <a:pt x="710" y="162"/>
                </a:lnTo>
                <a:lnTo>
                  <a:pt x="708" y="164"/>
                </a:lnTo>
                <a:lnTo>
                  <a:pt x="708" y="166"/>
                </a:lnTo>
                <a:lnTo>
                  <a:pt x="706" y="168"/>
                </a:lnTo>
                <a:lnTo>
                  <a:pt x="702" y="172"/>
                </a:lnTo>
                <a:lnTo>
                  <a:pt x="698" y="172"/>
                </a:lnTo>
                <a:lnTo>
                  <a:pt x="694" y="174"/>
                </a:lnTo>
                <a:lnTo>
                  <a:pt x="688" y="180"/>
                </a:lnTo>
                <a:lnTo>
                  <a:pt x="690" y="182"/>
                </a:lnTo>
                <a:lnTo>
                  <a:pt x="690" y="186"/>
                </a:lnTo>
                <a:lnTo>
                  <a:pt x="686" y="190"/>
                </a:lnTo>
                <a:lnTo>
                  <a:pt x="682" y="194"/>
                </a:lnTo>
                <a:lnTo>
                  <a:pt x="678" y="200"/>
                </a:lnTo>
                <a:lnTo>
                  <a:pt x="670" y="208"/>
                </a:lnTo>
                <a:lnTo>
                  <a:pt x="662" y="218"/>
                </a:lnTo>
                <a:lnTo>
                  <a:pt x="660" y="218"/>
                </a:lnTo>
                <a:lnTo>
                  <a:pt x="658" y="218"/>
                </a:lnTo>
                <a:lnTo>
                  <a:pt x="658" y="222"/>
                </a:lnTo>
                <a:lnTo>
                  <a:pt x="664" y="218"/>
                </a:lnTo>
                <a:lnTo>
                  <a:pt x="666" y="218"/>
                </a:lnTo>
                <a:lnTo>
                  <a:pt x="668" y="214"/>
                </a:lnTo>
                <a:lnTo>
                  <a:pt x="670" y="216"/>
                </a:lnTo>
                <a:lnTo>
                  <a:pt x="670" y="218"/>
                </a:lnTo>
                <a:lnTo>
                  <a:pt x="670" y="222"/>
                </a:lnTo>
                <a:lnTo>
                  <a:pt x="672" y="224"/>
                </a:lnTo>
                <a:lnTo>
                  <a:pt x="678" y="222"/>
                </a:lnTo>
                <a:lnTo>
                  <a:pt x="680" y="222"/>
                </a:lnTo>
                <a:lnTo>
                  <a:pt x="682" y="222"/>
                </a:lnTo>
                <a:lnTo>
                  <a:pt x="680" y="224"/>
                </a:lnTo>
                <a:lnTo>
                  <a:pt x="680" y="226"/>
                </a:lnTo>
                <a:lnTo>
                  <a:pt x="680" y="228"/>
                </a:lnTo>
                <a:lnTo>
                  <a:pt x="678" y="230"/>
                </a:lnTo>
                <a:lnTo>
                  <a:pt x="682" y="230"/>
                </a:lnTo>
                <a:lnTo>
                  <a:pt x="682" y="228"/>
                </a:lnTo>
                <a:lnTo>
                  <a:pt x="682" y="224"/>
                </a:lnTo>
                <a:lnTo>
                  <a:pt x="686" y="224"/>
                </a:lnTo>
                <a:lnTo>
                  <a:pt x="688" y="220"/>
                </a:lnTo>
                <a:lnTo>
                  <a:pt x="690" y="218"/>
                </a:lnTo>
                <a:lnTo>
                  <a:pt x="694" y="212"/>
                </a:lnTo>
                <a:lnTo>
                  <a:pt x="688" y="212"/>
                </a:lnTo>
                <a:lnTo>
                  <a:pt x="686" y="214"/>
                </a:lnTo>
                <a:lnTo>
                  <a:pt x="684" y="210"/>
                </a:lnTo>
                <a:lnTo>
                  <a:pt x="688" y="208"/>
                </a:lnTo>
                <a:lnTo>
                  <a:pt x="692" y="204"/>
                </a:lnTo>
                <a:lnTo>
                  <a:pt x="694" y="200"/>
                </a:lnTo>
                <a:lnTo>
                  <a:pt x="696" y="194"/>
                </a:lnTo>
                <a:lnTo>
                  <a:pt x="702" y="196"/>
                </a:lnTo>
                <a:lnTo>
                  <a:pt x="702" y="202"/>
                </a:lnTo>
                <a:lnTo>
                  <a:pt x="706" y="196"/>
                </a:lnTo>
                <a:lnTo>
                  <a:pt x="710" y="192"/>
                </a:lnTo>
                <a:lnTo>
                  <a:pt x="712" y="190"/>
                </a:lnTo>
                <a:lnTo>
                  <a:pt x="716" y="188"/>
                </a:lnTo>
                <a:lnTo>
                  <a:pt x="714" y="186"/>
                </a:lnTo>
                <a:lnTo>
                  <a:pt x="714" y="184"/>
                </a:lnTo>
                <a:lnTo>
                  <a:pt x="718" y="184"/>
                </a:lnTo>
                <a:lnTo>
                  <a:pt x="720" y="182"/>
                </a:lnTo>
                <a:lnTo>
                  <a:pt x="718" y="180"/>
                </a:lnTo>
                <a:lnTo>
                  <a:pt x="716" y="182"/>
                </a:lnTo>
                <a:lnTo>
                  <a:pt x="714" y="182"/>
                </a:lnTo>
                <a:lnTo>
                  <a:pt x="712" y="182"/>
                </a:lnTo>
                <a:lnTo>
                  <a:pt x="712" y="180"/>
                </a:lnTo>
                <a:lnTo>
                  <a:pt x="712" y="178"/>
                </a:lnTo>
                <a:lnTo>
                  <a:pt x="716" y="172"/>
                </a:lnTo>
                <a:lnTo>
                  <a:pt x="718" y="174"/>
                </a:lnTo>
                <a:lnTo>
                  <a:pt x="720" y="172"/>
                </a:lnTo>
                <a:lnTo>
                  <a:pt x="726" y="170"/>
                </a:lnTo>
                <a:lnTo>
                  <a:pt x="728" y="166"/>
                </a:lnTo>
                <a:lnTo>
                  <a:pt x="732" y="166"/>
                </a:lnTo>
                <a:lnTo>
                  <a:pt x="732" y="168"/>
                </a:lnTo>
                <a:lnTo>
                  <a:pt x="730" y="170"/>
                </a:lnTo>
                <a:lnTo>
                  <a:pt x="732" y="170"/>
                </a:lnTo>
                <a:lnTo>
                  <a:pt x="734" y="170"/>
                </a:lnTo>
                <a:lnTo>
                  <a:pt x="734" y="168"/>
                </a:lnTo>
                <a:lnTo>
                  <a:pt x="736" y="168"/>
                </a:lnTo>
                <a:lnTo>
                  <a:pt x="738" y="166"/>
                </a:lnTo>
                <a:lnTo>
                  <a:pt x="738" y="164"/>
                </a:lnTo>
                <a:lnTo>
                  <a:pt x="740" y="164"/>
                </a:lnTo>
                <a:lnTo>
                  <a:pt x="742" y="166"/>
                </a:lnTo>
                <a:lnTo>
                  <a:pt x="744" y="164"/>
                </a:lnTo>
                <a:lnTo>
                  <a:pt x="742" y="162"/>
                </a:lnTo>
                <a:lnTo>
                  <a:pt x="742" y="158"/>
                </a:lnTo>
                <a:lnTo>
                  <a:pt x="744" y="158"/>
                </a:lnTo>
                <a:lnTo>
                  <a:pt x="744" y="156"/>
                </a:lnTo>
                <a:lnTo>
                  <a:pt x="746" y="154"/>
                </a:lnTo>
                <a:lnTo>
                  <a:pt x="748" y="152"/>
                </a:lnTo>
                <a:lnTo>
                  <a:pt x="744" y="150"/>
                </a:lnTo>
                <a:lnTo>
                  <a:pt x="750" y="146"/>
                </a:lnTo>
                <a:lnTo>
                  <a:pt x="756" y="144"/>
                </a:lnTo>
                <a:lnTo>
                  <a:pt x="760" y="140"/>
                </a:lnTo>
                <a:lnTo>
                  <a:pt x="764" y="136"/>
                </a:lnTo>
                <a:lnTo>
                  <a:pt x="768" y="136"/>
                </a:lnTo>
                <a:lnTo>
                  <a:pt x="770" y="136"/>
                </a:lnTo>
                <a:lnTo>
                  <a:pt x="770" y="128"/>
                </a:lnTo>
                <a:lnTo>
                  <a:pt x="774" y="126"/>
                </a:lnTo>
                <a:lnTo>
                  <a:pt x="774" y="124"/>
                </a:lnTo>
                <a:lnTo>
                  <a:pt x="776" y="122"/>
                </a:lnTo>
                <a:lnTo>
                  <a:pt x="774" y="120"/>
                </a:lnTo>
                <a:lnTo>
                  <a:pt x="772" y="122"/>
                </a:lnTo>
                <a:lnTo>
                  <a:pt x="774" y="118"/>
                </a:lnTo>
                <a:lnTo>
                  <a:pt x="772" y="116"/>
                </a:lnTo>
                <a:lnTo>
                  <a:pt x="774" y="114"/>
                </a:lnTo>
                <a:lnTo>
                  <a:pt x="776" y="112"/>
                </a:lnTo>
                <a:lnTo>
                  <a:pt x="776" y="108"/>
                </a:lnTo>
                <a:lnTo>
                  <a:pt x="780" y="108"/>
                </a:lnTo>
                <a:lnTo>
                  <a:pt x="782" y="104"/>
                </a:lnTo>
                <a:lnTo>
                  <a:pt x="784" y="102"/>
                </a:lnTo>
                <a:lnTo>
                  <a:pt x="784" y="100"/>
                </a:lnTo>
                <a:lnTo>
                  <a:pt x="786" y="100"/>
                </a:lnTo>
                <a:lnTo>
                  <a:pt x="786" y="98"/>
                </a:lnTo>
                <a:lnTo>
                  <a:pt x="792" y="92"/>
                </a:lnTo>
                <a:lnTo>
                  <a:pt x="800" y="86"/>
                </a:lnTo>
                <a:lnTo>
                  <a:pt x="798" y="86"/>
                </a:lnTo>
                <a:lnTo>
                  <a:pt x="802" y="82"/>
                </a:lnTo>
                <a:lnTo>
                  <a:pt x="804" y="80"/>
                </a:lnTo>
                <a:lnTo>
                  <a:pt x="806" y="78"/>
                </a:lnTo>
                <a:lnTo>
                  <a:pt x="810" y="76"/>
                </a:lnTo>
                <a:lnTo>
                  <a:pt x="812" y="78"/>
                </a:lnTo>
                <a:lnTo>
                  <a:pt x="810" y="82"/>
                </a:lnTo>
                <a:lnTo>
                  <a:pt x="806" y="84"/>
                </a:lnTo>
                <a:lnTo>
                  <a:pt x="802" y="88"/>
                </a:lnTo>
                <a:lnTo>
                  <a:pt x="802" y="92"/>
                </a:lnTo>
                <a:lnTo>
                  <a:pt x="800" y="98"/>
                </a:lnTo>
                <a:lnTo>
                  <a:pt x="798" y="100"/>
                </a:lnTo>
                <a:lnTo>
                  <a:pt x="796" y="102"/>
                </a:lnTo>
                <a:lnTo>
                  <a:pt x="792" y="106"/>
                </a:lnTo>
                <a:lnTo>
                  <a:pt x="788" y="110"/>
                </a:lnTo>
                <a:lnTo>
                  <a:pt x="786" y="112"/>
                </a:lnTo>
                <a:lnTo>
                  <a:pt x="784" y="114"/>
                </a:lnTo>
                <a:lnTo>
                  <a:pt x="786" y="116"/>
                </a:lnTo>
                <a:lnTo>
                  <a:pt x="788" y="114"/>
                </a:lnTo>
                <a:lnTo>
                  <a:pt x="790" y="116"/>
                </a:lnTo>
                <a:lnTo>
                  <a:pt x="794" y="116"/>
                </a:lnTo>
                <a:lnTo>
                  <a:pt x="796" y="114"/>
                </a:lnTo>
                <a:lnTo>
                  <a:pt x="798" y="116"/>
                </a:lnTo>
                <a:lnTo>
                  <a:pt x="798" y="120"/>
                </a:lnTo>
                <a:lnTo>
                  <a:pt x="796" y="122"/>
                </a:lnTo>
                <a:lnTo>
                  <a:pt x="798" y="124"/>
                </a:lnTo>
                <a:lnTo>
                  <a:pt x="798" y="126"/>
                </a:lnTo>
                <a:lnTo>
                  <a:pt x="798" y="130"/>
                </a:lnTo>
                <a:lnTo>
                  <a:pt x="800" y="130"/>
                </a:lnTo>
                <a:lnTo>
                  <a:pt x="800" y="128"/>
                </a:lnTo>
                <a:lnTo>
                  <a:pt x="802" y="126"/>
                </a:lnTo>
                <a:lnTo>
                  <a:pt x="802" y="124"/>
                </a:lnTo>
                <a:lnTo>
                  <a:pt x="802" y="122"/>
                </a:lnTo>
                <a:lnTo>
                  <a:pt x="802" y="118"/>
                </a:lnTo>
                <a:lnTo>
                  <a:pt x="800" y="116"/>
                </a:lnTo>
                <a:lnTo>
                  <a:pt x="798" y="116"/>
                </a:lnTo>
                <a:lnTo>
                  <a:pt x="798" y="112"/>
                </a:lnTo>
                <a:lnTo>
                  <a:pt x="800" y="112"/>
                </a:lnTo>
                <a:lnTo>
                  <a:pt x="802" y="110"/>
                </a:lnTo>
                <a:lnTo>
                  <a:pt x="804" y="108"/>
                </a:lnTo>
                <a:lnTo>
                  <a:pt x="804" y="110"/>
                </a:lnTo>
                <a:lnTo>
                  <a:pt x="804" y="108"/>
                </a:lnTo>
                <a:lnTo>
                  <a:pt x="804" y="106"/>
                </a:lnTo>
                <a:lnTo>
                  <a:pt x="804" y="104"/>
                </a:lnTo>
                <a:lnTo>
                  <a:pt x="806" y="102"/>
                </a:lnTo>
                <a:lnTo>
                  <a:pt x="806" y="100"/>
                </a:lnTo>
                <a:lnTo>
                  <a:pt x="808" y="100"/>
                </a:lnTo>
                <a:lnTo>
                  <a:pt x="808" y="94"/>
                </a:lnTo>
                <a:lnTo>
                  <a:pt x="810" y="94"/>
                </a:lnTo>
                <a:lnTo>
                  <a:pt x="812" y="94"/>
                </a:lnTo>
                <a:lnTo>
                  <a:pt x="814" y="90"/>
                </a:lnTo>
                <a:lnTo>
                  <a:pt x="816" y="88"/>
                </a:lnTo>
                <a:lnTo>
                  <a:pt x="818" y="86"/>
                </a:lnTo>
                <a:lnTo>
                  <a:pt x="820" y="84"/>
                </a:lnTo>
                <a:lnTo>
                  <a:pt x="824" y="82"/>
                </a:lnTo>
                <a:lnTo>
                  <a:pt x="828" y="78"/>
                </a:lnTo>
                <a:lnTo>
                  <a:pt x="830" y="76"/>
                </a:lnTo>
                <a:lnTo>
                  <a:pt x="834" y="76"/>
                </a:lnTo>
                <a:lnTo>
                  <a:pt x="836" y="74"/>
                </a:lnTo>
                <a:lnTo>
                  <a:pt x="838" y="74"/>
                </a:lnTo>
                <a:lnTo>
                  <a:pt x="840" y="72"/>
                </a:lnTo>
                <a:lnTo>
                  <a:pt x="840" y="70"/>
                </a:lnTo>
                <a:lnTo>
                  <a:pt x="840" y="66"/>
                </a:lnTo>
                <a:lnTo>
                  <a:pt x="842" y="66"/>
                </a:lnTo>
                <a:lnTo>
                  <a:pt x="842" y="64"/>
                </a:lnTo>
                <a:lnTo>
                  <a:pt x="844" y="60"/>
                </a:lnTo>
                <a:lnTo>
                  <a:pt x="848" y="56"/>
                </a:lnTo>
                <a:lnTo>
                  <a:pt x="852" y="54"/>
                </a:lnTo>
                <a:lnTo>
                  <a:pt x="854" y="58"/>
                </a:lnTo>
                <a:lnTo>
                  <a:pt x="856" y="56"/>
                </a:lnTo>
                <a:lnTo>
                  <a:pt x="858" y="54"/>
                </a:lnTo>
                <a:lnTo>
                  <a:pt x="862" y="54"/>
                </a:lnTo>
                <a:lnTo>
                  <a:pt x="862" y="50"/>
                </a:lnTo>
                <a:lnTo>
                  <a:pt x="866" y="48"/>
                </a:lnTo>
                <a:lnTo>
                  <a:pt x="870" y="44"/>
                </a:lnTo>
                <a:lnTo>
                  <a:pt x="872" y="42"/>
                </a:lnTo>
                <a:lnTo>
                  <a:pt x="876" y="44"/>
                </a:lnTo>
                <a:lnTo>
                  <a:pt x="876" y="50"/>
                </a:lnTo>
                <a:lnTo>
                  <a:pt x="876" y="52"/>
                </a:lnTo>
                <a:lnTo>
                  <a:pt x="874" y="54"/>
                </a:lnTo>
                <a:lnTo>
                  <a:pt x="870" y="56"/>
                </a:lnTo>
                <a:lnTo>
                  <a:pt x="868" y="58"/>
                </a:lnTo>
                <a:lnTo>
                  <a:pt x="864" y="62"/>
                </a:lnTo>
                <a:lnTo>
                  <a:pt x="860" y="64"/>
                </a:lnTo>
                <a:lnTo>
                  <a:pt x="854" y="62"/>
                </a:lnTo>
                <a:lnTo>
                  <a:pt x="850" y="62"/>
                </a:lnTo>
                <a:lnTo>
                  <a:pt x="848" y="64"/>
                </a:lnTo>
                <a:lnTo>
                  <a:pt x="846" y="68"/>
                </a:lnTo>
                <a:lnTo>
                  <a:pt x="844" y="70"/>
                </a:lnTo>
                <a:lnTo>
                  <a:pt x="842" y="72"/>
                </a:lnTo>
                <a:lnTo>
                  <a:pt x="840" y="74"/>
                </a:lnTo>
                <a:lnTo>
                  <a:pt x="838" y="76"/>
                </a:lnTo>
                <a:lnTo>
                  <a:pt x="836" y="80"/>
                </a:lnTo>
                <a:lnTo>
                  <a:pt x="834" y="82"/>
                </a:lnTo>
                <a:lnTo>
                  <a:pt x="836" y="82"/>
                </a:lnTo>
                <a:lnTo>
                  <a:pt x="838" y="82"/>
                </a:lnTo>
                <a:lnTo>
                  <a:pt x="840" y="80"/>
                </a:lnTo>
                <a:lnTo>
                  <a:pt x="842" y="82"/>
                </a:lnTo>
                <a:lnTo>
                  <a:pt x="842" y="84"/>
                </a:lnTo>
                <a:lnTo>
                  <a:pt x="844" y="86"/>
                </a:lnTo>
                <a:lnTo>
                  <a:pt x="852" y="82"/>
                </a:lnTo>
                <a:lnTo>
                  <a:pt x="856" y="80"/>
                </a:lnTo>
                <a:lnTo>
                  <a:pt x="858" y="76"/>
                </a:lnTo>
                <a:lnTo>
                  <a:pt x="858" y="72"/>
                </a:lnTo>
                <a:lnTo>
                  <a:pt x="866" y="74"/>
                </a:lnTo>
                <a:lnTo>
                  <a:pt x="868" y="76"/>
                </a:lnTo>
                <a:lnTo>
                  <a:pt x="868" y="80"/>
                </a:lnTo>
                <a:lnTo>
                  <a:pt x="864" y="86"/>
                </a:lnTo>
                <a:lnTo>
                  <a:pt x="862" y="88"/>
                </a:lnTo>
                <a:lnTo>
                  <a:pt x="860" y="88"/>
                </a:lnTo>
                <a:lnTo>
                  <a:pt x="860" y="86"/>
                </a:lnTo>
                <a:lnTo>
                  <a:pt x="860" y="82"/>
                </a:lnTo>
                <a:lnTo>
                  <a:pt x="858" y="82"/>
                </a:lnTo>
                <a:lnTo>
                  <a:pt x="858" y="84"/>
                </a:lnTo>
                <a:lnTo>
                  <a:pt x="856" y="86"/>
                </a:lnTo>
                <a:lnTo>
                  <a:pt x="852" y="88"/>
                </a:lnTo>
                <a:lnTo>
                  <a:pt x="850" y="90"/>
                </a:lnTo>
                <a:lnTo>
                  <a:pt x="848" y="90"/>
                </a:lnTo>
                <a:lnTo>
                  <a:pt x="846" y="92"/>
                </a:lnTo>
                <a:lnTo>
                  <a:pt x="846" y="96"/>
                </a:lnTo>
                <a:lnTo>
                  <a:pt x="844" y="96"/>
                </a:lnTo>
                <a:lnTo>
                  <a:pt x="842" y="98"/>
                </a:lnTo>
                <a:lnTo>
                  <a:pt x="842" y="100"/>
                </a:lnTo>
                <a:lnTo>
                  <a:pt x="840" y="102"/>
                </a:lnTo>
                <a:lnTo>
                  <a:pt x="838" y="104"/>
                </a:lnTo>
                <a:lnTo>
                  <a:pt x="840" y="108"/>
                </a:lnTo>
                <a:lnTo>
                  <a:pt x="844" y="104"/>
                </a:lnTo>
                <a:lnTo>
                  <a:pt x="848" y="102"/>
                </a:lnTo>
                <a:lnTo>
                  <a:pt x="854" y="94"/>
                </a:lnTo>
                <a:lnTo>
                  <a:pt x="854" y="98"/>
                </a:lnTo>
                <a:lnTo>
                  <a:pt x="856" y="98"/>
                </a:lnTo>
                <a:lnTo>
                  <a:pt x="854" y="102"/>
                </a:lnTo>
                <a:lnTo>
                  <a:pt x="852" y="106"/>
                </a:lnTo>
                <a:lnTo>
                  <a:pt x="850" y="110"/>
                </a:lnTo>
                <a:lnTo>
                  <a:pt x="852" y="114"/>
                </a:lnTo>
                <a:lnTo>
                  <a:pt x="848" y="118"/>
                </a:lnTo>
                <a:lnTo>
                  <a:pt x="842" y="120"/>
                </a:lnTo>
                <a:lnTo>
                  <a:pt x="844" y="122"/>
                </a:lnTo>
                <a:lnTo>
                  <a:pt x="846" y="122"/>
                </a:lnTo>
                <a:lnTo>
                  <a:pt x="848" y="122"/>
                </a:lnTo>
                <a:lnTo>
                  <a:pt x="850" y="118"/>
                </a:lnTo>
                <a:lnTo>
                  <a:pt x="852" y="118"/>
                </a:lnTo>
                <a:lnTo>
                  <a:pt x="852" y="114"/>
                </a:lnTo>
                <a:lnTo>
                  <a:pt x="852" y="112"/>
                </a:lnTo>
                <a:lnTo>
                  <a:pt x="860" y="108"/>
                </a:lnTo>
                <a:lnTo>
                  <a:pt x="864" y="104"/>
                </a:lnTo>
                <a:lnTo>
                  <a:pt x="866" y="100"/>
                </a:lnTo>
                <a:lnTo>
                  <a:pt x="864" y="96"/>
                </a:lnTo>
                <a:lnTo>
                  <a:pt x="872" y="86"/>
                </a:lnTo>
                <a:lnTo>
                  <a:pt x="874" y="92"/>
                </a:lnTo>
                <a:lnTo>
                  <a:pt x="878" y="100"/>
                </a:lnTo>
                <a:lnTo>
                  <a:pt x="884" y="94"/>
                </a:lnTo>
                <a:lnTo>
                  <a:pt x="888" y="92"/>
                </a:lnTo>
                <a:lnTo>
                  <a:pt x="890" y="90"/>
                </a:lnTo>
                <a:lnTo>
                  <a:pt x="892" y="90"/>
                </a:lnTo>
                <a:lnTo>
                  <a:pt x="894" y="88"/>
                </a:lnTo>
                <a:lnTo>
                  <a:pt x="894" y="86"/>
                </a:lnTo>
                <a:lnTo>
                  <a:pt x="898" y="86"/>
                </a:lnTo>
                <a:lnTo>
                  <a:pt x="898" y="84"/>
                </a:lnTo>
                <a:lnTo>
                  <a:pt x="900" y="82"/>
                </a:lnTo>
                <a:lnTo>
                  <a:pt x="900" y="78"/>
                </a:lnTo>
                <a:lnTo>
                  <a:pt x="904" y="78"/>
                </a:lnTo>
                <a:lnTo>
                  <a:pt x="906" y="80"/>
                </a:lnTo>
                <a:lnTo>
                  <a:pt x="904" y="82"/>
                </a:lnTo>
                <a:lnTo>
                  <a:pt x="902" y="84"/>
                </a:lnTo>
                <a:lnTo>
                  <a:pt x="900" y="86"/>
                </a:lnTo>
                <a:lnTo>
                  <a:pt x="900" y="88"/>
                </a:lnTo>
                <a:lnTo>
                  <a:pt x="898" y="90"/>
                </a:lnTo>
                <a:lnTo>
                  <a:pt x="898" y="92"/>
                </a:lnTo>
                <a:lnTo>
                  <a:pt x="900" y="92"/>
                </a:lnTo>
                <a:lnTo>
                  <a:pt x="900" y="94"/>
                </a:lnTo>
                <a:lnTo>
                  <a:pt x="900" y="96"/>
                </a:lnTo>
                <a:lnTo>
                  <a:pt x="900" y="98"/>
                </a:lnTo>
                <a:lnTo>
                  <a:pt x="902" y="100"/>
                </a:lnTo>
                <a:lnTo>
                  <a:pt x="902" y="102"/>
                </a:lnTo>
                <a:lnTo>
                  <a:pt x="898" y="102"/>
                </a:lnTo>
                <a:lnTo>
                  <a:pt x="896" y="102"/>
                </a:lnTo>
                <a:lnTo>
                  <a:pt x="894" y="108"/>
                </a:lnTo>
                <a:lnTo>
                  <a:pt x="892" y="110"/>
                </a:lnTo>
                <a:lnTo>
                  <a:pt x="890" y="112"/>
                </a:lnTo>
                <a:lnTo>
                  <a:pt x="888" y="114"/>
                </a:lnTo>
                <a:lnTo>
                  <a:pt x="886" y="120"/>
                </a:lnTo>
                <a:lnTo>
                  <a:pt x="882" y="124"/>
                </a:lnTo>
                <a:lnTo>
                  <a:pt x="884" y="124"/>
                </a:lnTo>
                <a:lnTo>
                  <a:pt x="886" y="124"/>
                </a:lnTo>
                <a:lnTo>
                  <a:pt x="890" y="120"/>
                </a:lnTo>
                <a:lnTo>
                  <a:pt x="888" y="118"/>
                </a:lnTo>
                <a:lnTo>
                  <a:pt x="890" y="118"/>
                </a:lnTo>
                <a:lnTo>
                  <a:pt x="892" y="116"/>
                </a:lnTo>
                <a:lnTo>
                  <a:pt x="894" y="118"/>
                </a:lnTo>
                <a:lnTo>
                  <a:pt x="896" y="118"/>
                </a:lnTo>
                <a:lnTo>
                  <a:pt x="894" y="124"/>
                </a:lnTo>
                <a:lnTo>
                  <a:pt x="892" y="126"/>
                </a:lnTo>
                <a:lnTo>
                  <a:pt x="896" y="128"/>
                </a:lnTo>
                <a:lnTo>
                  <a:pt x="900" y="124"/>
                </a:lnTo>
                <a:lnTo>
                  <a:pt x="902" y="122"/>
                </a:lnTo>
                <a:lnTo>
                  <a:pt x="904" y="118"/>
                </a:lnTo>
                <a:lnTo>
                  <a:pt x="904" y="116"/>
                </a:lnTo>
                <a:lnTo>
                  <a:pt x="908" y="114"/>
                </a:lnTo>
                <a:lnTo>
                  <a:pt x="910" y="114"/>
                </a:lnTo>
                <a:lnTo>
                  <a:pt x="912" y="110"/>
                </a:lnTo>
                <a:lnTo>
                  <a:pt x="914" y="110"/>
                </a:lnTo>
                <a:lnTo>
                  <a:pt x="916" y="108"/>
                </a:lnTo>
                <a:lnTo>
                  <a:pt x="918" y="108"/>
                </a:lnTo>
                <a:lnTo>
                  <a:pt x="920" y="110"/>
                </a:lnTo>
                <a:lnTo>
                  <a:pt x="922" y="106"/>
                </a:lnTo>
                <a:lnTo>
                  <a:pt x="926" y="102"/>
                </a:lnTo>
                <a:lnTo>
                  <a:pt x="930" y="100"/>
                </a:lnTo>
                <a:lnTo>
                  <a:pt x="932" y="94"/>
                </a:lnTo>
                <a:lnTo>
                  <a:pt x="934" y="94"/>
                </a:lnTo>
                <a:lnTo>
                  <a:pt x="936" y="94"/>
                </a:lnTo>
                <a:lnTo>
                  <a:pt x="936" y="96"/>
                </a:lnTo>
                <a:lnTo>
                  <a:pt x="932" y="98"/>
                </a:lnTo>
                <a:lnTo>
                  <a:pt x="930" y="100"/>
                </a:lnTo>
                <a:lnTo>
                  <a:pt x="928" y="104"/>
                </a:lnTo>
                <a:lnTo>
                  <a:pt x="926" y="106"/>
                </a:lnTo>
                <a:lnTo>
                  <a:pt x="928" y="108"/>
                </a:lnTo>
                <a:lnTo>
                  <a:pt x="932" y="106"/>
                </a:lnTo>
                <a:lnTo>
                  <a:pt x="934" y="104"/>
                </a:lnTo>
                <a:lnTo>
                  <a:pt x="934" y="100"/>
                </a:lnTo>
                <a:lnTo>
                  <a:pt x="938" y="98"/>
                </a:lnTo>
                <a:lnTo>
                  <a:pt x="940" y="96"/>
                </a:lnTo>
                <a:lnTo>
                  <a:pt x="942" y="98"/>
                </a:lnTo>
                <a:lnTo>
                  <a:pt x="942" y="94"/>
                </a:lnTo>
                <a:lnTo>
                  <a:pt x="944" y="92"/>
                </a:lnTo>
                <a:lnTo>
                  <a:pt x="944" y="88"/>
                </a:lnTo>
                <a:lnTo>
                  <a:pt x="944" y="86"/>
                </a:lnTo>
                <a:lnTo>
                  <a:pt x="946" y="86"/>
                </a:lnTo>
                <a:lnTo>
                  <a:pt x="948" y="86"/>
                </a:lnTo>
                <a:lnTo>
                  <a:pt x="950" y="84"/>
                </a:lnTo>
                <a:lnTo>
                  <a:pt x="952" y="80"/>
                </a:lnTo>
                <a:lnTo>
                  <a:pt x="952" y="78"/>
                </a:lnTo>
                <a:lnTo>
                  <a:pt x="956" y="76"/>
                </a:lnTo>
                <a:lnTo>
                  <a:pt x="956" y="74"/>
                </a:lnTo>
                <a:lnTo>
                  <a:pt x="960" y="74"/>
                </a:lnTo>
                <a:lnTo>
                  <a:pt x="962" y="72"/>
                </a:lnTo>
                <a:lnTo>
                  <a:pt x="962" y="70"/>
                </a:lnTo>
                <a:lnTo>
                  <a:pt x="960" y="72"/>
                </a:lnTo>
                <a:lnTo>
                  <a:pt x="968" y="60"/>
                </a:lnTo>
                <a:lnTo>
                  <a:pt x="966" y="62"/>
                </a:lnTo>
                <a:lnTo>
                  <a:pt x="964" y="60"/>
                </a:lnTo>
                <a:lnTo>
                  <a:pt x="966" y="60"/>
                </a:lnTo>
                <a:lnTo>
                  <a:pt x="968" y="58"/>
                </a:lnTo>
                <a:lnTo>
                  <a:pt x="966" y="58"/>
                </a:lnTo>
                <a:lnTo>
                  <a:pt x="968" y="54"/>
                </a:lnTo>
                <a:lnTo>
                  <a:pt x="972" y="56"/>
                </a:lnTo>
                <a:lnTo>
                  <a:pt x="968" y="58"/>
                </a:lnTo>
                <a:lnTo>
                  <a:pt x="972" y="60"/>
                </a:lnTo>
                <a:lnTo>
                  <a:pt x="974" y="58"/>
                </a:lnTo>
                <a:lnTo>
                  <a:pt x="976" y="54"/>
                </a:lnTo>
                <a:lnTo>
                  <a:pt x="978" y="52"/>
                </a:lnTo>
                <a:lnTo>
                  <a:pt x="970" y="54"/>
                </a:lnTo>
                <a:lnTo>
                  <a:pt x="970" y="52"/>
                </a:lnTo>
                <a:lnTo>
                  <a:pt x="968" y="50"/>
                </a:lnTo>
                <a:lnTo>
                  <a:pt x="966" y="52"/>
                </a:lnTo>
                <a:lnTo>
                  <a:pt x="964" y="54"/>
                </a:lnTo>
                <a:lnTo>
                  <a:pt x="962" y="58"/>
                </a:lnTo>
                <a:lnTo>
                  <a:pt x="958" y="58"/>
                </a:lnTo>
                <a:lnTo>
                  <a:pt x="952" y="64"/>
                </a:lnTo>
                <a:lnTo>
                  <a:pt x="946" y="70"/>
                </a:lnTo>
                <a:lnTo>
                  <a:pt x="942" y="76"/>
                </a:lnTo>
                <a:lnTo>
                  <a:pt x="940" y="86"/>
                </a:lnTo>
                <a:lnTo>
                  <a:pt x="942" y="88"/>
                </a:lnTo>
                <a:lnTo>
                  <a:pt x="942" y="90"/>
                </a:lnTo>
                <a:lnTo>
                  <a:pt x="940" y="92"/>
                </a:lnTo>
                <a:lnTo>
                  <a:pt x="938" y="90"/>
                </a:lnTo>
                <a:lnTo>
                  <a:pt x="936" y="86"/>
                </a:lnTo>
                <a:lnTo>
                  <a:pt x="936" y="82"/>
                </a:lnTo>
                <a:lnTo>
                  <a:pt x="932" y="82"/>
                </a:lnTo>
                <a:lnTo>
                  <a:pt x="932" y="84"/>
                </a:lnTo>
                <a:lnTo>
                  <a:pt x="928" y="88"/>
                </a:lnTo>
                <a:lnTo>
                  <a:pt x="932" y="90"/>
                </a:lnTo>
                <a:lnTo>
                  <a:pt x="930" y="90"/>
                </a:lnTo>
                <a:lnTo>
                  <a:pt x="928" y="88"/>
                </a:lnTo>
                <a:lnTo>
                  <a:pt x="926" y="90"/>
                </a:lnTo>
                <a:lnTo>
                  <a:pt x="924" y="92"/>
                </a:lnTo>
                <a:lnTo>
                  <a:pt x="920" y="90"/>
                </a:lnTo>
                <a:lnTo>
                  <a:pt x="916" y="90"/>
                </a:lnTo>
                <a:lnTo>
                  <a:pt x="918" y="86"/>
                </a:lnTo>
                <a:lnTo>
                  <a:pt x="916" y="82"/>
                </a:lnTo>
                <a:lnTo>
                  <a:pt x="918" y="82"/>
                </a:lnTo>
                <a:lnTo>
                  <a:pt x="918" y="80"/>
                </a:lnTo>
                <a:lnTo>
                  <a:pt x="920" y="78"/>
                </a:lnTo>
                <a:lnTo>
                  <a:pt x="920" y="76"/>
                </a:lnTo>
                <a:lnTo>
                  <a:pt x="922" y="76"/>
                </a:lnTo>
                <a:lnTo>
                  <a:pt x="920" y="72"/>
                </a:lnTo>
                <a:lnTo>
                  <a:pt x="924" y="72"/>
                </a:lnTo>
                <a:lnTo>
                  <a:pt x="928" y="72"/>
                </a:lnTo>
                <a:lnTo>
                  <a:pt x="942" y="58"/>
                </a:lnTo>
                <a:lnTo>
                  <a:pt x="946" y="56"/>
                </a:lnTo>
                <a:lnTo>
                  <a:pt x="946" y="54"/>
                </a:lnTo>
                <a:lnTo>
                  <a:pt x="946" y="46"/>
                </a:lnTo>
                <a:lnTo>
                  <a:pt x="948" y="48"/>
                </a:lnTo>
                <a:lnTo>
                  <a:pt x="950" y="48"/>
                </a:lnTo>
                <a:lnTo>
                  <a:pt x="948" y="50"/>
                </a:lnTo>
                <a:lnTo>
                  <a:pt x="952" y="52"/>
                </a:lnTo>
                <a:lnTo>
                  <a:pt x="954" y="52"/>
                </a:lnTo>
                <a:lnTo>
                  <a:pt x="954" y="50"/>
                </a:lnTo>
                <a:lnTo>
                  <a:pt x="954" y="46"/>
                </a:lnTo>
                <a:lnTo>
                  <a:pt x="952" y="42"/>
                </a:lnTo>
                <a:lnTo>
                  <a:pt x="952" y="40"/>
                </a:lnTo>
                <a:lnTo>
                  <a:pt x="950" y="38"/>
                </a:lnTo>
                <a:lnTo>
                  <a:pt x="948" y="38"/>
                </a:lnTo>
                <a:lnTo>
                  <a:pt x="946" y="40"/>
                </a:lnTo>
                <a:lnTo>
                  <a:pt x="942" y="42"/>
                </a:lnTo>
                <a:lnTo>
                  <a:pt x="940" y="42"/>
                </a:lnTo>
                <a:lnTo>
                  <a:pt x="938" y="38"/>
                </a:lnTo>
                <a:lnTo>
                  <a:pt x="934" y="38"/>
                </a:lnTo>
                <a:lnTo>
                  <a:pt x="932" y="38"/>
                </a:lnTo>
                <a:lnTo>
                  <a:pt x="930" y="36"/>
                </a:lnTo>
                <a:lnTo>
                  <a:pt x="926" y="36"/>
                </a:lnTo>
                <a:lnTo>
                  <a:pt x="924" y="40"/>
                </a:lnTo>
                <a:lnTo>
                  <a:pt x="922" y="42"/>
                </a:lnTo>
                <a:lnTo>
                  <a:pt x="918" y="42"/>
                </a:lnTo>
                <a:lnTo>
                  <a:pt x="918" y="44"/>
                </a:lnTo>
                <a:lnTo>
                  <a:pt x="916" y="46"/>
                </a:lnTo>
                <a:lnTo>
                  <a:pt x="916" y="48"/>
                </a:lnTo>
                <a:lnTo>
                  <a:pt x="918" y="50"/>
                </a:lnTo>
                <a:lnTo>
                  <a:pt x="922" y="50"/>
                </a:lnTo>
                <a:lnTo>
                  <a:pt x="922" y="48"/>
                </a:lnTo>
                <a:lnTo>
                  <a:pt x="924" y="46"/>
                </a:lnTo>
                <a:lnTo>
                  <a:pt x="926" y="46"/>
                </a:lnTo>
                <a:lnTo>
                  <a:pt x="928" y="42"/>
                </a:lnTo>
                <a:lnTo>
                  <a:pt x="930" y="40"/>
                </a:lnTo>
                <a:lnTo>
                  <a:pt x="930" y="42"/>
                </a:lnTo>
                <a:lnTo>
                  <a:pt x="932" y="44"/>
                </a:lnTo>
                <a:lnTo>
                  <a:pt x="934" y="42"/>
                </a:lnTo>
                <a:lnTo>
                  <a:pt x="936" y="42"/>
                </a:lnTo>
                <a:lnTo>
                  <a:pt x="936" y="46"/>
                </a:lnTo>
                <a:lnTo>
                  <a:pt x="936" y="50"/>
                </a:lnTo>
                <a:lnTo>
                  <a:pt x="932" y="52"/>
                </a:lnTo>
                <a:lnTo>
                  <a:pt x="930" y="52"/>
                </a:lnTo>
                <a:lnTo>
                  <a:pt x="928" y="52"/>
                </a:lnTo>
                <a:lnTo>
                  <a:pt x="928" y="54"/>
                </a:lnTo>
                <a:lnTo>
                  <a:pt x="924" y="56"/>
                </a:lnTo>
                <a:lnTo>
                  <a:pt x="922" y="56"/>
                </a:lnTo>
                <a:lnTo>
                  <a:pt x="918" y="56"/>
                </a:lnTo>
                <a:lnTo>
                  <a:pt x="916" y="58"/>
                </a:lnTo>
                <a:lnTo>
                  <a:pt x="916" y="56"/>
                </a:lnTo>
                <a:lnTo>
                  <a:pt x="914" y="54"/>
                </a:lnTo>
                <a:lnTo>
                  <a:pt x="914" y="50"/>
                </a:lnTo>
                <a:lnTo>
                  <a:pt x="912" y="50"/>
                </a:lnTo>
                <a:lnTo>
                  <a:pt x="912" y="54"/>
                </a:lnTo>
                <a:lnTo>
                  <a:pt x="914" y="54"/>
                </a:lnTo>
                <a:lnTo>
                  <a:pt x="912" y="54"/>
                </a:lnTo>
                <a:lnTo>
                  <a:pt x="910" y="54"/>
                </a:lnTo>
                <a:lnTo>
                  <a:pt x="908" y="54"/>
                </a:lnTo>
                <a:lnTo>
                  <a:pt x="906" y="56"/>
                </a:lnTo>
                <a:lnTo>
                  <a:pt x="904" y="56"/>
                </a:lnTo>
                <a:lnTo>
                  <a:pt x="902" y="58"/>
                </a:lnTo>
                <a:lnTo>
                  <a:pt x="900" y="60"/>
                </a:lnTo>
                <a:lnTo>
                  <a:pt x="898" y="62"/>
                </a:lnTo>
                <a:lnTo>
                  <a:pt x="894" y="62"/>
                </a:lnTo>
                <a:lnTo>
                  <a:pt x="894" y="60"/>
                </a:lnTo>
                <a:lnTo>
                  <a:pt x="896" y="56"/>
                </a:lnTo>
                <a:lnTo>
                  <a:pt x="906" y="46"/>
                </a:lnTo>
                <a:lnTo>
                  <a:pt x="918" y="36"/>
                </a:lnTo>
                <a:lnTo>
                  <a:pt x="920" y="38"/>
                </a:lnTo>
                <a:lnTo>
                  <a:pt x="922" y="34"/>
                </a:lnTo>
                <a:lnTo>
                  <a:pt x="922" y="32"/>
                </a:lnTo>
                <a:lnTo>
                  <a:pt x="922" y="26"/>
                </a:lnTo>
                <a:lnTo>
                  <a:pt x="926" y="30"/>
                </a:lnTo>
                <a:lnTo>
                  <a:pt x="928" y="30"/>
                </a:lnTo>
                <a:lnTo>
                  <a:pt x="930" y="28"/>
                </a:lnTo>
                <a:lnTo>
                  <a:pt x="932" y="26"/>
                </a:lnTo>
                <a:lnTo>
                  <a:pt x="934" y="22"/>
                </a:lnTo>
                <a:lnTo>
                  <a:pt x="934" y="20"/>
                </a:lnTo>
                <a:lnTo>
                  <a:pt x="936" y="22"/>
                </a:lnTo>
                <a:lnTo>
                  <a:pt x="936" y="24"/>
                </a:lnTo>
                <a:lnTo>
                  <a:pt x="938" y="22"/>
                </a:lnTo>
                <a:lnTo>
                  <a:pt x="940" y="22"/>
                </a:lnTo>
                <a:lnTo>
                  <a:pt x="942" y="24"/>
                </a:lnTo>
                <a:lnTo>
                  <a:pt x="946" y="26"/>
                </a:lnTo>
                <a:lnTo>
                  <a:pt x="946" y="24"/>
                </a:lnTo>
                <a:lnTo>
                  <a:pt x="948" y="22"/>
                </a:lnTo>
                <a:lnTo>
                  <a:pt x="946" y="18"/>
                </a:lnTo>
                <a:lnTo>
                  <a:pt x="946" y="16"/>
                </a:lnTo>
                <a:lnTo>
                  <a:pt x="950" y="16"/>
                </a:lnTo>
                <a:lnTo>
                  <a:pt x="954" y="16"/>
                </a:lnTo>
                <a:lnTo>
                  <a:pt x="956" y="14"/>
                </a:lnTo>
                <a:lnTo>
                  <a:pt x="958" y="18"/>
                </a:lnTo>
                <a:lnTo>
                  <a:pt x="956" y="22"/>
                </a:lnTo>
                <a:lnTo>
                  <a:pt x="954" y="24"/>
                </a:lnTo>
                <a:lnTo>
                  <a:pt x="958" y="24"/>
                </a:lnTo>
                <a:lnTo>
                  <a:pt x="960" y="24"/>
                </a:lnTo>
                <a:lnTo>
                  <a:pt x="966" y="18"/>
                </a:lnTo>
                <a:lnTo>
                  <a:pt x="966" y="16"/>
                </a:lnTo>
                <a:lnTo>
                  <a:pt x="968" y="16"/>
                </a:lnTo>
                <a:lnTo>
                  <a:pt x="970" y="18"/>
                </a:lnTo>
                <a:lnTo>
                  <a:pt x="970" y="20"/>
                </a:lnTo>
                <a:lnTo>
                  <a:pt x="972" y="20"/>
                </a:lnTo>
                <a:lnTo>
                  <a:pt x="972" y="18"/>
                </a:lnTo>
                <a:lnTo>
                  <a:pt x="974" y="16"/>
                </a:lnTo>
                <a:lnTo>
                  <a:pt x="974" y="14"/>
                </a:lnTo>
                <a:lnTo>
                  <a:pt x="974" y="10"/>
                </a:lnTo>
                <a:lnTo>
                  <a:pt x="976" y="10"/>
                </a:lnTo>
                <a:lnTo>
                  <a:pt x="978" y="10"/>
                </a:lnTo>
                <a:lnTo>
                  <a:pt x="980" y="14"/>
                </a:lnTo>
                <a:lnTo>
                  <a:pt x="982" y="14"/>
                </a:lnTo>
                <a:lnTo>
                  <a:pt x="980" y="10"/>
                </a:lnTo>
                <a:lnTo>
                  <a:pt x="982" y="12"/>
                </a:lnTo>
                <a:lnTo>
                  <a:pt x="984" y="14"/>
                </a:lnTo>
                <a:lnTo>
                  <a:pt x="984" y="16"/>
                </a:lnTo>
                <a:lnTo>
                  <a:pt x="988" y="16"/>
                </a:lnTo>
                <a:lnTo>
                  <a:pt x="984" y="14"/>
                </a:lnTo>
                <a:lnTo>
                  <a:pt x="986" y="14"/>
                </a:lnTo>
                <a:lnTo>
                  <a:pt x="988" y="14"/>
                </a:lnTo>
                <a:lnTo>
                  <a:pt x="988" y="10"/>
                </a:lnTo>
                <a:lnTo>
                  <a:pt x="986" y="8"/>
                </a:lnTo>
                <a:lnTo>
                  <a:pt x="986" y="6"/>
                </a:lnTo>
                <a:lnTo>
                  <a:pt x="986" y="2"/>
                </a:lnTo>
                <a:lnTo>
                  <a:pt x="984" y="2"/>
                </a:lnTo>
                <a:lnTo>
                  <a:pt x="986" y="0"/>
                </a:lnTo>
                <a:lnTo>
                  <a:pt x="990" y="0"/>
                </a:lnTo>
                <a:lnTo>
                  <a:pt x="996" y="6"/>
                </a:lnTo>
                <a:lnTo>
                  <a:pt x="1000" y="10"/>
                </a:lnTo>
                <a:close/>
              </a:path>
            </a:pathLst>
          </a:custGeom>
          <a:gradFill rotWithShape="0">
            <a:gsLst>
              <a:gs pos="0">
                <a:srgbClr val="FF0027"/>
              </a:gs>
              <a:gs pos="11000">
                <a:srgbClr val="FF0027"/>
              </a:gs>
              <a:gs pos="100000">
                <a:srgbClr val="92001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文本框 3"/>
          <p:cNvSpPr txBox="1"/>
          <p:nvPr/>
        </p:nvSpPr>
        <p:spPr>
          <a:xfrm>
            <a:off x="4058104" y="4747644"/>
            <a:ext cx="5096132" cy="1200329"/>
          </a:xfrm>
          <a:prstGeom prst="rect">
            <a:avLst/>
          </a:prstGeom>
          <a:noFill/>
        </p:spPr>
        <p:txBody>
          <a:bodyPr wrap="square" rtlCol="0">
            <a:spAutoFit/>
          </a:bodyPr>
          <a:lstStyle/>
          <a:p>
            <a:r>
              <a:rPr lang="zh-CN" altLang="en-US" sz="2400" b="1" dirty="0" smtClean="0">
                <a:solidFill>
                  <a:srgbClr val="00B0F0"/>
                </a:solidFill>
                <a:latin typeface="黑体" pitchFamily="49" charset="-122"/>
                <a:ea typeface="黑体" pitchFamily="49" charset="-122"/>
              </a:rPr>
              <a:t>意志力是</a:t>
            </a:r>
            <a:r>
              <a:rPr lang="zh-CN" altLang="en-US" sz="2400" b="1" dirty="0">
                <a:solidFill>
                  <a:srgbClr val="00B0F0"/>
                </a:solidFill>
                <a:latin typeface="黑体" pitchFamily="49" charset="-122"/>
                <a:ea typeface="黑体" pitchFamily="49" charset="-122"/>
              </a:rPr>
              <a:t>一个人在生活中形成的比较稳定的心理特征，也是每一个为政者性格特质中不可或缺的组成部分。</a:t>
            </a:r>
            <a:endParaRPr lang="en-US" altLang="zh-CN" sz="2000" dirty="0" smtClean="0">
              <a:latin typeface="+mn-ea"/>
            </a:endParaRPr>
          </a:p>
        </p:txBody>
      </p:sp>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9106" y="2567142"/>
            <a:ext cx="3271546" cy="2453660"/>
          </a:xfrm>
          <a:prstGeom prst="rect">
            <a:avLst/>
          </a:prstGeom>
        </p:spPr>
      </p:pic>
    </p:spTree>
    <p:extLst>
      <p:ext uri="{BB962C8B-B14F-4D97-AF65-F5344CB8AC3E}">
        <p14:creationId xmlns:p14="http://schemas.microsoft.com/office/powerpoint/2010/main" val="12017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6"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90">
                                          <p:stCondLst>
                                            <p:cond delay="0"/>
                                          </p:stCondLst>
                                        </p:cTn>
                                        <p:tgtEl>
                                          <p:spTgt spid="6"/>
                                        </p:tgtEl>
                                      </p:cBhvr>
                                    </p:animEffect>
                                    <p:anim calcmode="lin" valueType="num">
                                      <p:cBhvr>
                                        <p:cTn id="1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3" dur="13">
                                          <p:stCondLst>
                                            <p:cond delay="325"/>
                                          </p:stCondLst>
                                        </p:cTn>
                                        <p:tgtEl>
                                          <p:spTgt spid="6"/>
                                        </p:tgtEl>
                                      </p:cBhvr>
                                      <p:to x="100000" y="60000"/>
                                    </p:animScale>
                                    <p:animScale>
                                      <p:cBhvr>
                                        <p:cTn id="24" dur="83" decel="50000">
                                          <p:stCondLst>
                                            <p:cond delay="338"/>
                                          </p:stCondLst>
                                        </p:cTn>
                                        <p:tgtEl>
                                          <p:spTgt spid="6"/>
                                        </p:tgtEl>
                                      </p:cBhvr>
                                      <p:to x="100000" y="100000"/>
                                    </p:animScale>
                                    <p:animScale>
                                      <p:cBhvr>
                                        <p:cTn id="25" dur="13">
                                          <p:stCondLst>
                                            <p:cond delay="656"/>
                                          </p:stCondLst>
                                        </p:cTn>
                                        <p:tgtEl>
                                          <p:spTgt spid="6"/>
                                        </p:tgtEl>
                                      </p:cBhvr>
                                      <p:to x="100000" y="80000"/>
                                    </p:animScale>
                                    <p:animScale>
                                      <p:cBhvr>
                                        <p:cTn id="26" dur="83" decel="50000">
                                          <p:stCondLst>
                                            <p:cond delay="669"/>
                                          </p:stCondLst>
                                        </p:cTn>
                                        <p:tgtEl>
                                          <p:spTgt spid="6"/>
                                        </p:tgtEl>
                                      </p:cBhvr>
                                      <p:to x="100000" y="100000"/>
                                    </p:animScale>
                                    <p:animScale>
                                      <p:cBhvr>
                                        <p:cTn id="27" dur="13">
                                          <p:stCondLst>
                                            <p:cond delay="821"/>
                                          </p:stCondLst>
                                        </p:cTn>
                                        <p:tgtEl>
                                          <p:spTgt spid="6"/>
                                        </p:tgtEl>
                                      </p:cBhvr>
                                      <p:to x="100000" y="90000"/>
                                    </p:animScale>
                                    <p:animScale>
                                      <p:cBhvr>
                                        <p:cTn id="28" dur="83" decel="50000">
                                          <p:stCondLst>
                                            <p:cond delay="834"/>
                                          </p:stCondLst>
                                        </p:cTn>
                                        <p:tgtEl>
                                          <p:spTgt spid="6"/>
                                        </p:tgtEl>
                                      </p:cBhvr>
                                      <p:to x="100000" y="100000"/>
                                    </p:animScale>
                                    <p:animScale>
                                      <p:cBhvr>
                                        <p:cTn id="29" dur="13">
                                          <p:stCondLst>
                                            <p:cond delay="904"/>
                                          </p:stCondLst>
                                        </p:cTn>
                                        <p:tgtEl>
                                          <p:spTgt spid="6"/>
                                        </p:tgtEl>
                                      </p:cBhvr>
                                      <p:to x="100000" y="95000"/>
                                    </p:animScale>
                                    <p:animScale>
                                      <p:cBhvr>
                                        <p:cTn id="30" dur="83" decel="50000">
                                          <p:stCondLst>
                                            <p:cond delay="917"/>
                                          </p:stCondLst>
                                        </p:cTn>
                                        <p:tgtEl>
                                          <p:spTgt spid="6"/>
                                        </p:tgtEl>
                                      </p:cBhvr>
                                      <p:to x="100000" y="100000"/>
                                    </p:animScale>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3000"/>
                            </p:stCondLst>
                            <p:childTnLst>
                              <p:par>
                                <p:cTn id="36" presetID="1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lide(fromLeft)">
                                      <p:cBhvr>
                                        <p:cTn id="38" dur="500"/>
                                        <p:tgtEl>
                                          <p:spTgt spid="8"/>
                                        </p:tgtEl>
                                      </p:cBhvr>
                                    </p:animEffect>
                                  </p:childTnLst>
                                </p:cTn>
                              </p:par>
                            </p:childTnLst>
                          </p:cTn>
                        </p:par>
                        <p:par>
                          <p:cTn id="39" fill="hold">
                            <p:stCondLst>
                              <p:cond delay="3500"/>
                            </p:stCondLst>
                            <p:childTnLst>
                              <p:par>
                                <p:cTn id="40" presetID="18" presetClass="entr" presetSubtype="3"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upRight)">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750"/>
                                        <p:tgtEl>
                                          <p:spTgt spid="30"/>
                                        </p:tgtEl>
                                      </p:cBhvr>
                                    </p:animEffect>
                                  </p:childTnLst>
                                </p:cTn>
                              </p:par>
                              <p:par>
                                <p:cTn id="46" presetID="10" presetClass="entr" presetSubtype="0" fill="hold" nodeType="withEffect">
                                  <p:stCondLst>
                                    <p:cond delay="20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750"/>
                                        <p:tgtEl>
                                          <p:spTgt spid="35"/>
                                        </p:tgtEl>
                                      </p:cBhvr>
                                    </p:animEffect>
                                  </p:childTnLst>
                                </p:cTn>
                              </p:par>
                              <p:par>
                                <p:cTn id="49" presetID="22" presetClass="entr" presetSubtype="1" fill="hold" grpId="0" nodeType="withEffect">
                                  <p:stCondLst>
                                    <p:cond delay="300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1000"/>
                                        <p:tgtEl>
                                          <p:spTgt spid="41"/>
                                        </p:tgtEl>
                                      </p:cBhvr>
                                    </p:animEffect>
                                  </p:childTnLst>
                                </p:cTn>
                              </p:par>
                              <p:par>
                                <p:cTn id="52" presetID="10" presetClass="entr" presetSubtype="0" fill="hold" nodeType="withEffect">
                                  <p:stCondLst>
                                    <p:cond delay="400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childTnLst>
                                </p:cTn>
                              </p:par>
                              <p:par>
                                <p:cTn id="55" presetID="47" presetClass="entr" presetSubtype="0" fill="hold" grpId="0" nodeType="withEffect">
                                  <p:stCondLst>
                                    <p:cond delay="56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76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22" presetClass="entr" presetSubtype="1" fill="hold" grpId="0" nodeType="withEffect">
                                  <p:stCondLst>
                                    <p:cond delay="600"/>
                                  </p:stCondLst>
                                  <p:childTnLst>
                                    <p:set>
                                      <p:cBhvr>
                                        <p:cTn id="66" dur="1" fill="hold">
                                          <p:stCondLst>
                                            <p:cond delay="0"/>
                                          </p:stCondLst>
                                        </p:cTn>
                                        <p:tgtEl>
                                          <p:spTgt spid="44"/>
                                        </p:tgtEl>
                                        <p:attrNameLst>
                                          <p:attrName>style.visibility</p:attrName>
                                        </p:attrNameLst>
                                      </p:cBhvr>
                                      <p:to>
                                        <p:strVal val="visible"/>
                                      </p:to>
                                    </p:set>
                                    <p:animEffect transition="in" filter="wipe(up)">
                                      <p:cBhvr>
                                        <p:cTn id="67" dur="1000"/>
                                        <p:tgtEl>
                                          <p:spTgt spid="44"/>
                                        </p:tgtEl>
                                      </p:cBhvr>
                                    </p:animEffect>
                                  </p:childTnLst>
                                </p:cTn>
                              </p:par>
                            </p:childTnLst>
                          </p:cTn>
                        </p:par>
                        <p:par>
                          <p:cTn id="68" fill="hold">
                            <p:stCondLst>
                              <p:cond delay="12100"/>
                            </p:stCondLst>
                            <p:childTnLst>
                              <p:par>
                                <p:cTn id="69" presetID="17" presetClass="entr" presetSubtype="10"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p:cTn id="71" dur="500" fill="hold"/>
                                        <p:tgtEl>
                                          <p:spTgt spid="45"/>
                                        </p:tgtEl>
                                        <p:attrNameLst>
                                          <p:attrName>ppt_w</p:attrName>
                                        </p:attrNameLst>
                                      </p:cBhvr>
                                      <p:tavLst>
                                        <p:tav tm="0">
                                          <p:val>
                                            <p:fltVal val="0"/>
                                          </p:val>
                                        </p:tav>
                                        <p:tav tm="100000">
                                          <p:val>
                                            <p:strVal val="#ppt_w"/>
                                          </p:val>
                                        </p:tav>
                                      </p:tavLst>
                                    </p:anim>
                                    <p:anim calcmode="lin" valueType="num">
                                      <p:cBhvr>
                                        <p:cTn id="72" dur="500" fill="hold"/>
                                        <p:tgtEl>
                                          <p:spTgt spid="45"/>
                                        </p:tgtEl>
                                        <p:attrNameLst>
                                          <p:attrName>ppt_h</p:attrName>
                                        </p:attrNameLst>
                                      </p:cBhvr>
                                      <p:tavLst>
                                        <p:tav tm="0">
                                          <p:val>
                                            <p:strVal val="#ppt_h"/>
                                          </p:val>
                                        </p:tav>
                                        <p:tav tm="100000">
                                          <p:val>
                                            <p:strVal val="#ppt_h"/>
                                          </p:val>
                                        </p:tav>
                                      </p:tavLst>
                                    </p:anim>
                                  </p:childTnLst>
                                </p:cTn>
                              </p:par>
                            </p:childTnLst>
                          </p:cTn>
                        </p:par>
                        <p:par>
                          <p:cTn id="73" fill="hold">
                            <p:stCondLst>
                              <p:cond delay="12600"/>
                            </p:stCondLst>
                            <p:childTnLst>
                              <p:par>
                                <p:cTn id="74" presetID="34" presetClass="entr" presetSubtype="0" fill="hold" nodeType="afterEffect">
                                  <p:stCondLst>
                                    <p:cond delay="1000"/>
                                  </p:stCondLst>
                                  <p:childTnLst>
                                    <p:set>
                                      <p:cBhvr>
                                        <p:cTn id="75" dur="1" fill="hold">
                                          <p:stCondLst>
                                            <p:cond delay="0"/>
                                          </p:stCondLst>
                                        </p:cTn>
                                        <p:tgtEl>
                                          <p:spTgt spid="10"/>
                                        </p:tgtEl>
                                        <p:attrNameLst>
                                          <p:attrName>style.visibility</p:attrName>
                                        </p:attrNameLst>
                                      </p:cBhvr>
                                      <p:to>
                                        <p:strVal val="visible"/>
                                      </p:to>
                                    </p:set>
                                    <p:anim from="(-#ppt_w/2)" to="(#ppt_x)" calcmode="lin" valueType="num">
                                      <p:cBhvr>
                                        <p:cTn id="76" dur="1200" fill="hold">
                                          <p:stCondLst>
                                            <p:cond delay="0"/>
                                          </p:stCondLst>
                                        </p:cTn>
                                        <p:tgtEl>
                                          <p:spTgt spid="10"/>
                                        </p:tgtEl>
                                        <p:attrNameLst>
                                          <p:attrName>ppt_x</p:attrName>
                                        </p:attrNameLst>
                                      </p:cBhvr>
                                    </p:anim>
                                    <p:anim from="0" to="-1.0" calcmode="lin" valueType="num">
                                      <p:cBhvr>
                                        <p:cTn id="77" dur="400" decel="50000" autoRev="1" fill="hold">
                                          <p:stCondLst>
                                            <p:cond delay="1200"/>
                                          </p:stCondLst>
                                        </p:cTn>
                                        <p:tgtEl>
                                          <p:spTgt spid="10"/>
                                        </p:tgtEl>
                                        <p:attrNameLst>
                                          <p:attrName>xshear</p:attrName>
                                        </p:attrNameLst>
                                      </p:cBhvr>
                                    </p:anim>
                                    <p:animScale>
                                      <p:cBhvr>
                                        <p:cTn id="78" dur="400" decel="100000" autoRev="1" fill="hold">
                                          <p:stCondLst>
                                            <p:cond delay="1200"/>
                                          </p:stCondLst>
                                        </p:cTn>
                                        <p:tgtEl>
                                          <p:spTgt spid="10"/>
                                        </p:tgtEl>
                                      </p:cBhvr>
                                      <p:from x="100000" y="100000"/>
                                      <p:to x="80000" y="100000"/>
                                    </p:animScale>
                                    <p:anim by="(#ppt_h/3+#ppt_w*0.1)" calcmode="lin" valueType="num">
                                      <p:cBhvr additive="sum">
                                        <p:cTn id="79" dur="400" decel="100000" autoRev="1" fill="hold">
                                          <p:stCondLst>
                                            <p:cond delay="12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p:bldP spid="33" grpId="0"/>
      <p:bldP spid="34" grpId="0"/>
      <p:bldP spid="41" grpId="0" animBg="1"/>
      <p:bldP spid="44" grpId="0" animBg="1"/>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“毅”是为政者治国理政的重要行为</a:t>
              </a:r>
            </a:p>
          </p:txBody>
        </p:sp>
      </p:grpSp>
      <p:pic>
        <p:nvPicPr>
          <p:cNvPr id="46" name="图片 45"/>
          <p:cNvPicPr>
            <a:picLocks noChangeAspect="1"/>
          </p:cNvPicPr>
          <p:nvPr/>
        </p:nvPicPr>
        <p:blipFill rotWithShape="1">
          <a:blip r:embed="rId9">
            <a:extLst>
              <a:ext uri="{28A0092B-C50C-407E-A947-70E740481C1C}">
                <a14:useLocalDpi xmlns:a14="http://schemas.microsoft.com/office/drawing/2010/main" val="0"/>
              </a:ext>
            </a:extLst>
          </a:blip>
          <a:srcRect l="32557"/>
          <a:stretch/>
        </p:blipFill>
        <p:spPr>
          <a:xfrm>
            <a:off x="8463774" y="2097308"/>
            <a:ext cx="3643320" cy="4156953"/>
          </a:xfrm>
          <a:prstGeom prst="rect">
            <a:avLst/>
          </a:prstGeom>
        </p:spPr>
      </p:pic>
      <p:sp>
        <p:nvSpPr>
          <p:cNvPr id="47" name="TextBox 90"/>
          <p:cNvSpPr txBox="1">
            <a:spLocks noChangeArrowheads="1"/>
          </p:cNvSpPr>
          <p:nvPr/>
        </p:nvSpPr>
        <p:spPr bwMode="auto">
          <a:xfrm>
            <a:off x="8925541" y="2568440"/>
            <a:ext cx="2492990" cy="3214688"/>
          </a:xfrm>
          <a:prstGeom prst="rect">
            <a:avLst/>
          </a:prstGeom>
          <a:noFill/>
          <a:ln w="9525">
            <a:noFill/>
            <a:miter lim="800000"/>
            <a:headEnd/>
            <a:tailEnd/>
          </a:ln>
        </p:spPr>
        <p:txBody>
          <a:bodyPr vert="eaVert">
            <a:spAutoFit/>
          </a:bodyPr>
          <a:lstStyle/>
          <a:p>
            <a:pPr>
              <a:lnSpc>
                <a:spcPct val="150000"/>
              </a:lnSpc>
            </a:pPr>
            <a:r>
              <a:rPr lang="zh-CN" altLang="en-US" sz="2000" dirty="0"/>
              <a:t>天将降大任于斯人也，</a:t>
            </a:r>
            <a:r>
              <a:rPr lang="zh-CN" altLang="en-US" sz="2000" b="1" dirty="0">
                <a:solidFill>
                  <a:srgbClr val="FF0000"/>
                </a:solidFill>
              </a:rPr>
              <a:t>必先苦其心志，劳其筋骨，饿其体肤，空乏其身，行拂乱其所为</a:t>
            </a:r>
            <a:r>
              <a:rPr lang="zh-CN" altLang="en-US" sz="2000" dirty="0"/>
              <a:t>，所以动心忍性，曾益其所不能。</a:t>
            </a:r>
            <a:endParaRPr lang="zh-CN" altLang="en-US" sz="2000" dirty="0">
              <a:latin typeface="华文行楷" panose="02010800040101010101" pitchFamily="2" charset="-122"/>
              <a:ea typeface="华文行楷" panose="02010800040101010101" pitchFamily="2" charset="-122"/>
            </a:endParaRPr>
          </a:p>
        </p:txBody>
      </p:sp>
      <p:grpSp>
        <p:nvGrpSpPr>
          <p:cNvPr id="48" name="Group 12"/>
          <p:cNvGrpSpPr>
            <a:grpSpLocks/>
          </p:cNvGrpSpPr>
          <p:nvPr/>
        </p:nvGrpSpPr>
        <p:grpSpPr bwMode="auto">
          <a:xfrm>
            <a:off x="1364834" y="1168328"/>
            <a:ext cx="3774455" cy="747713"/>
            <a:chOff x="2835" y="1344"/>
            <a:chExt cx="2925" cy="471"/>
          </a:xfrm>
        </p:grpSpPr>
        <p:sp>
          <p:nvSpPr>
            <p:cNvPr id="49"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a:solidFill>
                    <a:schemeClr val="bg1"/>
                  </a:solidFill>
                  <a:latin typeface="微软雅黑" panose="020B0503020204020204" pitchFamily="34" charset="-122"/>
                  <a:ea typeface="微软雅黑" panose="020B0503020204020204" pitchFamily="34" charset="-122"/>
                </a:rPr>
                <a:t>为政者培养</a:t>
              </a:r>
              <a:r>
                <a:rPr lang="zh-CN" altLang="en-US" sz="2000" b="1" dirty="0" smtClean="0">
                  <a:solidFill>
                    <a:schemeClr val="bg1"/>
                  </a:solidFill>
                  <a:latin typeface="微软雅黑" panose="020B0503020204020204" pitchFamily="34" charset="-122"/>
                  <a:ea typeface="微软雅黑" panose="020B0503020204020204" pitchFamily="34" charset="-122"/>
                </a:rPr>
                <a:t>锻炼意志力：</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1" name="矩形 50"/>
          <p:cNvSpPr/>
          <p:nvPr/>
        </p:nvSpPr>
        <p:spPr>
          <a:xfrm>
            <a:off x="856056" y="1343626"/>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52" name="矩形 51"/>
          <p:cNvSpPr/>
          <p:nvPr/>
        </p:nvSpPr>
        <p:spPr>
          <a:xfrm>
            <a:off x="622693" y="1343626"/>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53" name="矩形 52"/>
          <p:cNvSpPr/>
          <p:nvPr/>
        </p:nvSpPr>
        <p:spPr>
          <a:xfrm>
            <a:off x="497281" y="1343626"/>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57"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434" y="2403329"/>
            <a:ext cx="665780" cy="6141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434" y="3354707"/>
            <a:ext cx="646899" cy="59670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782" y="4322067"/>
            <a:ext cx="646899" cy="596709"/>
          </a:xfrm>
          <a:prstGeom prst="rect">
            <a:avLst/>
          </a:prstGeom>
          <a:noFill/>
          <a:extLst>
            <a:ext uri="{909E8E84-426E-40DD-AFC4-6F175D3DCCD1}">
              <a14:hiddenFill xmlns:a14="http://schemas.microsoft.com/office/drawing/2010/main">
                <a:solidFill>
                  <a:srgbClr val="FFFFFF"/>
                </a:solidFill>
              </a14:hiddenFill>
            </a:ext>
          </a:extLst>
        </p:spPr>
      </p:pic>
      <p:sp>
        <p:nvSpPr>
          <p:cNvPr id="66" name="文本框 2"/>
          <p:cNvSpPr txBox="1"/>
          <p:nvPr/>
        </p:nvSpPr>
        <p:spPr>
          <a:xfrm>
            <a:off x="1193775" y="2434332"/>
            <a:ext cx="7621848" cy="461665"/>
          </a:xfrm>
          <a:prstGeom prst="rect">
            <a:avLst/>
          </a:prstGeom>
          <a:noFill/>
        </p:spPr>
        <p:txBody>
          <a:bodyPr wrap="square" rtlCol="0">
            <a:spAutoFit/>
          </a:bodyPr>
          <a:lstStyle/>
          <a:p>
            <a:r>
              <a:rPr lang="zh-CN" altLang="en-US" sz="2400" b="1" dirty="0">
                <a:solidFill>
                  <a:schemeClr val="accent6">
                    <a:lumMod val="75000"/>
                  </a:schemeClr>
                </a:solidFill>
                <a:latin typeface="黑体" pitchFamily="49" charset="-122"/>
                <a:ea typeface="黑体" pitchFamily="49" charset="-122"/>
              </a:rPr>
              <a:t>树立正确动机，激发</a:t>
            </a:r>
            <a:r>
              <a:rPr lang="zh-CN" altLang="en-US" sz="2400" b="1" dirty="0" smtClean="0">
                <a:solidFill>
                  <a:schemeClr val="accent6">
                    <a:lumMod val="75000"/>
                  </a:schemeClr>
                </a:solidFill>
                <a:latin typeface="黑体" pitchFamily="49" charset="-122"/>
                <a:ea typeface="黑体" pitchFamily="49" charset="-122"/>
              </a:rPr>
              <a:t>意志</a:t>
            </a:r>
            <a:endParaRPr lang="zh-CN" altLang="en-US" dirty="0"/>
          </a:p>
        </p:txBody>
      </p:sp>
      <p:sp>
        <p:nvSpPr>
          <p:cNvPr id="67" name="文本框 3"/>
          <p:cNvSpPr txBox="1"/>
          <p:nvPr/>
        </p:nvSpPr>
        <p:spPr>
          <a:xfrm>
            <a:off x="1192826" y="3407782"/>
            <a:ext cx="7460462" cy="461665"/>
          </a:xfrm>
          <a:prstGeom prst="rect">
            <a:avLst/>
          </a:prstGeom>
          <a:noFill/>
        </p:spPr>
        <p:txBody>
          <a:bodyPr wrap="square" rtlCol="0">
            <a:spAutoFit/>
          </a:bodyPr>
          <a:lstStyle/>
          <a:p>
            <a:r>
              <a:rPr lang="zh-CN" altLang="en-US" sz="2400" b="1" dirty="0">
                <a:solidFill>
                  <a:schemeClr val="accent2">
                    <a:lumMod val="75000"/>
                  </a:schemeClr>
                </a:solidFill>
                <a:latin typeface="黑体" pitchFamily="49" charset="-122"/>
                <a:ea typeface="黑体" pitchFamily="49" charset="-122"/>
              </a:rPr>
              <a:t>从小事做起，锻炼</a:t>
            </a:r>
            <a:r>
              <a:rPr lang="zh-CN" altLang="en-US" sz="2400" b="1" dirty="0" smtClean="0">
                <a:solidFill>
                  <a:schemeClr val="accent2">
                    <a:lumMod val="75000"/>
                  </a:schemeClr>
                </a:solidFill>
                <a:latin typeface="黑体" pitchFamily="49" charset="-122"/>
                <a:ea typeface="黑体" pitchFamily="49" charset="-122"/>
              </a:rPr>
              <a:t>意志力</a:t>
            </a:r>
            <a:endParaRPr lang="en-US" altLang="zh-CN" sz="2000" dirty="0" smtClean="0">
              <a:latin typeface="+mn-ea"/>
            </a:endParaRPr>
          </a:p>
        </p:txBody>
      </p:sp>
      <p:sp>
        <p:nvSpPr>
          <p:cNvPr id="68" name="文本框 3"/>
          <p:cNvSpPr txBox="1"/>
          <p:nvPr/>
        </p:nvSpPr>
        <p:spPr>
          <a:xfrm>
            <a:off x="1124343" y="4389588"/>
            <a:ext cx="6049277" cy="461665"/>
          </a:xfrm>
          <a:prstGeom prst="rect">
            <a:avLst/>
          </a:prstGeom>
          <a:noFill/>
        </p:spPr>
        <p:txBody>
          <a:bodyPr wrap="square" rtlCol="0">
            <a:spAutoFit/>
          </a:bodyPr>
          <a:lstStyle/>
          <a:p>
            <a:r>
              <a:rPr lang="zh-CN" altLang="en-US" sz="2400" b="1" dirty="0">
                <a:solidFill>
                  <a:srgbClr val="00B0F0"/>
                </a:solidFill>
                <a:latin typeface="黑体" pitchFamily="49" charset="-122"/>
                <a:ea typeface="黑体" pitchFamily="49" charset="-122"/>
              </a:rPr>
              <a:t>由易入难，增强信心，培养意志力</a:t>
            </a:r>
            <a:endParaRPr lang="en-US" altLang="zh-CN" sz="2000" dirty="0" smtClean="0">
              <a:latin typeface="+mn-ea"/>
            </a:endParaRPr>
          </a:p>
        </p:txBody>
      </p:sp>
      <p:grpSp>
        <p:nvGrpSpPr>
          <p:cNvPr id="69" name="组合 68"/>
          <p:cNvGrpSpPr>
            <a:grpSpLocks/>
          </p:cNvGrpSpPr>
          <p:nvPr/>
        </p:nvGrpSpPr>
        <p:grpSpPr bwMode="auto">
          <a:xfrm>
            <a:off x="5951150" y="3835213"/>
            <a:ext cx="2109788" cy="3006725"/>
            <a:chOff x="5084686" y="2853756"/>
            <a:chExt cx="2610290" cy="2023409"/>
          </a:xfrm>
        </p:grpSpPr>
        <p:sp>
          <p:nvSpPr>
            <p:cNvPr id="70" name="等腰三角形 69"/>
            <p:cNvSpPr/>
            <p:nvPr/>
          </p:nvSpPr>
          <p:spPr>
            <a:xfrm>
              <a:off x="5084686" y="2890079"/>
              <a:ext cx="2610290" cy="1987086"/>
            </a:xfrm>
            <a:prstGeom prst="triangle">
              <a:avLst/>
            </a:prstGeom>
            <a:solidFill>
              <a:srgbClr val="EF6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71" name="组合 36"/>
            <p:cNvGrpSpPr>
              <a:grpSpLocks/>
            </p:cNvGrpSpPr>
            <p:nvPr/>
          </p:nvGrpSpPr>
          <p:grpSpPr bwMode="auto">
            <a:xfrm>
              <a:off x="5921662" y="2853756"/>
              <a:ext cx="905858" cy="896400"/>
              <a:chOff x="6012160" y="1533460"/>
              <a:chExt cx="1414495" cy="896400"/>
            </a:xfrm>
          </p:grpSpPr>
          <p:sp>
            <p:nvSpPr>
              <p:cNvPr id="72" name="等腰三角形 2"/>
              <p:cNvSpPr/>
              <p:nvPr/>
            </p:nvSpPr>
            <p:spPr>
              <a:xfrm>
                <a:off x="6011739" y="1533460"/>
                <a:ext cx="938483" cy="822611"/>
              </a:xfrm>
              <a:custGeom>
                <a:avLst/>
                <a:gdLst/>
                <a:ahLst/>
                <a:cxnLst/>
                <a:rect l="l" t="t" r="r" b="b"/>
                <a:pathLst>
                  <a:path w="938519" h="822953">
                    <a:moveTo>
                      <a:pt x="708490" y="0"/>
                    </a:moveTo>
                    <a:lnTo>
                      <a:pt x="727985" y="19817"/>
                    </a:lnTo>
                    <a:lnTo>
                      <a:pt x="938519" y="822953"/>
                    </a:lnTo>
                    <a:lnTo>
                      <a:pt x="734625" y="457830"/>
                    </a:lnTo>
                    <a:lnTo>
                      <a:pt x="0" y="738417"/>
                    </a:lnTo>
                    <a:close/>
                  </a:path>
                </a:pathLst>
              </a:custGeom>
              <a:solidFill>
                <a:srgbClr val="FACD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3" name="等腰三角形 2"/>
              <p:cNvSpPr/>
              <p:nvPr/>
            </p:nvSpPr>
            <p:spPr>
              <a:xfrm>
                <a:off x="6732470" y="1533460"/>
                <a:ext cx="693128" cy="896325"/>
              </a:xfrm>
              <a:custGeom>
                <a:avLst/>
                <a:gdLst/>
                <a:ahLst/>
                <a:cxnLst/>
                <a:rect l="l" t="t" r="r" b="b"/>
                <a:pathLst>
                  <a:path w="694415" h="896400">
                    <a:moveTo>
                      <a:pt x="0" y="0"/>
                    </a:moveTo>
                    <a:lnTo>
                      <a:pt x="694415" y="705900"/>
                    </a:lnTo>
                    <a:lnTo>
                      <a:pt x="386170" y="565013"/>
                    </a:lnTo>
                    <a:lnTo>
                      <a:pt x="262615" y="896400"/>
                    </a:lnTo>
                    <a:lnTo>
                      <a:pt x="210535" y="803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grpSp>
      <p:grpSp>
        <p:nvGrpSpPr>
          <p:cNvPr id="74" name="组合 73"/>
          <p:cNvGrpSpPr>
            <a:grpSpLocks/>
          </p:cNvGrpSpPr>
          <p:nvPr/>
        </p:nvGrpSpPr>
        <p:grpSpPr bwMode="auto">
          <a:xfrm>
            <a:off x="4628763" y="4833750"/>
            <a:ext cx="2609850" cy="2022475"/>
            <a:chOff x="5084686" y="2853756"/>
            <a:chExt cx="2610290" cy="2023409"/>
          </a:xfrm>
        </p:grpSpPr>
        <p:sp>
          <p:nvSpPr>
            <p:cNvPr id="75" name="等腰三角形 74"/>
            <p:cNvSpPr/>
            <p:nvPr/>
          </p:nvSpPr>
          <p:spPr>
            <a:xfrm>
              <a:off x="5084686" y="2890286"/>
              <a:ext cx="2610290" cy="1986879"/>
            </a:xfrm>
            <a:prstGeom prst="triangle">
              <a:avLst/>
            </a:prstGeom>
            <a:solidFill>
              <a:srgbClr val="EF6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76" name="组合 41"/>
            <p:cNvGrpSpPr>
              <a:grpSpLocks/>
            </p:cNvGrpSpPr>
            <p:nvPr/>
          </p:nvGrpSpPr>
          <p:grpSpPr bwMode="auto">
            <a:xfrm>
              <a:off x="5921662" y="2853756"/>
              <a:ext cx="905858" cy="896400"/>
              <a:chOff x="6012160" y="1533460"/>
              <a:chExt cx="1414495" cy="896400"/>
            </a:xfrm>
          </p:grpSpPr>
          <p:sp>
            <p:nvSpPr>
              <p:cNvPr id="77" name="等腰三角形 2"/>
              <p:cNvSpPr/>
              <p:nvPr/>
            </p:nvSpPr>
            <p:spPr>
              <a:xfrm>
                <a:off x="6011812" y="1533460"/>
                <a:ext cx="939654" cy="822705"/>
              </a:xfrm>
              <a:custGeom>
                <a:avLst/>
                <a:gdLst/>
                <a:ahLst/>
                <a:cxnLst/>
                <a:rect l="l" t="t" r="r" b="b"/>
                <a:pathLst>
                  <a:path w="938519" h="822953">
                    <a:moveTo>
                      <a:pt x="708490" y="0"/>
                    </a:moveTo>
                    <a:lnTo>
                      <a:pt x="727985" y="19817"/>
                    </a:lnTo>
                    <a:lnTo>
                      <a:pt x="938519" y="822953"/>
                    </a:lnTo>
                    <a:lnTo>
                      <a:pt x="734625" y="457830"/>
                    </a:lnTo>
                    <a:lnTo>
                      <a:pt x="0" y="738417"/>
                    </a:lnTo>
                    <a:close/>
                  </a:path>
                </a:pathLst>
              </a:custGeom>
              <a:solidFill>
                <a:srgbClr val="FACD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78" name="等腰三角形 2"/>
              <p:cNvSpPr/>
              <p:nvPr/>
            </p:nvSpPr>
            <p:spPr>
              <a:xfrm>
                <a:off x="6733288" y="1533460"/>
                <a:ext cx="694203" cy="895764"/>
              </a:xfrm>
              <a:custGeom>
                <a:avLst/>
                <a:gdLst/>
                <a:ahLst/>
                <a:cxnLst/>
                <a:rect l="l" t="t" r="r" b="b"/>
                <a:pathLst>
                  <a:path w="694415" h="896400">
                    <a:moveTo>
                      <a:pt x="0" y="0"/>
                    </a:moveTo>
                    <a:lnTo>
                      <a:pt x="694415" y="705900"/>
                    </a:lnTo>
                    <a:lnTo>
                      <a:pt x="386170" y="565013"/>
                    </a:lnTo>
                    <a:lnTo>
                      <a:pt x="262615" y="896400"/>
                    </a:lnTo>
                    <a:lnTo>
                      <a:pt x="210535" y="803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grpSp>
      <p:grpSp>
        <p:nvGrpSpPr>
          <p:cNvPr id="79" name="组合 78"/>
          <p:cNvGrpSpPr>
            <a:grpSpLocks/>
          </p:cNvGrpSpPr>
          <p:nvPr/>
        </p:nvGrpSpPr>
        <p:grpSpPr bwMode="auto">
          <a:xfrm>
            <a:off x="444113" y="5671950"/>
            <a:ext cx="4184650" cy="1184275"/>
            <a:chOff x="5084686" y="2853756"/>
            <a:chExt cx="2610290" cy="2023409"/>
          </a:xfrm>
        </p:grpSpPr>
        <p:sp>
          <p:nvSpPr>
            <p:cNvPr id="80" name="等腰三角形 79"/>
            <p:cNvSpPr/>
            <p:nvPr/>
          </p:nvSpPr>
          <p:spPr>
            <a:xfrm>
              <a:off x="5084686" y="2891729"/>
              <a:ext cx="2610290" cy="1985436"/>
            </a:xfrm>
            <a:prstGeom prst="triangle">
              <a:avLst/>
            </a:prstGeom>
            <a:solidFill>
              <a:srgbClr val="EF6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81" name="组合 46"/>
            <p:cNvGrpSpPr>
              <a:grpSpLocks/>
            </p:cNvGrpSpPr>
            <p:nvPr/>
          </p:nvGrpSpPr>
          <p:grpSpPr bwMode="auto">
            <a:xfrm>
              <a:off x="5921662" y="2853756"/>
              <a:ext cx="905858" cy="896400"/>
              <a:chOff x="6012160" y="1533460"/>
              <a:chExt cx="1414495" cy="896400"/>
            </a:xfrm>
          </p:grpSpPr>
          <p:sp>
            <p:nvSpPr>
              <p:cNvPr id="82" name="等腰三角形 2"/>
              <p:cNvSpPr/>
              <p:nvPr/>
            </p:nvSpPr>
            <p:spPr>
              <a:xfrm>
                <a:off x="6011820" y="1533460"/>
                <a:ext cx="938585" cy="821842"/>
              </a:xfrm>
              <a:custGeom>
                <a:avLst/>
                <a:gdLst/>
                <a:ahLst/>
                <a:cxnLst/>
                <a:rect l="l" t="t" r="r" b="b"/>
                <a:pathLst>
                  <a:path w="938519" h="822953">
                    <a:moveTo>
                      <a:pt x="708490" y="0"/>
                    </a:moveTo>
                    <a:lnTo>
                      <a:pt x="727985" y="19817"/>
                    </a:lnTo>
                    <a:lnTo>
                      <a:pt x="938519" y="822953"/>
                    </a:lnTo>
                    <a:lnTo>
                      <a:pt x="734625" y="457830"/>
                    </a:lnTo>
                    <a:lnTo>
                      <a:pt x="0" y="738417"/>
                    </a:lnTo>
                    <a:close/>
                  </a:path>
                </a:pathLst>
              </a:custGeom>
              <a:solidFill>
                <a:srgbClr val="FACD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83" name="等腰三角形 2"/>
              <p:cNvSpPr/>
              <p:nvPr/>
            </p:nvSpPr>
            <p:spPr>
              <a:xfrm>
                <a:off x="6732381" y="1533460"/>
                <a:ext cx="694274" cy="895074"/>
              </a:xfrm>
              <a:custGeom>
                <a:avLst/>
                <a:gdLst/>
                <a:ahLst/>
                <a:cxnLst/>
                <a:rect l="l" t="t" r="r" b="b"/>
                <a:pathLst>
                  <a:path w="694415" h="896400">
                    <a:moveTo>
                      <a:pt x="0" y="0"/>
                    </a:moveTo>
                    <a:lnTo>
                      <a:pt x="694415" y="705900"/>
                    </a:lnTo>
                    <a:lnTo>
                      <a:pt x="386170" y="565013"/>
                    </a:lnTo>
                    <a:lnTo>
                      <a:pt x="262615" y="896400"/>
                    </a:lnTo>
                    <a:lnTo>
                      <a:pt x="210535" y="803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grpSp>
      <p:grpSp>
        <p:nvGrpSpPr>
          <p:cNvPr id="84" name="组合 83"/>
          <p:cNvGrpSpPr>
            <a:grpSpLocks/>
          </p:cNvGrpSpPr>
          <p:nvPr/>
        </p:nvGrpSpPr>
        <p:grpSpPr bwMode="auto">
          <a:xfrm>
            <a:off x="2777738" y="5252850"/>
            <a:ext cx="3338512" cy="1603375"/>
            <a:chOff x="5084686" y="2853756"/>
            <a:chExt cx="2610290" cy="2023408"/>
          </a:xfrm>
        </p:grpSpPr>
        <p:sp>
          <p:nvSpPr>
            <p:cNvPr id="85" name="等腰三角形 84"/>
            <p:cNvSpPr/>
            <p:nvPr/>
          </p:nvSpPr>
          <p:spPr>
            <a:xfrm>
              <a:off x="5084686" y="2889817"/>
              <a:ext cx="2610290" cy="1987347"/>
            </a:xfrm>
            <a:prstGeom prst="triangle">
              <a:avLst/>
            </a:prstGeom>
            <a:solidFill>
              <a:srgbClr val="EF6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86" name="组合 51"/>
            <p:cNvGrpSpPr>
              <a:grpSpLocks/>
            </p:cNvGrpSpPr>
            <p:nvPr/>
          </p:nvGrpSpPr>
          <p:grpSpPr bwMode="auto">
            <a:xfrm>
              <a:off x="5921663" y="2853756"/>
              <a:ext cx="905857" cy="896400"/>
              <a:chOff x="6012160" y="1533460"/>
              <a:chExt cx="1414493" cy="896400"/>
            </a:xfrm>
          </p:grpSpPr>
          <p:sp>
            <p:nvSpPr>
              <p:cNvPr id="87" name="等腰三角形 2"/>
              <p:cNvSpPr/>
              <p:nvPr/>
            </p:nvSpPr>
            <p:spPr>
              <a:xfrm>
                <a:off x="6011546" y="1533460"/>
                <a:ext cx="938072" cy="821384"/>
              </a:xfrm>
              <a:custGeom>
                <a:avLst/>
                <a:gdLst/>
                <a:ahLst/>
                <a:cxnLst/>
                <a:rect l="l" t="t" r="r" b="b"/>
                <a:pathLst>
                  <a:path w="938519" h="822953">
                    <a:moveTo>
                      <a:pt x="708490" y="0"/>
                    </a:moveTo>
                    <a:lnTo>
                      <a:pt x="727985" y="19817"/>
                    </a:lnTo>
                    <a:lnTo>
                      <a:pt x="938519" y="822953"/>
                    </a:lnTo>
                    <a:lnTo>
                      <a:pt x="734625" y="457830"/>
                    </a:lnTo>
                    <a:lnTo>
                      <a:pt x="0" y="738417"/>
                    </a:lnTo>
                    <a:close/>
                  </a:path>
                </a:pathLst>
              </a:custGeom>
              <a:solidFill>
                <a:srgbClr val="FACD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88" name="等腰三角形 2"/>
              <p:cNvSpPr/>
              <p:nvPr/>
            </p:nvSpPr>
            <p:spPr>
              <a:xfrm>
                <a:off x="6732543" y="1533460"/>
                <a:ext cx="693863" cy="895509"/>
              </a:xfrm>
              <a:custGeom>
                <a:avLst/>
                <a:gdLst/>
                <a:ahLst/>
                <a:cxnLst/>
                <a:rect l="l" t="t" r="r" b="b"/>
                <a:pathLst>
                  <a:path w="694415" h="896400">
                    <a:moveTo>
                      <a:pt x="0" y="0"/>
                    </a:moveTo>
                    <a:lnTo>
                      <a:pt x="694415" y="705900"/>
                    </a:lnTo>
                    <a:lnTo>
                      <a:pt x="386170" y="565013"/>
                    </a:lnTo>
                    <a:lnTo>
                      <a:pt x="262615" y="896400"/>
                    </a:lnTo>
                    <a:lnTo>
                      <a:pt x="210535" y="8031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grpSp>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4313" y="1664676"/>
            <a:ext cx="2528109" cy="1916617"/>
          </a:xfrm>
          <a:prstGeom prst="rect">
            <a:avLst/>
          </a:prstGeom>
          <a:ln>
            <a:noFill/>
          </a:ln>
          <a:effectLst>
            <a:softEdge rad="112500"/>
          </a:effectLst>
        </p:spPr>
      </p:pic>
    </p:spTree>
    <p:extLst>
      <p:ext uri="{BB962C8B-B14F-4D97-AF65-F5344CB8AC3E}">
        <p14:creationId xmlns:p14="http://schemas.microsoft.com/office/powerpoint/2010/main" val="401575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slide(fromBottom)">
                                      <p:cBhvr>
                                        <p:cTn id="20" dur="500"/>
                                        <p:tgtEl>
                                          <p:spTgt spid="5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slide(fromBottom)">
                                      <p:cBhvr>
                                        <p:cTn id="23" dur="500"/>
                                        <p:tgtEl>
                                          <p:spTgt spid="52"/>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slide(fromBottom)">
                                      <p:cBhvr>
                                        <p:cTn id="26" dur="500"/>
                                        <p:tgtEl>
                                          <p:spTgt spid="51"/>
                                        </p:tgtEl>
                                      </p:cBhvr>
                                    </p:animEffect>
                                  </p:childTnLst>
                                </p:cTn>
                              </p:par>
                            </p:childTnLst>
                          </p:cTn>
                        </p:par>
                        <p:par>
                          <p:cTn id="27" fill="hold">
                            <p:stCondLst>
                              <p:cond delay="2000"/>
                            </p:stCondLst>
                            <p:childTnLst>
                              <p:par>
                                <p:cTn id="28" presetID="12" presetClass="entr" presetSubtype="4"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slide(fromBottom)">
                                      <p:cBhvr>
                                        <p:cTn id="30" dur="500"/>
                                        <p:tgtEl>
                                          <p:spTgt spid="4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7"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anim calcmode="lin" valueType="num">
                                      <p:cBhvr>
                                        <p:cTn id="46" dur="500" fill="hold"/>
                                        <p:tgtEl>
                                          <p:spTgt spid="79"/>
                                        </p:tgtEl>
                                        <p:attrNameLst>
                                          <p:attrName>ppt_x</p:attrName>
                                        </p:attrNameLst>
                                      </p:cBhvr>
                                      <p:tavLst>
                                        <p:tav tm="0">
                                          <p:val>
                                            <p:strVal val="#ppt_x"/>
                                          </p:val>
                                        </p:tav>
                                        <p:tav tm="100000">
                                          <p:val>
                                            <p:strVal val="#ppt_x"/>
                                          </p:val>
                                        </p:tav>
                                      </p:tavLst>
                                    </p:anim>
                                    <p:anim calcmode="lin" valueType="num">
                                      <p:cBhvr>
                                        <p:cTn id="47" dur="450" decel="100000" fill="hold"/>
                                        <p:tgtEl>
                                          <p:spTgt spid="79"/>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79"/>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100"/>
                                  </p:stCondLst>
                                  <p:childTnLst>
                                    <p:set>
                                      <p:cBhvr>
                                        <p:cTn id="50" dur="1" fill="hold">
                                          <p:stCondLst>
                                            <p:cond delay="0"/>
                                          </p:stCondLst>
                                        </p:cTn>
                                        <p:tgtEl>
                                          <p:spTgt spid="84"/>
                                        </p:tgtEl>
                                        <p:attrNameLst>
                                          <p:attrName>style.visibility</p:attrName>
                                        </p:attrNameLst>
                                      </p:cBhvr>
                                      <p:to>
                                        <p:strVal val="visible"/>
                                      </p:to>
                                    </p:set>
                                    <p:animEffect transition="in" filter="fade">
                                      <p:cBhvr>
                                        <p:cTn id="51" dur="500"/>
                                        <p:tgtEl>
                                          <p:spTgt spid="84"/>
                                        </p:tgtEl>
                                      </p:cBhvr>
                                    </p:animEffect>
                                    <p:anim calcmode="lin" valueType="num">
                                      <p:cBhvr>
                                        <p:cTn id="52" dur="500" fill="hold"/>
                                        <p:tgtEl>
                                          <p:spTgt spid="84"/>
                                        </p:tgtEl>
                                        <p:attrNameLst>
                                          <p:attrName>ppt_x</p:attrName>
                                        </p:attrNameLst>
                                      </p:cBhvr>
                                      <p:tavLst>
                                        <p:tav tm="0">
                                          <p:val>
                                            <p:strVal val="#ppt_x"/>
                                          </p:val>
                                        </p:tav>
                                        <p:tav tm="100000">
                                          <p:val>
                                            <p:strVal val="#ppt_x"/>
                                          </p:val>
                                        </p:tav>
                                      </p:tavLst>
                                    </p:anim>
                                    <p:anim calcmode="lin" valueType="num">
                                      <p:cBhvr>
                                        <p:cTn id="53" dur="450" decel="100000" fill="hold"/>
                                        <p:tgtEl>
                                          <p:spTgt spid="84"/>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8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20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anim calcmode="lin" valueType="num">
                                      <p:cBhvr>
                                        <p:cTn id="58" dur="500" fill="hold"/>
                                        <p:tgtEl>
                                          <p:spTgt spid="74"/>
                                        </p:tgtEl>
                                        <p:attrNameLst>
                                          <p:attrName>ppt_x</p:attrName>
                                        </p:attrNameLst>
                                      </p:cBhvr>
                                      <p:tavLst>
                                        <p:tav tm="0">
                                          <p:val>
                                            <p:strVal val="#ppt_x"/>
                                          </p:val>
                                        </p:tav>
                                        <p:tav tm="100000">
                                          <p:val>
                                            <p:strVal val="#ppt_x"/>
                                          </p:val>
                                        </p:tav>
                                      </p:tavLst>
                                    </p:anim>
                                    <p:anim calcmode="lin" valueType="num">
                                      <p:cBhvr>
                                        <p:cTn id="59" dur="450" decel="100000" fill="hold"/>
                                        <p:tgtEl>
                                          <p:spTgt spid="74"/>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74"/>
                                        </p:tgtEl>
                                        <p:attrNameLst>
                                          <p:attrName>ppt_y</p:attrName>
                                        </p:attrNameLst>
                                      </p:cBhvr>
                                      <p:tavLst>
                                        <p:tav tm="0">
                                          <p:val>
                                            <p:strVal val="#ppt_y-.03"/>
                                          </p:val>
                                        </p:tav>
                                        <p:tav tm="100000">
                                          <p:val>
                                            <p:strVal val="#ppt_y"/>
                                          </p:val>
                                        </p:tav>
                                      </p:tavLst>
                                    </p:anim>
                                  </p:childTnLst>
                                </p:cTn>
                              </p:par>
                              <p:par>
                                <p:cTn id="61" presetID="37" presetClass="entr" presetSubtype="0" fill="hold" nodeType="withEffect">
                                  <p:stCondLst>
                                    <p:cond delay="3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anim calcmode="lin" valueType="num">
                                      <p:cBhvr>
                                        <p:cTn id="64" dur="500" fill="hold"/>
                                        <p:tgtEl>
                                          <p:spTgt spid="69"/>
                                        </p:tgtEl>
                                        <p:attrNameLst>
                                          <p:attrName>ppt_x</p:attrName>
                                        </p:attrNameLst>
                                      </p:cBhvr>
                                      <p:tavLst>
                                        <p:tav tm="0">
                                          <p:val>
                                            <p:strVal val="#ppt_x"/>
                                          </p:val>
                                        </p:tav>
                                        <p:tav tm="100000">
                                          <p:val>
                                            <p:strVal val="#ppt_x"/>
                                          </p:val>
                                        </p:tav>
                                      </p:tavLst>
                                    </p:anim>
                                    <p:anim calcmode="lin" valueType="num">
                                      <p:cBhvr>
                                        <p:cTn id="65" dur="450" decel="100000" fill="hold"/>
                                        <p:tgtEl>
                                          <p:spTgt spid="69"/>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69"/>
                                        </p:tgtEl>
                                        <p:attrNameLst>
                                          <p:attrName>ppt_y</p:attrName>
                                        </p:attrNameLst>
                                      </p:cBhvr>
                                      <p:tavLst>
                                        <p:tav tm="0">
                                          <p:val>
                                            <p:strVal val="#ppt_y-.03"/>
                                          </p:val>
                                        </p:tav>
                                        <p:tav tm="100000">
                                          <p:val>
                                            <p:strVal val="#ppt_y"/>
                                          </p:val>
                                        </p:tav>
                                      </p:tavLst>
                                    </p:anim>
                                  </p:childTnLst>
                                </p:cTn>
                              </p:par>
                            </p:childTnLst>
                          </p:cTn>
                        </p:par>
                        <p:par>
                          <p:cTn id="67" fill="hold">
                            <p:stCondLst>
                              <p:cond delay="4500"/>
                            </p:stCondLst>
                            <p:childTnLst>
                              <p:par>
                                <p:cTn id="68" presetID="12" presetClass="entr" presetSubtype="8" fill="hold" grpId="0" nodeType="after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slide(fromLeft)">
                                      <p:cBhvr>
                                        <p:cTn id="70" dur="500"/>
                                        <p:tgtEl>
                                          <p:spTgt spid="66"/>
                                        </p:tgtEl>
                                      </p:cBhvr>
                                    </p:animEffect>
                                  </p:childTnLst>
                                </p:cTn>
                              </p:par>
                              <p:par>
                                <p:cTn id="71" presetID="12" presetClass="entr" presetSubtype="8"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slide(fromLeft)">
                                      <p:cBhvr>
                                        <p:cTn id="73" dur="500"/>
                                        <p:tgtEl>
                                          <p:spTgt spid="57"/>
                                        </p:tgtEl>
                                      </p:cBhvr>
                                    </p:animEffect>
                                  </p:childTnLst>
                                </p:cTn>
                              </p:par>
                            </p:childTnLst>
                          </p:cTn>
                        </p:par>
                        <p:par>
                          <p:cTn id="74" fill="hold">
                            <p:stCondLst>
                              <p:cond delay="5000"/>
                            </p:stCondLst>
                            <p:childTnLst>
                              <p:par>
                                <p:cTn id="75" presetID="12" presetClass="entr" presetSubtype="8" fill="hold" grpId="0"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slide(fromLeft)">
                                      <p:cBhvr>
                                        <p:cTn id="77" dur="500"/>
                                        <p:tgtEl>
                                          <p:spTgt spid="67"/>
                                        </p:tgtEl>
                                      </p:cBhvr>
                                    </p:animEffect>
                                  </p:childTnLst>
                                </p:cTn>
                              </p:par>
                              <p:par>
                                <p:cTn id="78" presetID="12" presetClass="entr" presetSubtype="8"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slide(fromLeft)">
                                      <p:cBhvr>
                                        <p:cTn id="80" dur="500"/>
                                        <p:tgtEl>
                                          <p:spTgt spid="58"/>
                                        </p:tgtEl>
                                      </p:cBhvr>
                                    </p:animEffect>
                                  </p:childTnLst>
                                </p:cTn>
                              </p:par>
                            </p:childTnLst>
                          </p:cTn>
                        </p:par>
                        <p:par>
                          <p:cTn id="81" fill="hold">
                            <p:stCondLst>
                              <p:cond delay="5500"/>
                            </p:stCondLst>
                            <p:childTnLst>
                              <p:par>
                                <p:cTn id="82" presetID="12" presetClass="entr" presetSubtype="8" fill="hold" grpId="0" nodeType="after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slide(fromLeft)">
                                      <p:cBhvr>
                                        <p:cTn id="84" dur="500"/>
                                        <p:tgtEl>
                                          <p:spTgt spid="68"/>
                                        </p:tgtEl>
                                      </p:cBhvr>
                                    </p:animEffect>
                                  </p:childTnLst>
                                </p:cTn>
                              </p:par>
                              <p:par>
                                <p:cTn id="85" presetID="12" presetClass="entr" presetSubtype="8"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slide(fromLeft)">
                                      <p:cBhvr>
                                        <p:cTn id="87" dur="500"/>
                                        <p:tgtEl>
                                          <p:spTgt spid="65"/>
                                        </p:tgtEl>
                                      </p:cBhvr>
                                    </p:animEffect>
                                  </p:childTnLst>
                                </p:cTn>
                              </p:par>
                            </p:childTnLst>
                          </p:cTn>
                        </p:par>
                        <p:par>
                          <p:cTn id="88" fill="hold">
                            <p:stCondLst>
                              <p:cond delay="6000"/>
                            </p:stCondLst>
                            <p:childTnLst>
                              <p:par>
                                <p:cTn id="89" presetID="9"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dissolve">
                                      <p:cBhvr>
                                        <p:cTn id="9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51" grpId="0" animBg="1"/>
      <p:bldP spid="52" grpId="0" animBg="1"/>
      <p:bldP spid="53" grpId="0" animBg="1"/>
      <p:bldP spid="66" grpId="0"/>
      <p:bldP spid="67" grpId="0"/>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sp>
        <p:nvSpPr>
          <p:cNvPr id="94" name="矩形 93"/>
          <p:cNvSpPr/>
          <p:nvPr/>
        </p:nvSpPr>
        <p:spPr>
          <a:xfrm>
            <a:off x="968832" y="5078398"/>
            <a:ext cx="8337524" cy="974618"/>
          </a:xfrm>
          <a:prstGeom prst="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“简”是为政者治国理政的重要行为</a:t>
            </a:r>
          </a:p>
        </p:txBody>
      </p:sp>
      <p:grpSp>
        <p:nvGrpSpPr>
          <p:cNvPr id="59" name="组合 56"/>
          <p:cNvGrpSpPr/>
          <p:nvPr/>
        </p:nvGrpSpPr>
        <p:grpSpPr>
          <a:xfrm>
            <a:off x="347134" y="1178192"/>
            <a:ext cx="1243396" cy="1254308"/>
            <a:chOff x="5025571" y="1800800"/>
            <a:chExt cx="2140858" cy="2159642"/>
          </a:xfrm>
        </p:grpSpPr>
        <p:grpSp>
          <p:nvGrpSpPr>
            <p:cNvPr id="60" name="组合 57"/>
            <p:cNvGrpSpPr/>
            <p:nvPr/>
          </p:nvGrpSpPr>
          <p:grpSpPr>
            <a:xfrm>
              <a:off x="5025571" y="1800800"/>
              <a:ext cx="2140858" cy="2159642"/>
              <a:chOff x="5025570" y="1940946"/>
              <a:chExt cx="2140858" cy="2159642"/>
            </a:xfrm>
          </p:grpSpPr>
          <p:sp>
            <p:nvSpPr>
              <p:cNvPr id="62" name="矩形 61"/>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62" idx="1"/>
                <a:endCxn id="62"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62" idx="0"/>
                <a:endCxn id="62"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1" name="文本框 60"/>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简</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sp>
        <p:nvSpPr>
          <p:cNvPr id="91" name="文本框 90"/>
          <p:cNvSpPr txBox="1"/>
          <p:nvPr/>
        </p:nvSpPr>
        <p:spPr>
          <a:xfrm>
            <a:off x="1705482" y="1221261"/>
            <a:ext cx="7227170" cy="1200329"/>
          </a:xfrm>
          <a:prstGeom prst="rect">
            <a:avLst/>
          </a:prstGeom>
          <a:noFill/>
        </p:spPr>
        <p:txBody>
          <a:bodyPr wrap="square" rtlCol="0">
            <a:spAutoFit/>
          </a:bodyPr>
          <a:lstStyle/>
          <a:p>
            <a:r>
              <a:rPr lang="zh-CN" altLang="en-US" sz="2400" b="1" dirty="0" smtClean="0">
                <a:solidFill>
                  <a:srgbClr val="FF0000"/>
                </a:solidFill>
                <a:latin typeface="黑体" panose="02010609060101010101" pitchFamily="49" charset="-122"/>
                <a:ea typeface="黑体" panose="02010609060101010101" pitchFamily="49" charset="-122"/>
              </a:rPr>
              <a:t>简明</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要求每一个为政者在治国理政中，善于抓住关键、抓住要害、抓住</a:t>
            </a:r>
            <a:r>
              <a:rPr lang="zh-CN" altLang="en-US" sz="2400" b="1" dirty="0" smtClean="0">
                <a:latin typeface="黑体" panose="02010609060101010101" pitchFamily="49" charset="-122"/>
                <a:ea typeface="黑体" panose="02010609060101010101" pitchFamily="49" charset="-122"/>
              </a:rPr>
              <a:t>重点</a:t>
            </a:r>
            <a:endParaRPr lang="zh-CN" altLang="en-US" sz="2400" b="1"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4351" y="2490826"/>
            <a:ext cx="2640966" cy="2405755"/>
          </a:xfrm>
          <a:prstGeom prst="rect">
            <a:avLst/>
          </a:prstGeom>
        </p:spPr>
      </p:pic>
      <p:pic>
        <p:nvPicPr>
          <p:cNvPr id="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1758743" y="2817677"/>
            <a:ext cx="4688890" cy="1410550"/>
          </a:xfrm>
          <a:prstGeom prst="rect">
            <a:avLst/>
          </a:prstGeom>
        </p:spPr>
      </p:pic>
      <p:sp>
        <p:nvSpPr>
          <p:cNvPr id="8" name="文本框 7"/>
          <p:cNvSpPr txBox="1"/>
          <p:nvPr/>
        </p:nvSpPr>
        <p:spPr>
          <a:xfrm>
            <a:off x="2415784" y="2922788"/>
            <a:ext cx="5661886" cy="1200329"/>
          </a:xfrm>
          <a:prstGeom prst="rect">
            <a:avLst/>
          </a:prstGeom>
          <a:noFill/>
        </p:spPr>
        <p:txBody>
          <a:bodyPr wrap="square" rtlCol="0">
            <a:spAutoFit/>
          </a:bodyPr>
          <a:lstStyle/>
          <a:p>
            <a:r>
              <a:rPr lang="zh-CN" altLang="en-US" sz="3600" dirty="0">
                <a:latin typeface="方正舒体" panose="02010601030101010101" pitchFamily="2" charset="-122"/>
                <a:ea typeface="方正舒体" panose="02010601030101010101" pitchFamily="2" charset="-122"/>
              </a:rPr>
              <a:t>删繁就简三秋</a:t>
            </a:r>
            <a:r>
              <a:rPr lang="zh-CN" altLang="en-US" sz="3600" dirty="0" smtClean="0">
                <a:latin typeface="方正舒体" panose="02010601030101010101" pitchFamily="2" charset="-122"/>
                <a:ea typeface="方正舒体" panose="02010601030101010101" pitchFamily="2" charset="-122"/>
              </a:rPr>
              <a:t>树</a:t>
            </a:r>
            <a:endParaRPr lang="en-US" altLang="zh-CN" sz="3600" dirty="0" smtClean="0">
              <a:latin typeface="方正舒体" panose="02010601030101010101" pitchFamily="2" charset="-122"/>
              <a:ea typeface="方正舒体" panose="02010601030101010101" pitchFamily="2" charset="-122"/>
            </a:endParaRPr>
          </a:p>
          <a:p>
            <a:r>
              <a:rPr lang="zh-CN" altLang="en-US" sz="3600" dirty="0" smtClean="0">
                <a:latin typeface="方正舒体" panose="02010601030101010101" pitchFamily="2" charset="-122"/>
                <a:ea typeface="方正舒体" panose="02010601030101010101" pitchFamily="2" charset="-122"/>
              </a:rPr>
              <a:t>领</a:t>
            </a:r>
            <a:r>
              <a:rPr lang="zh-CN" altLang="en-US" sz="3600" dirty="0">
                <a:latin typeface="方正舒体" panose="02010601030101010101" pitchFamily="2" charset="-122"/>
                <a:ea typeface="方正舒体" panose="02010601030101010101" pitchFamily="2" charset="-122"/>
              </a:rPr>
              <a:t>异标新二月</a:t>
            </a:r>
            <a:r>
              <a:rPr lang="zh-CN" altLang="en-US" sz="3600" dirty="0" smtClean="0">
                <a:latin typeface="方正舒体" panose="02010601030101010101" pitchFamily="2" charset="-122"/>
                <a:ea typeface="方正舒体" panose="02010601030101010101" pitchFamily="2" charset="-122"/>
              </a:rPr>
              <a:t>花</a:t>
            </a:r>
            <a:endParaRPr lang="zh-CN" altLang="en-US" sz="3600" dirty="0">
              <a:latin typeface="方正舒体" panose="02010601030101010101" pitchFamily="2" charset="-122"/>
              <a:ea typeface="方正舒体" panose="02010601030101010101" pitchFamily="2" charset="-122"/>
            </a:endParaRPr>
          </a:p>
        </p:txBody>
      </p:sp>
      <p:sp>
        <p:nvSpPr>
          <p:cNvPr id="9" name="文本框 8"/>
          <p:cNvSpPr txBox="1"/>
          <p:nvPr/>
        </p:nvSpPr>
        <p:spPr>
          <a:xfrm>
            <a:off x="1082553" y="5148263"/>
            <a:ext cx="8621797"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简单、明确，既是一种科学，也是一种艺术，更是一种智慧。只有睿智者才能透过现象看本质，才能“一语道破天机”。</a:t>
            </a:r>
          </a:p>
        </p:txBody>
      </p:sp>
      <p:cxnSp>
        <p:nvCxnSpPr>
          <p:cNvPr id="92" name="直接连接符 91"/>
          <p:cNvCxnSpPr/>
          <p:nvPr/>
        </p:nvCxnSpPr>
        <p:spPr>
          <a:xfrm flipH="1">
            <a:off x="538511" y="5023761"/>
            <a:ext cx="5533" cy="1080000"/>
          </a:xfrm>
          <a:prstGeom prst="line">
            <a:avLst/>
          </a:prstGeom>
          <a:ln w="127000" cmpd="thickThin">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9704350" y="5023761"/>
            <a:ext cx="7754" cy="1080000"/>
          </a:xfrm>
          <a:prstGeom prst="line">
            <a:avLst/>
          </a:prstGeom>
          <a:ln w="127000" cmpd="thickThin">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00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1000"/>
                                        <p:tgtEl>
                                          <p:spTgt spid="56"/>
                                        </p:tgtEl>
                                      </p:cBhvr>
                                    </p:animEffect>
                                    <p:anim calcmode="lin" valueType="num">
                                      <p:cBhvr>
                                        <p:cTn id="16" dur="1000" fill="hold"/>
                                        <p:tgtEl>
                                          <p:spTgt spid="56"/>
                                        </p:tgtEl>
                                        <p:attrNameLst>
                                          <p:attrName>ppt_x</p:attrName>
                                        </p:attrNameLst>
                                      </p:cBhvr>
                                      <p:tavLst>
                                        <p:tav tm="0">
                                          <p:val>
                                            <p:strVal val="#ppt_x"/>
                                          </p:val>
                                        </p:tav>
                                        <p:tav tm="100000">
                                          <p:val>
                                            <p:strVal val="#ppt_x"/>
                                          </p:val>
                                        </p:tav>
                                      </p:tavLst>
                                    </p:anim>
                                    <p:anim calcmode="lin" valueType="num">
                                      <p:cBhvr>
                                        <p:cTn id="17" dur="1000" fill="hold"/>
                                        <p:tgtEl>
                                          <p:spTgt spid="5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6"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80">
                                          <p:stCondLst>
                                            <p:cond delay="0"/>
                                          </p:stCondLst>
                                        </p:cTn>
                                        <p:tgtEl>
                                          <p:spTgt spid="59"/>
                                        </p:tgtEl>
                                      </p:cBhvr>
                                    </p:animEffect>
                                    <p:anim calcmode="lin" valueType="num">
                                      <p:cBhvr>
                                        <p:cTn id="2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33" dur="26">
                                          <p:stCondLst>
                                            <p:cond delay="650"/>
                                          </p:stCondLst>
                                        </p:cTn>
                                        <p:tgtEl>
                                          <p:spTgt spid="59"/>
                                        </p:tgtEl>
                                      </p:cBhvr>
                                      <p:to x="100000" y="60000"/>
                                    </p:animScale>
                                    <p:animScale>
                                      <p:cBhvr>
                                        <p:cTn id="34" dur="166" decel="50000">
                                          <p:stCondLst>
                                            <p:cond delay="676"/>
                                          </p:stCondLst>
                                        </p:cTn>
                                        <p:tgtEl>
                                          <p:spTgt spid="59"/>
                                        </p:tgtEl>
                                      </p:cBhvr>
                                      <p:to x="100000" y="100000"/>
                                    </p:animScale>
                                    <p:animScale>
                                      <p:cBhvr>
                                        <p:cTn id="35" dur="26">
                                          <p:stCondLst>
                                            <p:cond delay="1312"/>
                                          </p:stCondLst>
                                        </p:cTn>
                                        <p:tgtEl>
                                          <p:spTgt spid="59"/>
                                        </p:tgtEl>
                                      </p:cBhvr>
                                      <p:to x="100000" y="80000"/>
                                    </p:animScale>
                                    <p:animScale>
                                      <p:cBhvr>
                                        <p:cTn id="36" dur="166" decel="50000">
                                          <p:stCondLst>
                                            <p:cond delay="1338"/>
                                          </p:stCondLst>
                                        </p:cTn>
                                        <p:tgtEl>
                                          <p:spTgt spid="59"/>
                                        </p:tgtEl>
                                      </p:cBhvr>
                                      <p:to x="100000" y="100000"/>
                                    </p:animScale>
                                    <p:animScale>
                                      <p:cBhvr>
                                        <p:cTn id="37" dur="26">
                                          <p:stCondLst>
                                            <p:cond delay="1642"/>
                                          </p:stCondLst>
                                        </p:cTn>
                                        <p:tgtEl>
                                          <p:spTgt spid="59"/>
                                        </p:tgtEl>
                                      </p:cBhvr>
                                      <p:to x="100000" y="90000"/>
                                    </p:animScale>
                                    <p:animScale>
                                      <p:cBhvr>
                                        <p:cTn id="38" dur="166" decel="50000">
                                          <p:stCondLst>
                                            <p:cond delay="1668"/>
                                          </p:stCondLst>
                                        </p:cTn>
                                        <p:tgtEl>
                                          <p:spTgt spid="59"/>
                                        </p:tgtEl>
                                      </p:cBhvr>
                                      <p:to x="100000" y="100000"/>
                                    </p:animScale>
                                    <p:animScale>
                                      <p:cBhvr>
                                        <p:cTn id="39" dur="26">
                                          <p:stCondLst>
                                            <p:cond delay="1808"/>
                                          </p:stCondLst>
                                        </p:cTn>
                                        <p:tgtEl>
                                          <p:spTgt spid="59"/>
                                        </p:tgtEl>
                                      </p:cBhvr>
                                      <p:to x="100000" y="95000"/>
                                    </p:animScale>
                                    <p:animScale>
                                      <p:cBhvr>
                                        <p:cTn id="40" dur="166" decel="50000">
                                          <p:stCondLst>
                                            <p:cond delay="1834"/>
                                          </p:stCondLst>
                                        </p:cTn>
                                        <p:tgtEl>
                                          <p:spTgt spid="59"/>
                                        </p:tgtEl>
                                      </p:cBhvr>
                                      <p:to x="100000" y="100000"/>
                                    </p:animScale>
                                  </p:childTnLst>
                                </p:cTn>
                              </p:par>
                            </p:childTnLst>
                          </p:cTn>
                        </p:par>
                        <p:par>
                          <p:cTn id="41" fill="hold">
                            <p:stCondLst>
                              <p:cond delay="5000"/>
                            </p:stCondLst>
                            <p:childTnLst>
                              <p:par>
                                <p:cTn id="42" presetID="12" presetClass="entr" presetSubtype="8" fill="hold" grpId="0" nodeType="after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slide(fromLeft)">
                                      <p:cBhvr>
                                        <p:cTn id="44" dur="500"/>
                                        <p:tgtEl>
                                          <p:spTgt spid="91"/>
                                        </p:tgtEl>
                                      </p:cBhvr>
                                    </p:animEffect>
                                  </p:childTnLst>
                                </p:cTn>
                              </p:par>
                            </p:childTnLst>
                          </p:cTn>
                        </p:par>
                        <p:par>
                          <p:cTn id="45" fill="hold">
                            <p:stCondLst>
                              <p:cond delay="5500"/>
                            </p:stCondLst>
                            <p:childTnLst>
                              <p:par>
                                <p:cTn id="46" presetID="17" presetClass="entr" presetSubtype="8"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par>
                          <p:cTn id="52" fill="hold">
                            <p:stCondLst>
                              <p:cond delay="6000"/>
                            </p:stCondLst>
                            <p:childTnLst>
                              <p:par>
                                <p:cTn id="53" presetID="55"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0.70"/>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childTnLst>
                          </p:cTn>
                        </p:par>
                        <p:par>
                          <p:cTn id="58" fill="hold">
                            <p:stCondLst>
                              <p:cond delay="7000"/>
                            </p:stCondLst>
                            <p:childTnLst>
                              <p:par>
                                <p:cTn id="59" presetID="6"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par>
                          <p:cTn id="62" fill="hold">
                            <p:stCondLst>
                              <p:cond delay="9000"/>
                            </p:stCondLst>
                            <p:childTnLst>
                              <p:par>
                                <p:cTn id="63" presetID="47" presetClass="entr" presetSubtype="0" fill="hold" nodeType="after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1000"/>
                                        <p:tgtEl>
                                          <p:spTgt spid="92"/>
                                        </p:tgtEl>
                                      </p:cBhvr>
                                    </p:animEffect>
                                    <p:anim calcmode="lin" valueType="num">
                                      <p:cBhvr>
                                        <p:cTn id="66" dur="1000" fill="hold"/>
                                        <p:tgtEl>
                                          <p:spTgt spid="92"/>
                                        </p:tgtEl>
                                        <p:attrNameLst>
                                          <p:attrName>ppt_x</p:attrName>
                                        </p:attrNameLst>
                                      </p:cBhvr>
                                      <p:tavLst>
                                        <p:tav tm="0">
                                          <p:val>
                                            <p:strVal val="#ppt_x"/>
                                          </p:val>
                                        </p:tav>
                                        <p:tav tm="100000">
                                          <p:val>
                                            <p:strVal val="#ppt_x"/>
                                          </p:val>
                                        </p:tav>
                                      </p:tavLst>
                                    </p:anim>
                                    <p:anim calcmode="lin" valueType="num">
                                      <p:cBhvr>
                                        <p:cTn id="67" dur="1000" fill="hold"/>
                                        <p:tgtEl>
                                          <p:spTgt spid="92"/>
                                        </p:tgtEl>
                                        <p:attrNameLst>
                                          <p:attrName>ppt_y</p:attrName>
                                        </p:attrNameLst>
                                      </p:cBhvr>
                                      <p:tavLst>
                                        <p:tav tm="0">
                                          <p:val>
                                            <p:strVal val="#ppt_y-.1"/>
                                          </p:val>
                                        </p:tav>
                                        <p:tav tm="100000">
                                          <p:val>
                                            <p:strVal val="#ppt_y"/>
                                          </p:val>
                                        </p:tav>
                                      </p:tavLst>
                                    </p:anim>
                                  </p:childTnLst>
                                </p:cTn>
                              </p:par>
                            </p:childTnLst>
                          </p:cTn>
                        </p:par>
                        <p:par>
                          <p:cTn id="68" fill="hold">
                            <p:stCondLst>
                              <p:cond delay="10000"/>
                            </p:stCondLst>
                            <p:childTnLst>
                              <p:par>
                                <p:cTn id="69" presetID="47" presetClass="entr" presetSubtype="0"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1000"/>
                                        <p:tgtEl>
                                          <p:spTgt spid="93"/>
                                        </p:tgtEl>
                                      </p:cBhvr>
                                    </p:animEffect>
                                    <p:anim calcmode="lin" valueType="num">
                                      <p:cBhvr>
                                        <p:cTn id="72" dur="1000" fill="hold"/>
                                        <p:tgtEl>
                                          <p:spTgt spid="93"/>
                                        </p:tgtEl>
                                        <p:attrNameLst>
                                          <p:attrName>ppt_x</p:attrName>
                                        </p:attrNameLst>
                                      </p:cBhvr>
                                      <p:tavLst>
                                        <p:tav tm="0">
                                          <p:val>
                                            <p:strVal val="#ppt_x"/>
                                          </p:val>
                                        </p:tav>
                                        <p:tav tm="100000">
                                          <p:val>
                                            <p:strVal val="#ppt_x"/>
                                          </p:val>
                                        </p:tav>
                                      </p:tavLst>
                                    </p:anim>
                                    <p:anim calcmode="lin" valueType="num">
                                      <p:cBhvr>
                                        <p:cTn id="73" dur="1000" fill="hold"/>
                                        <p:tgtEl>
                                          <p:spTgt spid="93"/>
                                        </p:tgtEl>
                                        <p:attrNameLst>
                                          <p:attrName>ppt_y</p:attrName>
                                        </p:attrNameLst>
                                      </p:cBhvr>
                                      <p:tavLst>
                                        <p:tav tm="0">
                                          <p:val>
                                            <p:strVal val="#ppt_y-.1"/>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fade">
                                      <p:cBhvr>
                                        <p:cTn id="76" dur="1000"/>
                                        <p:tgtEl>
                                          <p:spTgt spid="94"/>
                                        </p:tgtEl>
                                      </p:cBhvr>
                                    </p:animEffect>
                                    <p:anim calcmode="lin" valueType="num">
                                      <p:cBhvr>
                                        <p:cTn id="77" dur="1000" fill="hold"/>
                                        <p:tgtEl>
                                          <p:spTgt spid="94"/>
                                        </p:tgtEl>
                                        <p:attrNameLst>
                                          <p:attrName>ppt_x</p:attrName>
                                        </p:attrNameLst>
                                      </p:cBhvr>
                                      <p:tavLst>
                                        <p:tav tm="0">
                                          <p:val>
                                            <p:strVal val="#ppt_x"/>
                                          </p:val>
                                        </p:tav>
                                        <p:tav tm="100000">
                                          <p:val>
                                            <p:strVal val="#ppt_x"/>
                                          </p:val>
                                        </p:tav>
                                      </p:tavLst>
                                    </p:anim>
                                    <p:anim calcmode="lin" valueType="num">
                                      <p:cBhvr>
                                        <p:cTn id="78" dur="900" decel="100000" fill="hold"/>
                                        <p:tgtEl>
                                          <p:spTgt spid="94"/>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94"/>
                                        </p:tgtEl>
                                        <p:attrNameLst>
                                          <p:attrName>ppt_y</p:attrName>
                                        </p:attrNameLst>
                                      </p:cBhvr>
                                      <p:tavLst>
                                        <p:tav tm="0">
                                          <p:val>
                                            <p:strVal val="#ppt_y-.03"/>
                                          </p:val>
                                        </p:tav>
                                        <p:tav tm="100000">
                                          <p:val>
                                            <p:strVal val="#ppt_y"/>
                                          </p:val>
                                        </p:tav>
                                      </p:tavLst>
                                    </p:anim>
                                  </p:childTnLst>
                                </p:cTn>
                              </p:par>
                            </p:childTnLst>
                          </p:cTn>
                        </p:par>
                        <p:par>
                          <p:cTn id="80" fill="hold">
                            <p:stCondLst>
                              <p:cond delay="11000"/>
                            </p:stCondLst>
                            <p:childTnLst>
                              <p:par>
                                <p:cTn id="81" presetID="47" presetClass="entr" presetSubtype="0"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43" grpId="0"/>
      <p:bldP spid="56" grpId="0"/>
      <p:bldP spid="91"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245659" y="2153644"/>
            <a:ext cx="11209657" cy="2541189"/>
          </a:xfrm>
          <a:prstGeom prst="rect">
            <a:avLst/>
          </a:prstGeom>
          <a:noFill/>
          <a:ln w="28575">
            <a:solidFill>
              <a:srgbClr val="00B0F0"/>
            </a:solidFill>
            <a:prstDash val="dashDot"/>
          </a:ln>
        </p:spPr>
        <p:txBody>
          <a:bodyPr wrap="square" rtlCol="0">
            <a:spAutoFit/>
          </a:bodyPr>
          <a:lstStyle/>
          <a:p>
            <a:endParaRPr lang="zh-CN" altLang="en-US" dirty="0"/>
          </a:p>
        </p:txBody>
      </p:sp>
      <p:sp>
        <p:nvSpPr>
          <p:cNvPr id="17" name="文本框 16"/>
          <p:cNvSpPr txBox="1"/>
          <p:nvPr/>
        </p:nvSpPr>
        <p:spPr>
          <a:xfrm>
            <a:off x="418803" y="2987340"/>
            <a:ext cx="10770689"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科学：运用</a:t>
            </a:r>
            <a:r>
              <a:rPr lang="zh-CN" altLang="en-US" sz="2400" b="1" dirty="0">
                <a:latin typeface="微软雅黑" panose="020B0503020204020204" pitchFamily="34" charset="-122"/>
                <a:ea typeface="微软雅黑" panose="020B0503020204020204" pitchFamily="34" charset="-122"/>
              </a:rPr>
              <a:t>概念、定理、定律等思维形式反映现实世界各种现象的本质和规律的知识体系。</a:t>
            </a:r>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“简”是为政者治国理政的重要行为</a:t>
              </a:r>
            </a:p>
          </p:txBody>
        </p:sp>
      </p:grpSp>
      <p:grpSp>
        <p:nvGrpSpPr>
          <p:cNvPr id="36" name="Group 12"/>
          <p:cNvGrpSpPr>
            <a:grpSpLocks/>
          </p:cNvGrpSpPr>
          <p:nvPr/>
        </p:nvGrpSpPr>
        <p:grpSpPr bwMode="auto">
          <a:xfrm>
            <a:off x="1364835" y="1168328"/>
            <a:ext cx="1109310"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smtClean="0">
                  <a:solidFill>
                    <a:schemeClr val="bg1"/>
                  </a:solidFill>
                  <a:latin typeface="微软雅黑" panose="020B0503020204020204" pitchFamily="34" charset="-122"/>
                  <a:ea typeface="微软雅黑" panose="020B0503020204020204" pitchFamily="34" charset="-122"/>
                </a:rPr>
                <a:t>科学性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1" name="矩形 40"/>
          <p:cNvSpPr/>
          <p:nvPr/>
        </p:nvSpPr>
        <p:spPr>
          <a:xfrm>
            <a:off x="856056" y="1343626"/>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622693" y="1343626"/>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497281" y="1343626"/>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46" name="组合 45"/>
          <p:cNvGrpSpPr/>
          <p:nvPr/>
        </p:nvGrpSpPr>
        <p:grpSpPr>
          <a:xfrm>
            <a:off x="418803" y="2336945"/>
            <a:ext cx="483022" cy="487261"/>
            <a:chOff x="5025571" y="1800800"/>
            <a:chExt cx="2140858" cy="2159642"/>
          </a:xfrm>
        </p:grpSpPr>
        <p:grpSp>
          <p:nvGrpSpPr>
            <p:cNvPr id="47" name="组合 46"/>
            <p:cNvGrpSpPr/>
            <p:nvPr/>
          </p:nvGrpSpPr>
          <p:grpSpPr>
            <a:xfrm>
              <a:off x="5025571" y="1800800"/>
              <a:ext cx="2140858" cy="2159642"/>
              <a:chOff x="5025570" y="1940946"/>
              <a:chExt cx="2140858" cy="2159642"/>
            </a:xfrm>
          </p:grpSpPr>
          <p:sp>
            <p:nvSpPr>
              <p:cNvPr id="49" name="矩形 48"/>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49" idx="1"/>
                <a:endCxn id="49"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49" idx="0"/>
                <a:endCxn id="49"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5339376" y="1801815"/>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科</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7000445" y="2279616"/>
            <a:ext cx="483022" cy="514328"/>
            <a:chOff x="5025571" y="1680833"/>
            <a:chExt cx="2140858" cy="2279609"/>
          </a:xfrm>
        </p:grpSpPr>
        <p:grpSp>
          <p:nvGrpSpPr>
            <p:cNvPr id="58" name="组合 57"/>
            <p:cNvGrpSpPr/>
            <p:nvPr/>
          </p:nvGrpSpPr>
          <p:grpSpPr>
            <a:xfrm>
              <a:off x="5025571" y="1800800"/>
              <a:ext cx="2140858" cy="2159642"/>
              <a:chOff x="5025570" y="1940946"/>
              <a:chExt cx="2140858" cy="2159642"/>
            </a:xfrm>
          </p:grpSpPr>
          <p:sp>
            <p:nvSpPr>
              <p:cNvPr id="66" name="矩形 65"/>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66" idx="1"/>
                <a:endCxn id="66"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66" idx="0"/>
                <a:endCxn id="66"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5399867" y="1680833"/>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学</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904386" y="2394823"/>
            <a:ext cx="3416450" cy="400110"/>
          </a:xfrm>
          <a:prstGeom prst="rect">
            <a:avLst/>
          </a:prstGeom>
          <a:noFill/>
        </p:spPr>
        <p:txBody>
          <a:bodyPr wrap="square" rtlCol="0">
            <a:spAutoFit/>
          </a:bodyPr>
          <a:lstStyle/>
          <a:p>
            <a:r>
              <a:rPr lang="zh-CN" altLang="en-US" sz="2000" dirty="0">
                <a:latin typeface="华文行楷" panose="02010800040101010101" pitchFamily="2" charset="-122"/>
                <a:ea typeface="华文行楷" panose="02010800040101010101" pitchFamily="2" charset="-122"/>
              </a:rPr>
              <a:t>有分类、条理和项目之意</a:t>
            </a:r>
          </a:p>
        </p:txBody>
      </p:sp>
      <p:sp>
        <p:nvSpPr>
          <p:cNvPr id="11" name="文本框 10"/>
          <p:cNvSpPr txBox="1"/>
          <p:nvPr/>
        </p:nvSpPr>
        <p:spPr>
          <a:xfrm>
            <a:off x="7522114" y="2389423"/>
            <a:ext cx="3166280" cy="400110"/>
          </a:xfrm>
          <a:prstGeom prst="rect">
            <a:avLst/>
          </a:prstGeom>
          <a:noFill/>
        </p:spPr>
        <p:txBody>
          <a:bodyPr wrap="square" rtlCol="0">
            <a:spAutoFit/>
          </a:bodyPr>
          <a:lstStyle/>
          <a:p>
            <a:r>
              <a:rPr lang="zh-CN" altLang="en-US" sz="2000" dirty="0">
                <a:latin typeface="华文行楷" panose="02010800040101010101" pitchFamily="2" charset="-122"/>
                <a:ea typeface="华文行楷" panose="02010800040101010101" pitchFamily="2" charset="-122"/>
              </a:rPr>
              <a:t>为知识、学问和道理之意</a:t>
            </a:r>
          </a:p>
        </p:txBody>
      </p:sp>
      <p:sp>
        <p:nvSpPr>
          <p:cNvPr id="19" name="文本框 18"/>
          <p:cNvSpPr txBox="1"/>
          <p:nvPr/>
        </p:nvSpPr>
        <p:spPr>
          <a:xfrm>
            <a:off x="1192827" y="3996387"/>
            <a:ext cx="9184032" cy="461665"/>
          </a:xfrm>
          <a:prstGeom prst="rect">
            <a:avLst/>
          </a:prstGeom>
          <a:noFill/>
        </p:spPr>
        <p:txBody>
          <a:bodyPr wrap="square" rtlCol="0">
            <a:spAutoFit/>
          </a:bodyPr>
          <a:lstStyle/>
          <a:p>
            <a:pPr marL="342900" indent="-342900">
              <a:buFont typeface="Wingdings" panose="05000000000000000000" pitchFamily="2" charset="2"/>
              <a:buChar char="u"/>
            </a:pPr>
            <a:r>
              <a:rPr lang="zh-CN" altLang="en-US" sz="2400" dirty="0"/>
              <a:t>一是致力于揭示自然真</a:t>
            </a:r>
            <a:r>
              <a:rPr lang="zh-CN" altLang="en-US" sz="2400" dirty="0" smtClean="0"/>
              <a:t>象</a:t>
            </a:r>
            <a:endParaRPr lang="zh-CN" altLang="en-US" sz="2400" dirty="0"/>
          </a:p>
        </p:txBody>
      </p:sp>
      <p:sp>
        <p:nvSpPr>
          <p:cNvPr id="20" name="文本框 19"/>
          <p:cNvSpPr txBox="1"/>
          <p:nvPr/>
        </p:nvSpPr>
        <p:spPr>
          <a:xfrm>
            <a:off x="5189021" y="4010323"/>
            <a:ext cx="5499373" cy="738664"/>
          </a:xfrm>
          <a:prstGeom prst="rect">
            <a:avLst/>
          </a:prstGeom>
          <a:noFill/>
        </p:spPr>
        <p:txBody>
          <a:bodyPr wrap="square" rtlCol="0">
            <a:spAutoFit/>
          </a:bodyPr>
          <a:lstStyle/>
          <a:p>
            <a:pPr marL="342900" indent="-342900">
              <a:buFont typeface="Wingdings" panose="05000000000000000000" pitchFamily="2" charset="2"/>
              <a:buChar char="u"/>
            </a:pPr>
            <a:r>
              <a:rPr lang="zh-CN" altLang="en-US" sz="2400" dirty="0"/>
              <a:t>二是对自然作理由充分的观察或</a:t>
            </a:r>
            <a:r>
              <a:rPr lang="zh-CN" altLang="en-US" sz="2400" dirty="0" smtClean="0"/>
              <a:t>研究</a:t>
            </a:r>
            <a:endParaRPr lang="zh-CN" altLang="en-US" sz="2400" dirty="0"/>
          </a:p>
          <a:p>
            <a:endParaRPr lang="zh-CN" altLang="en-US" dirty="0"/>
          </a:p>
        </p:txBody>
      </p:sp>
      <p:grpSp>
        <p:nvGrpSpPr>
          <p:cNvPr id="60" name="组合 59"/>
          <p:cNvGrpSpPr/>
          <p:nvPr/>
        </p:nvGrpSpPr>
        <p:grpSpPr>
          <a:xfrm>
            <a:off x="7629830" y="5146019"/>
            <a:ext cx="3129530" cy="1238100"/>
            <a:chOff x="7629830" y="5146019"/>
            <a:chExt cx="3129530" cy="1238100"/>
          </a:xfrm>
        </p:grpSpPr>
        <p:grpSp>
          <p:nvGrpSpPr>
            <p:cNvPr id="71" name="组合 70"/>
            <p:cNvGrpSpPr/>
            <p:nvPr/>
          </p:nvGrpSpPr>
          <p:grpSpPr>
            <a:xfrm>
              <a:off x="7629830" y="5146019"/>
              <a:ext cx="1363070" cy="1238100"/>
              <a:chOff x="2721496" y="2358751"/>
              <a:chExt cx="1712912" cy="1712913"/>
            </a:xfrm>
          </p:grpSpPr>
          <p:pic>
            <p:nvPicPr>
              <p:cNvPr id="72"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 name="TextBox 47"/>
            <p:cNvSpPr txBox="1"/>
            <p:nvPr/>
          </p:nvSpPr>
          <p:spPr>
            <a:xfrm>
              <a:off x="7879040" y="5319144"/>
              <a:ext cx="2880320" cy="954107"/>
            </a:xfrm>
            <a:prstGeom prst="rect">
              <a:avLst/>
            </a:prstGeom>
            <a:noFill/>
          </p:spPr>
          <p:txBody>
            <a:bodyPr wrap="square" rtlCol="0">
              <a:spAutoFit/>
            </a:bodyPr>
            <a:lstStyle/>
            <a:p>
              <a:r>
                <a:rPr lang="zh-CN" altLang="en-US" sz="2800" dirty="0" smtClean="0">
                  <a:solidFill>
                    <a:schemeClr val="bg1"/>
                  </a:solidFill>
                  <a:latin typeface="华文隶书" panose="02010800040101010101" pitchFamily="2" charset="-122"/>
                  <a:ea typeface="华文隶书" panose="02010800040101010101" pitchFamily="2" charset="-122"/>
                </a:rPr>
                <a:t>求真</a:t>
              </a:r>
              <a:endParaRPr lang="en-US" altLang="zh-CN" sz="2800" dirty="0" smtClean="0">
                <a:solidFill>
                  <a:schemeClr val="bg1"/>
                </a:solidFill>
                <a:latin typeface="华文隶书" panose="02010800040101010101" pitchFamily="2" charset="-122"/>
                <a:ea typeface="华文隶书" panose="02010800040101010101" pitchFamily="2" charset="-122"/>
              </a:endParaRPr>
            </a:p>
            <a:p>
              <a:r>
                <a:rPr lang="zh-CN" altLang="en-US" sz="2800" dirty="0" smtClean="0">
                  <a:solidFill>
                    <a:schemeClr val="bg1"/>
                  </a:solidFill>
                  <a:latin typeface="华文隶书" panose="02010800040101010101" pitchFamily="2" charset="-122"/>
                  <a:ea typeface="华文隶书" panose="02010800040101010101" pitchFamily="2" charset="-122"/>
                </a:rPr>
                <a:t>务实</a:t>
              </a:r>
              <a:endParaRPr lang="zh-CN" altLang="en-US" sz="2800" dirty="0">
                <a:solidFill>
                  <a:schemeClr val="bg1"/>
                </a:solidFill>
                <a:latin typeface="华文隶书" panose="02010800040101010101" pitchFamily="2" charset="-122"/>
                <a:ea typeface="华文隶书" panose="02010800040101010101" pitchFamily="2" charset="-122"/>
              </a:endParaRPr>
            </a:p>
          </p:txBody>
        </p:sp>
      </p:grpSp>
      <p:sp>
        <p:nvSpPr>
          <p:cNvPr id="21" name="文本框 20"/>
          <p:cNvSpPr txBox="1"/>
          <p:nvPr/>
        </p:nvSpPr>
        <p:spPr>
          <a:xfrm>
            <a:off x="1937503" y="5200173"/>
            <a:ext cx="5181144" cy="1077218"/>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科学从本质讲，就是为了追求“</a:t>
            </a:r>
            <a:r>
              <a:rPr lang="zh-CN" altLang="en-US" sz="2400" b="1" dirty="0">
                <a:solidFill>
                  <a:srgbClr val="FF0000"/>
                </a:solidFill>
                <a:latin typeface="微软雅黑" panose="020B0503020204020204" pitchFamily="34" charset="-122"/>
                <a:ea typeface="微软雅黑" panose="020B0503020204020204" pitchFamily="34" charset="-122"/>
              </a:rPr>
              <a:t>真</a:t>
            </a:r>
            <a:r>
              <a:rPr lang="zh-CN" altLang="en-US" sz="20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这也正是每一个期许有所作为的为政者</a:t>
            </a:r>
            <a:r>
              <a:rPr lang="zh-CN" altLang="en-US" sz="2000" dirty="0" smtClean="0">
                <a:latin typeface="微软雅黑" panose="020B0503020204020204" pitchFamily="34" charset="-122"/>
                <a:ea typeface="微软雅黑" panose="020B0503020204020204" pitchFamily="34" charset="-122"/>
              </a:rPr>
              <a:t>，皆</a:t>
            </a:r>
            <a:r>
              <a:rPr lang="zh-CN" altLang="en-US" sz="2000" dirty="0">
                <a:latin typeface="微软雅黑" panose="020B0503020204020204" pitchFamily="34" charset="-122"/>
                <a:ea typeface="微软雅黑" panose="020B0503020204020204" pitchFamily="34" charset="-122"/>
              </a:rPr>
              <a:t>以“求真务实”作为行为准则的根本原因。</a:t>
            </a:r>
          </a:p>
        </p:txBody>
      </p:sp>
      <p:sp>
        <p:nvSpPr>
          <p:cNvPr id="75" name="文本框 74"/>
          <p:cNvSpPr txBox="1"/>
          <p:nvPr/>
        </p:nvSpPr>
        <p:spPr>
          <a:xfrm>
            <a:off x="2455777" y="1270617"/>
            <a:ext cx="7782903"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科学求真，伦理求善，艺术求</a:t>
            </a:r>
            <a:r>
              <a:rPr lang="zh-CN" altLang="en-US" sz="2400" b="1" dirty="0" smtClean="0">
                <a:latin typeface="黑体" panose="02010609060101010101" pitchFamily="49" charset="-122"/>
                <a:ea typeface="黑体" panose="02010609060101010101" pitchFamily="49" charset="-122"/>
              </a:rPr>
              <a:t>美</a:t>
            </a:r>
            <a:endParaRPr lang="zh-CN" altLang="en-US"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5551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1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slide(fromLeft)">
                                      <p:cBhvr>
                                        <p:cTn id="35" dur="500"/>
                                        <p:tgtEl>
                                          <p:spTgt spid="36"/>
                                        </p:tgtEl>
                                      </p:cBhvr>
                                    </p:animEffect>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slide(fromLeft)">
                                      <p:cBhvr>
                                        <p:cTn id="39" dur="500"/>
                                        <p:tgtEl>
                                          <p:spTgt spid="75"/>
                                        </p:tgtEl>
                                      </p:cBhvr>
                                    </p:animEffect>
                                  </p:childTnLst>
                                </p:cTn>
                              </p:par>
                            </p:childTnLst>
                          </p:cTn>
                        </p:par>
                        <p:par>
                          <p:cTn id="40" fill="hold">
                            <p:stCondLst>
                              <p:cond delay="3000"/>
                            </p:stCondLst>
                            <p:childTnLst>
                              <p:par>
                                <p:cTn id="41" presetID="26"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80">
                                          <p:stCondLst>
                                            <p:cond delay="0"/>
                                          </p:stCondLst>
                                        </p:cTn>
                                        <p:tgtEl>
                                          <p:spTgt spid="46"/>
                                        </p:tgtEl>
                                      </p:cBhvr>
                                    </p:animEffect>
                                    <p:anim calcmode="lin" valueType="num">
                                      <p:cBhvr>
                                        <p:cTn id="4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9" dur="26">
                                          <p:stCondLst>
                                            <p:cond delay="650"/>
                                          </p:stCondLst>
                                        </p:cTn>
                                        <p:tgtEl>
                                          <p:spTgt spid="46"/>
                                        </p:tgtEl>
                                      </p:cBhvr>
                                      <p:to x="100000" y="60000"/>
                                    </p:animScale>
                                    <p:animScale>
                                      <p:cBhvr>
                                        <p:cTn id="50" dur="166" decel="50000">
                                          <p:stCondLst>
                                            <p:cond delay="676"/>
                                          </p:stCondLst>
                                        </p:cTn>
                                        <p:tgtEl>
                                          <p:spTgt spid="46"/>
                                        </p:tgtEl>
                                      </p:cBhvr>
                                      <p:to x="100000" y="100000"/>
                                    </p:animScale>
                                    <p:animScale>
                                      <p:cBhvr>
                                        <p:cTn id="51" dur="26">
                                          <p:stCondLst>
                                            <p:cond delay="1312"/>
                                          </p:stCondLst>
                                        </p:cTn>
                                        <p:tgtEl>
                                          <p:spTgt spid="46"/>
                                        </p:tgtEl>
                                      </p:cBhvr>
                                      <p:to x="100000" y="80000"/>
                                    </p:animScale>
                                    <p:animScale>
                                      <p:cBhvr>
                                        <p:cTn id="52" dur="166" decel="50000">
                                          <p:stCondLst>
                                            <p:cond delay="1338"/>
                                          </p:stCondLst>
                                        </p:cTn>
                                        <p:tgtEl>
                                          <p:spTgt spid="46"/>
                                        </p:tgtEl>
                                      </p:cBhvr>
                                      <p:to x="100000" y="100000"/>
                                    </p:animScale>
                                    <p:animScale>
                                      <p:cBhvr>
                                        <p:cTn id="53" dur="26">
                                          <p:stCondLst>
                                            <p:cond delay="1642"/>
                                          </p:stCondLst>
                                        </p:cTn>
                                        <p:tgtEl>
                                          <p:spTgt spid="46"/>
                                        </p:tgtEl>
                                      </p:cBhvr>
                                      <p:to x="100000" y="90000"/>
                                    </p:animScale>
                                    <p:animScale>
                                      <p:cBhvr>
                                        <p:cTn id="54" dur="166" decel="50000">
                                          <p:stCondLst>
                                            <p:cond delay="1668"/>
                                          </p:stCondLst>
                                        </p:cTn>
                                        <p:tgtEl>
                                          <p:spTgt spid="46"/>
                                        </p:tgtEl>
                                      </p:cBhvr>
                                      <p:to x="100000" y="100000"/>
                                    </p:animScale>
                                    <p:animScale>
                                      <p:cBhvr>
                                        <p:cTn id="55" dur="26">
                                          <p:stCondLst>
                                            <p:cond delay="1808"/>
                                          </p:stCondLst>
                                        </p:cTn>
                                        <p:tgtEl>
                                          <p:spTgt spid="46"/>
                                        </p:tgtEl>
                                      </p:cBhvr>
                                      <p:to x="100000" y="95000"/>
                                    </p:animScale>
                                    <p:animScale>
                                      <p:cBhvr>
                                        <p:cTn id="56" dur="166" decel="50000">
                                          <p:stCondLst>
                                            <p:cond delay="1834"/>
                                          </p:stCondLst>
                                        </p:cTn>
                                        <p:tgtEl>
                                          <p:spTgt spid="46"/>
                                        </p:tgtEl>
                                      </p:cBhvr>
                                      <p:to x="100000" y="100000"/>
                                    </p:animScale>
                                  </p:childTnLst>
                                </p:cTn>
                              </p:par>
                            </p:childTnLst>
                          </p:cTn>
                        </p:par>
                        <p:par>
                          <p:cTn id="57" fill="hold">
                            <p:stCondLst>
                              <p:cond delay="5000"/>
                            </p:stCondLst>
                            <p:childTnLst>
                              <p:par>
                                <p:cTn id="58" presetID="37"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900" decel="100000" fill="hold"/>
                                        <p:tgtEl>
                                          <p:spTgt spid="10"/>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4" fill="hold">
                            <p:stCondLst>
                              <p:cond delay="6000"/>
                            </p:stCondLst>
                            <p:childTnLst>
                              <p:par>
                                <p:cTn id="65" presetID="26"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80">
                                          <p:stCondLst>
                                            <p:cond delay="0"/>
                                          </p:stCondLst>
                                        </p:cTn>
                                        <p:tgtEl>
                                          <p:spTgt spid="57"/>
                                        </p:tgtEl>
                                      </p:cBhvr>
                                    </p:animEffect>
                                    <p:anim calcmode="lin" valueType="num">
                                      <p:cBhvr>
                                        <p:cTn id="6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73" dur="26">
                                          <p:stCondLst>
                                            <p:cond delay="650"/>
                                          </p:stCondLst>
                                        </p:cTn>
                                        <p:tgtEl>
                                          <p:spTgt spid="57"/>
                                        </p:tgtEl>
                                      </p:cBhvr>
                                      <p:to x="100000" y="60000"/>
                                    </p:animScale>
                                    <p:animScale>
                                      <p:cBhvr>
                                        <p:cTn id="74" dur="166" decel="50000">
                                          <p:stCondLst>
                                            <p:cond delay="676"/>
                                          </p:stCondLst>
                                        </p:cTn>
                                        <p:tgtEl>
                                          <p:spTgt spid="57"/>
                                        </p:tgtEl>
                                      </p:cBhvr>
                                      <p:to x="100000" y="100000"/>
                                    </p:animScale>
                                    <p:animScale>
                                      <p:cBhvr>
                                        <p:cTn id="75" dur="26">
                                          <p:stCondLst>
                                            <p:cond delay="1312"/>
                                          </p:stCondLst>
                                        </p:cTn>
                                        <p:tgtEl>
                                          <p:spTgt spid="57"/>
                                        </p:tgtEl>
                                      </p:cBhvr>
                                      <p:to x="100000" y="80000"/>
                                    </p:animScale>
                                    <p:animScale>
                                      <p:cBhvr>
                                        <p:cTn id="76" dur="166" decel="50000">
                                          <p:stCondLst>
                                            <p:cond delay="1338"/>
                                          </p:stCondLst>
                                        </p:cTn>
                                        <p:tgtEl>
                                          <p:spTgt spid="57"/>
                                        </p:tgtEl>
                                      </p:cBhvr>
                                      <p:to x="100000" y="100000"/>
                                    </p:animScale>
                                    <p:animScale>
                                      <p:cBhvr>
                                        <p:cTn id="77" dur="26">
                                          <p:stCondLst>
                                            <p:cond delay="1642"/>
                                          </p:stCondLst>
                                        </p:cTn>
                                        <p:tgtEl>
                                          <p:spTgt spid="57"/>
                                        </p:tgtEl>
                                      </p:cBhvr>
                                      <p:to x="100000" y="90000"/>
                                    </p:animScale>
                                    <p:animScale>
                                      <p:cBhvr>
                                        <p:cTn id="78" dur="166" decel="50000">
                                          <p:stCondLst>
                                            <p:cond delay="1668"/>
                                          </p:stCondLst>
                                        </p:cTn>
                                        <p:tgtEl>
                                          <p:spTgt spid="57"/>
                                        </p:tgtEl>
                                      </p:cBhvr>
                                      <p:to x="100000" y="100000"/>
                                    </p:animScale>
                                    <p:animScale>
                                      <p:cBhvr>
                                        <p:cTn id="79" dur="26">
                                          <p:stCondLst>
                                            <p:cond delay="1808"/>
                                          </p:stCondLst>
                                        </p:cTn>
                                        <p:tgtEl>
                                          <p:spTgt spid="57"/>
                                        </p:tgtEl>
                                      </p:cBhvr>
                                      <p:to x="100000" y="95000"/>
                                    </p:animScale>
                                    <p:animScale>
                                      <p:cBhvr>
                                        <p:cTn id="80" dur="166" decel="50000">
                                          <p:stCondLst>
                                            <p:cond delay="1834"/>
                                          </p:stCondLst>
                                        </p:cTn>
                                        <p:tgtEl>
                                          <p:spTgt spid="57"/>
                                        </p:tgtEl>
                                      </p:cBhvr>
                                      <p:to x="100000" y="100000"/>
                                    </p:animScale>
                                  </p:childTnLst>
                                </p:cTn>
                              </p:par>
                            </p:childTnLst>
                          </p:cTn>
                        </p:par>
                        <p:par>
                          <p:cTn id="81" fill="hold">
                            <p:stCondLst>
                              <p:cond delay="8000"/>
                            </p:stCondLst>
                            <p:childTnLst>
                              <p:par>
                                <p:cTn id="82" presetID="37"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88" fill="hold">
                            <p:stCondLst>
                              <p:cond delay="9000"/>
                            </p:stCondLst>
                            <p:childTnLst>
                              <p:par>
                                <p:cTn id="89" presetID="37"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900" decel="100000" fill="hold"/>
                                        <p:tgtEl>
                                          <p:spTgt spid="17"/>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95" fill="hold">
                            <p:stCondLst>
                              <p:cond delay="10000"/>
                            </p:stCondLst>
                            <p:childTnLst>
                              <p:par>
                                <p:cTn id="96" presetID="29" presetClass="entr" presetSubtype="0"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1000" fill="hold"/>
                                        <p:tgtEl>
                                          <p:spTgt spid="19"/>
                                        </p:tgtEl>
                                        <p:attrNameLst>
                                          <p:attrName>ppt_x</p:attrName>
                                        </p:attrNameLst>
                                      </p:cBhvr>
                                      <p:tavLst>
                                        <p:tav tm="0">
                                          <p:val>
                                            <p:strVal val="#ppt_x-.2"/>
                                          </p:val>
                                        </p:tav>
                                        <p:tav tm="100000">
                                          <p:val>
                                            <p:strVal val="#ppt_x"/>
                                          </p:val>
                                        </p:tav>
                                      </p:tavLst>
                                    </p:anim>
                                    <p:anim calcmode="lin" valueType="num">
                                      <p:cBhvr>
                                        <p:cTn id="9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19"/>
                                        </p:tgtEl>
                                      </p:cBhvr>
                                    </p:animEffect>
                                  </p:childTnLst>
                                </p:cTn>
                              </p:par>
                            </p:childTnLst>
                          </p:cTn>
                        </p:par>
                        <p:par>
                          <p:cTn id="101" fill="hold">
                            <p:stCondLst>
                              <p:cond delay="11000"/>
                            </p:stCondLst>
                            <p:childTnLst>
                              <p:par>
                                <p:cTn id="102" presetID="29" presetClass="entr" presetSubtype="0"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1000" fill="hold"/>
                                        <p:tgtEl>
                                          <p:spTgt spid="20"/>
                                        </p:tgtEl>
                                        <p:attrNameLst>
                                          <p:attrName>ppt_x</p:attrName>
                                        </p:attrNameLst>
                                      </p:cBhvr>
                                      <p:tavLst>
                                        <p:tav tm="0">
                                          <p:val>
                                            <p:strVal val="#ppt_x-.2"/>
                                          </p:val>
                                        </p:tav>
                                        <p:tav tm="100000">
                                          <p:val>
                                            <p:strVal val="#ppt_x"/>
                                          </p:val>
                                        </p:tav>
                                      </p:tavLst>
                                    </p:anim>
                                    <p:anim calcmode="lin" valueType="num">
                                      <p:cBhvr>
                                        <p:cTn id="10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20"/>
                                        </p:tgtEl>
                                      </p:cBhvr>
                                    </p:animEffect>
                                  </p:childTnLst>
                                </p:cTn>
                              </p:par>
                            </p:childTnLst>
                          </p:cTn>
                        </p:par>
                        <p:par>
                          <p:cTn id="107" fill="hold">
                            <p:stCondLst>
                              <p:cond delay="12000"/>
                            </p:stCondLst>
                            <p:childTnLst>
                              <p:par>
                                <p:cTn id="108" presetID="21" presetClass="entr" presetSubtype="1"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heel(1)">
                                      <p:cBhvr>
                                        <p:cTn id="110" dur="2000"/>
                                        <p:tgtEl>
                                          <p:spTgt spid="18"/>
                                        </p:tgtEl>
                                      </p:cBhvr>
                                    </p:animEffect>
                                  </p:childTnLst>
                                </p:cTn>
                              </p:par>
                            </p:childTnLst>
                          </p:cTn>
                        </p:par>
                        <p:par>
                          <p:cTn id="111" fill="hold">
                            <p:stCondLst>
                              <p:cond delay="14000"/>
                            </p:stCondLst>
                            <p:childTnLst>
                              <p:par>
                                <p:cTn id="112" presetID="47" presetClass="entr" presetSubtype="0"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fade">
                                      <p:cBhvr>
                                        <p:cTn id="114" dur="1000"/>
                                        <p:tgtEl>
                                          <p:spTgt spid="60"/>
                                        </p:tgtEl>
                                      </p:cBhvr>
                                    </p:animEffect>
                                    <p:anim calcmode="lin" valueType="num">
                                      <p:cBhvr>
                                        <p:cTn id="115" dur="1000" fill="hold"/>
                                        <p:tgtEl>
                                          <p:spTgt spid="60"/>
                                        </p:tgtEl>
                                        <p:attrNameLst>
                                          <p:attrName>ppt_x</p:attrName>
                                        </p:attrNameLst>
                                      </p:cBhvr>
                                      <p:tavLst>
                                        <p:tav tm="0">
                                          <p:val>
                                            <p:strVal val="#ppt_x"/>
                                          </p:val>
                                        </p:tav>
                                        <p:tav tm="100000">
                                          <p:val>
                                            <p:strVal val="#ppt_x"/>
                                          </p:val>
                                        </p:tav>
                                      </p:tavLst>
                                    </p:anim>
                                    <p:anim calcmode="lin" valueType="num">
                                      <p:cBhvr>
                                        <p:cTn id="116" dur="1000" fill="hold"/>
                                        <p:tgtEl>
                                          <p:spTgt spid="60"/>
                                        </p:tgtEl>
                                        <p:attrNameLst>
                                          <p:attrName>ppt_y</p:attrName>
                                        </p:attrNameLst>
                                      </p:cBhvr>
                                      <p:tavLst>
                                        <p:tav tm="0">
                                          <p:val>
                                            <p:strVal val="#ppt_y-.1"/>
                                          </p:val>
                                        </p:tav>
                                        <p:tav tm="100000">
                                          <p:val>
                                            <p:strVal val="#ppt_y"/>
                                          </p:val>
                                        </p:tav>
                                      </p:tavLst>
                                    </p:anim>
                                  </p:childTnLst>
                                </p:cTn>
                              </p:par>
                            </p:childTnLst>
                          </p:cTn>
                        </p:par>
                        <p:par>
                          <p:cTn id="117" fill="hold">
                            <p:stCondLst>
                              <p:cond delay="15000"/>
                            </p:stCondLst>
                            <p:childTnLst>
                              <p:par>
                                <p:cTn id="118" presetID="47" presetClass="entr" presetSubtype="0" fill="hold" grpId="0"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1000"/>
                                        <p:tgtEl>
                                          <p:spTgt spid="21"/>
                                        </p:tgtEl>
                                      </p:cBhvr>
                                    </p:animEffect>
                                    <p:anim calcmode="lin" valueType="num">
                                      <p:cBhvr>
                                        <p:cTn id="121" dur="1000" fill="hold"/>
                                        <p:tgtEl>
                                          <p:spTgt spid="21"/>
                                        </p:tgtEl>
                                        <p:attrNameLst>
                                          <p:attrName>ppt_x</p:attrName>
                                        </p:attrNameLst>
                                      </p:cBhvr>
                                      <p:tavLst>
                                        <p:tav tm="0">
                                          <p:val>
                                            <p:strVal val="#ppt_x"/>
                                          </p:val>
                                        </p:tav>
                                        <p:tav tm="100000">
                                          <p:val>
                                            <p:strVal val="#ppt_x"/>
                                          </p:val>
                                        </p:tav>
                                      </p:tavLst>
                                    </p:anim>
                                    <p:anim calcmode="lin" valueType="num">
                                      <p:cBhvr>
                                        <p:cTn id="1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43" grpId="0"/>
      <p:bldP spid="41" grpId="0" animBg="1"/>
      <p:bldP spid="44" grpId="0" animBg="1"/>
      <p:bldP spid="45" grpId="0" animBg="1"/>
      <p:bldP spid="10" grpId="0"/>
      <p:bldP spid="11" grpId="0"/>
      <p:bldP spid="19" grpId="0"/>
      <p:bldP spid="20" grpId="0"/>
      <p:bldP spid="21" grpId="0"/>
      <p:bldP spid="7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“简”是为政者治国理政的重要行为</a:t>
              </a:r>
            </a:p>
          </p:txBody>
        </p:sp>
      </p:grpSp>
      <p:grpSp>
        <p:nvGrpSpPr>
          <p:cNvPr id="36" name="Group 12"/>
          <p:cNvGrpSpPr>
            <a:grpSpLocks/>
          </p:cNvGrpSpPr>
          <p:nvPr/>
        </p:nvGrpSpPr>
        <p:grpSpPr bwMode="auto">
          <a:xfrm>
            <a:off x="1364835" y="1168328"/>
            <a:ext cx="1109310"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smtClean="0">
                  <a:solidFill>
                    <a:schemeClr val="bg1"/>
                  </a:solidFill>
                  <a:latin typeface="微软雅黑" panose="020B0503020204020204" pitchFamily="34" charset="-122"/>
                  <a:ea typeface="微软雅黑" panose="020B0503020204020204" pitchFamily="34" charset="-122"/>
                </a:rPr>
                <a:t>预见性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1" name="矩形 40"/>
          <p:cNvSpPr/>
          <p:nvPr/>
        </p:nvSpPr>
        <p:spPr>
          <a:xfrm>
            <a:off x="856056" y="1343626"/>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622693" y="1343626"/>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497281" y="1343626"/>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60" name="矩形 59"/>
          <p:cNvSpPr/>
          <p:nvPr/>
        </p:nvSpPr>
        <p:spPr>
          <a:xfrm>
            <a:off x="497281" y="2371332"/>
            <a:ext cx="2231405" cy="93053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2728685" y="2363899"/>
            <a:ext cx="8726631" cy="930537"/>
          </a:xfrm>
          <a:prstGeom prst="rect">
            <a:avLst/>
          </a:prstGeom>
          <a:solidFill>
            <a:srgbClr val="7F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4040"/>
              </a:solidFill>
            </a:endParaRPr>
          </a:p>
        </p:txBody>
      </p:sp>
      <p:sp>
        <p:nvSpPr>
          <p:cNvPr id="62" name="等腰三角形 61"/>
          <p:cNvSpPr/>
          <p:nvPr/>
        </p:nvSpPr>
        <p:spPr>
          <a:xfrm rot="5400000">
            <a:off x="2473513" y="2612794"/>
            <a:ext cx="930539" cy="420194"/>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3150275" y="2446015"/>
            <a:ext cx="8190199" cy="830997"/>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在为政者治国理政行为过程中，有没有预见性，或者预见性正确与否，都直接关系到其行为的成败和绩效。</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572348" y="2340593"/>
            <a:ext cx="3515469" cy="954107"/>
          </a:xfrm>
          <a:prstGeom prst="rect">
            <a:avLst/>
          </a:prstGeom>
        </p:spPr>
        <p:txBody>
          <a:bodyPr wrap="square">
            <a:spAutoFit/>
          </a:bodyPr>
          <a:lstStyle/>
          <a:p>
            <a:pPr marL="285750" indent="-285750">
              <a:buFont typeface="Wingdings" panose="05000000000000000000" pitchFamily="2" charset="2"/>
              <a:buChar char="n"/>
            </a:pPr>
            <a:r>
              <a:rPr lang="zh-CN" altLang="en-US" sz="2800" b="1" dirty="0">
                <a:solidFill>
                  <a:schemeClr val="bg2">
                    <a:lumMod val="25000"/>
                  </a:schemeClr>
                </a:solidFill>
                <a:latin typeface="微软雅黑" panose="020B0503020204020204" pitchFamily="34" charset="-122"/>
                <a:ea typeface="微软雅黑" panose="020B0503020204020204" pitchFamily="34" charset="-122"/>
              </a:rPr>
              <a:t>没有</a:t>
            </a:r>
            <a:r>
              <a:rPr lang="zh-CN" altLang="en-US" sz="2800" b="1" dirty="0" smtClean="0">
                <a:solidFill>
                  <a:schemeClr val="bg2">
                    <a:lumMod val="25000"/>
                  </a:schemeClr>
                </a:solidFill>
                <a:latin typeface="微软雅黑" panose="020B0503020204020204" pitchFamily="34" charset="-122"/>
                <a:ea typeface="微软雅黑" panose="020B0503020204020204" pitchFamily="34" charset="-122"/>
              </a:rPr>
              <a:t>预见</a:t>
            </a:r>
            <a:endParaRPr lang="en-US" altLang="zh-CN" sz="2800" b="1" dirty="0" smtClean="0">
              <a:solidFill>
                <a:schemeClr val="bg2">
                  <a:lumMod val="25000"/>
                </a:schemeClr>
              </a:solidFill>
              <a:latin typeface="微软雅黑" panose="020B0503020204020204" pitchFamily="34" charset="-122"/>
              <a:ea typeface="微软雅黑" panose="020B0503020204020204" pitchFamily="34" charset="-122"/>
            </a:endParaRPr>
          </a:p>
          <a:p>
            <a:r>
              <a:rPr lang="zh-CN" altLang="en-US" sz="2800" b="1" dirty="0" smtClean="0">
                <a:solidFill>
                  <a:schemeClr val="bg2">
                    <a:lumMod val="25000"/>
                  </a:schemeClr>
                </a:solidFill>
                <a:latin typeface="微软雅黑" panose="020B0503020204020204" pitchFamily="34" charset="-122"/>
                <a:ea typeface="微软雅黑" panose="020B0503020204020204" pitchFamily="34" charset="-122"/>
              </a:rPr>
              <a:t>就</a:t>
            </a:r>
            <a:r>
              <a:rPr lang="zh-CN" altLang="en-US" sz="2800" b="1" dirty="0">
                <a:solidFill>
                  <a:schemeClr val="bg2">
                    <a:lumMod val="25000"/>
                  </a:schemeClr>
                </a:solidFill>
                <a:latin typeface="微软雅黑" panose="020B0503020204020204" pitchFamily="34" charset="-122"/>
                <a:ea typeface="微软雅黑" panose="020B0503020204020204" pitchFamily="34" charset="-122"/>
              </a:rPr>
              <a:t>没有领导</a:t>
            </a:r>
            <a:endParaRPr lang="en-US" altLang="zh-CN" sz="2800" b="1"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6" name="图片 5"/>
          <p:cNvPicPr>
            <a:picLocks/>
          </p:cNvPicPr>
          <p:nvPr/>
        </p:nvPicPr>
        <p:blipFill rotWithShape="1">
          <a:blip r:embed="rId9">
            <a:extLst>
              <a:ext uri="{28A0092B-C50C-407E-A947-70E740481C1C}">
                <a14:useLocalDpi xmlns:a14="http://schemas.microsoft.com/office/drawing/2010/main" val="0"/>
              </a:ext>
            </a:extLst>
          </a:blip>
          <a:srcRect l="-4959" t="-6782" r="-2069" b="1108"/>
          <a:stretch/>
        </p:blipFill>
        <p:spPr>
          <a:xfrm>
            <a:off x="7838064" y="3647477"/>
            <a:ext cx="3858643" cy="2160000"/>
          </a:xfrm>
          <a:prstGeom prst="ellipse">
            <a:avLst/>
          </a:prstGeom>
          <a:ln>
            <a:noFill/>
          </a:ln>
          <a:effectLst>
            <a:softEdge rad="112500"/>
          </a:effectLst>
        </p:spPr>
      </p:pic>
      <p:sp>
        <p:nvSpPr>
          <p:cNvPr id="7" name="文本框 6"/>
          <p:cNvSpPr txBox="1"/>
          <p:nvPr/>
        </p:nvSpPr>
        <p:spPr>
          <a:xfrm>
            <a:off x="2301052" y="3575180"/>
            <a:ext cx="5943062" cy="2862322"/>
          </a:xfrm>
          <a:prstGeom prst="rect">
            <a:avLst/>
          </a:prstGeom>
          <a:noFill/>
        </p:spPr>
        <p:txBody>
          <a:bodyPr wrap="square" rtlCol="0">
            <a:spAutoFit/>
          </a:bodyPr>
          <a:lstStyle/>
          <a:p>
            <a:pPr marL="285750" indent="-285750">
              <a:buFont typeface="Wingdings" panose="05000000000000000000" pitchFamily="2" charset="2"/>
              <a:buChar char="u"/>
            </a:pPr>
            <a:r>
              <a:rPr lang="zh-CN" altLang="en-US" sz="2000" dirty="0" smtClean="0">
                <a:latin typeface="微软雅黑" panose="020B0503020204020204" pitchFamily="34" charset="-122"/>
                <a:ea typeface="微软雅黑" panose="020B0503020204020204" pitchFamily="34" charset="-122"/>
              </a:rPr>
              <a:t>一切事物运动和发展都是在时间的长河中进行的，时间</a:t>
            </a:r>
            <a:r>
              <a:rPr lang="zh-CN" altLang="en-US" sz="2000" dirty="0">
                <a:latin typeface="微软雅黑" panose="020B0503020204020204" pitchFamily="34" charset="-122"/>
                <a:ea typeface="微软雅黑" panose="020B0503020204020204" pitchFamily="34" charset="-122"/>
              </a:rPr>
              <a:t>是物质运动的</a:t>
            </a:r>
            <a:r>
              <a:rPr lang="zh-CN" altLang="en-US" sz="2000" dirty="0" smtClean="0">
                <a:latin typeface="微软雅黑" panose="020B0503020204020204" pitchFamily="34" charset="-122"/>
                <a:ea typeface="微软雅黑" panose="020B0503020204020204" pitchFamily="34" charset="-122"/>
              </a:rPr>
              <a:t>延续性。时间</a:t>
            </a:r>
            <a:r>
              <a:rPr lang="zh-CN" altLang="en-US" sz="2000" dirty="0">
                <a:latin typeface="微软雅黑" panose="020B0503020204020204" pitchFamily="34" charset="-122"/>
                <a:ea typeface="微软雅黑" panose="020B0503020204020204" pitchFamily="34" charset="-122"/>
              </a:rPr>
              <a:t>的特点是“一维性”，它永恒地沿着过去、现在、未来所构成的轴线不可逆地向前</a:t>
            </a:r>
            <a:r>
              <a:rPr lang="zh-CN" altLang="en-US" sz="2000" dirty="0" smtClean="0">
                <a:latin typeface="微软雅黑" panose="020B0503020204020204" pitchFamily="34" charset="-122"/>
                <a:ea typeface="微软雅黑" panose="020B0503020204020204" pitchFamily="34" charset="-122"/>
              </a:rPr>
              <a:t>流逝。</a:t>
            </a:r>
            <a:endParaRPr lang="en-US" altLang="zh-CN" sz="20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endParaRPr lang="en-US" altLang="zh-CN" sz="20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一切事物运动和发展都是在空间的广袤中进行的，空间是物质运动的广延性。空间的特点是“三维性”，它永恒地向长度、宽度、高度三个方向显示自身的</a:t>
            </a:r>
            <a:r>
              <a:rPr lang="zh-CN" altLang="en-US" sz="2000" dirty="0" smtClean="0">
                <a:latin typeface="微软雅黑" panose="020B0503020204020204" pitchFamily="34" charset="-122"/>
                <a:ea typeface="微软雅黑" panose="020B0503020204020204" pitchFamily="34" charset="-122"/>
              </a:rPr>
              <a:t>存在。</a:t>
            </a:r>
            <a:endParaRPr lang="zh-CN" altLang="en-US" sz="20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44766" y="3604757"/>
            <a:ext cx="2296120"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n-US" altLang="zh-CN" sz="2400" b="1" dirty="0" smtClean="0">
              <a:latin typeface="微软雅黑" panose="020B0503020204020204" pitchFamily="34" charset="-122"/>
              <a:ea typeface="微软雅黑" panose="020B0503020204020204" pitchFamily="34" charset="-122"/>
            </a:endParaRPr>
          </a:p>
          <a:p>
            <a:r>
              <a:rPr lang="zh-CN" altLang="en-US" sz="2400" b="1" dirty="0" smtClean="0">
                <a:latin typeface="微软雅黑" panose="020B0503020204020204" pitchFamily="34" charset="-122"/>
                <a:ea typeface="微软雅黑" panose="020B0503020204020204" pitchFamily="34" charset="-122"/>
              </a:rPr>
              <a:t>一切</a:t>
            </a:r>
            <a:r>
              <a:rPr lang="zh-CN" altLang="en-US" sz="2400" b="1" dirty="0">
                <a:latin typeface="微软雅黑" panose="020B0503020204020204" pitchFamily="34" charset="-122"/>
                <a:ea typeface="微软雅黑" panose="020B0503020204020204" pitchFamily="34" charset="-122"/>
              </a:rPr>
              <a:t>事物运动和发展都是可以预见其变化趋势和发展方向</a:t>
            </a:r>
            <a:r>
              <a:rPr lang="zh-CN" altLang="en-US" sz="2400" b="1" dirty="0" smtClean="0">
                <a:latin typeface="微软雅黑" panose="020B0503020204020204" pitchFamily="34" charset="-122"/>
                <a:ea typeface="微软雅黑" panose="020B0503020204020204" pitchFamily="34" charset="-122"/>
              </a:rPr>
              <a:t>的</a:t>
            </a:r>
            <a:endParaRPr lang="en-US" altLang="zh-CN" sz="2400" b="1" dirty="0" smtClean="0">
              <a:latin typeface="微软雅黑" panose="020B0503020204020204" pitchFamily="34" charset="-122"/>
              <a:ea typeface="微软雅黑" panose="020B0503020204020204" pitchFamily="34" charset="-122"/>
            </a:endParaRPr>
          </a:p>
          <a:p>
            <a:endParaRPr lang="en-US" altLang="zh-CN" sz="2400" dirty="0"/>
          </a:p>
        </p:txBody>
      </p:sp>
      <p:sp>
        <p:nvSpPr>
          <p:cNvPr id="75" name="文本框 74"/>
          <p:cNvSpPr txBox="1"/>
          <p:nvPr/>
        </p:nvSpPr>
        <p:spPr>
          <a:xfrm>
            <a:off x="2455777" y="1270617"/>
            <a:ext cx="7782903"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凡事预则立，不预则</a:t>
            </a:r>
            <a:r>
              <a:rPr lang="zh-CN" altLang="en-US" sz="2400" b="1" dirty="0" smtClean="0">
                <a:latin typeface="黑体" panose="02010609060101010101" pitchFamily="49" charset="-122"/>
                <a:ea typeface="黑体" panose="02010609060101010101" pitchFamily="49" charset="-122"/>
              </a:rPr>
              <a:t>废</a:t>
            </a:r>
            <a:endParaRPr lang="zh-CN" altLang="en-US"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204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slide(fromLeft)">
                                      <p:cBhvr>
                                        <p:cTn id="36" dur="500"/>
                                        <p:tgtEl>
                                          <p:spTgt spid="36"/>
                                        </p:tgtEl>
                                      </p:cBhvr>
                                    </p:animEffect>
                                  </p:childTnLst>
                                </p:cTn>
                              </p:par>
                            </p:childTnLst>
                          </p:cTn>
                        </p:par>
                        <p:par>
                          <p:cTn id="37" fill="hold">
                            <p:stCondLst>
                              <p:cond delay="2500"/>
                            </p:stCondLst>
                            <p:childTnLst>
                              <p:par>
                                <p:cTn id="38" presetID="12" presetClass="entr" presetSubtype="8"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slide(fromLeft)">
                                      <p:cBhvr>
                                        <p:cTn id="40" dur="500"/>
                                        <p:tgtEl>
                                          <p:spTgt spid="75"/>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slide(fromBottom)">
                                      <p:cBhvr>
                                        <p:cTn id="44" dur="500"/>
                                        <p:tgtEl>
                                          <p:spTgt spid="60"/>
                                        </p:tgtEl>
                                      </p:cBhvr>
                                    </p:animEffect>
                                  </p:childTnLst>
                                </p:cTn>
                              </p:par>
                            </p:childTnLst>
                          </p:cTn>
                        </p:par>
                        <p:par>
                          <p:cTn id="45" fill="hold">
                            <p:stCondLst>
                              <p:cond delay="3500"/>
                            </p:stCondLst>
                            <p:childTnLst>
                              <p:par>
                                <p:cTn id="46" presetID="12" presetClass="entr" presetSubtype="8" fill="hold" grpId="0" nodeType="after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slide(fromLeft)">
                                      <p:cBhvr>
                                        <p:cTn id="48" dur="500"/>
                                        <p:tgtEl>
                                          <p:spTgt spid="64"/>
                                        </p:tgtEl>
                                      </p:cBhvr>
                                    </p:animEffect>
                                  </p:childTnLst>
                                </p:cTn>
                              </p:par>
                            </p:childTnLst>
                          </p:cTn>
                        </p:par>
                        <p:par>
                          <p:cTn id="49" fill="hold">
                            <p:stCondLst>
                              <p:cond delay="4000"/>
                            </p:stCondLst>
                            <p:childTnLst>
                              <p:par>
                                <p:cTn id="50" presetID="12" presetClass="entr" presetSubtype="8"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slide(fromLeft)">
                                      <p:cBhvr>
                                        <p:cTn id="52" dur="500"/>
                                        <p:tgtEl>
                                          <p:spTgt spid="62"/>
                                        </p:tgtEl>
                                      </p:cBhvr>
                                    </p:animEffect>
                                  </p:childTnLst>
                                </p:cTn>
                              </p:par>
                            </p:childTnLst>
                          </p:cTn>
                        </p:par>
                        <p:par>
                          <p:cTn id="53" fill="hold">
                            <p:stCondLst>
                              <p:cond delay="4500"/>
                            </p:stCondLst>
                            <p:childTnLst>
                              <p:par>
                                <p:cTn id="54" presetID="12" presetClass="entr" presetSubtype="8"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slide(fromLeft)">
                                      <p:cBhvr>
                                        <p:cTn id="56" dur="500"/>
                                        <p:tgtEl>
                                          <p:spTgt spid="61"/>
                                        </p:tgtEl>
                                      </p:cBhvr>
                                    </p:animEffect>
                                  </p:childTnLst>
                                </p:cTn>
                              </p:par>
                            </p:childTnLst>
                          </p:cTn>
                        </p:par>
                        <p:par>
                          <p:cTn id="57" fill="hold">
                            <p:stCondLst>
                              <p:cond delay="5000"/>
                            </p:stCondLst>
                            <p:childTnLst>
                              <p:par>
                                <p:cTn id="58" presetID="12" presetClass="entr" presetSubtype="8"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slide(fromLeft)">
                                      <p:cBhvr>
                                        <p:cTn id="60" dur="500"/>
                                        <p:tgtEl>
                                          <p:spTgt spid="63"/>
                                        </p:tgtEl>
                                      </p:cBhvr>
                                    </p:animEffect>
                                  </p:childTnLst>
                                </p:cTn>
                              </p:par>
                            </p:childTnLst>
                          </p:cTn>
                        </p:par>
                        <p:par>
                          <p:cTn id="61" fill="hold">
                            <p:stCondLst>
                              <p:cond delay="5500"/>
                            </p:stCondLst>
                            <p:childTnLst>
                              <p:par>
                                <p:cTn id="62" presetID="37"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900" decel="100000" fill="hold"/>
                                        <p:tgtEl>
                                          <p:spTgt spid="8"/>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8" fill="hold">
                            <p:stCondLst>
                              <p:cond delay="6500"/>
                            </p:stCondLst>
                            <p:childTnLst>
                              <p:par>
                                <p:cTn id="69" presetID="5" presetClass="entr" presetSubtype="10"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checkerboard(across)">
                                      <p:cBhvr>
                                        <p:cTn id="71" dur="500"/>
                                        <p:tgtEl>
                                          <p:spTgt spid="7"/>
                                        </p:tgtEl>
                                      </p:cBhvr>
                                    </p:animEffect>
                                  </p:childTnLst>
                                </p:cTn>
                              </p:par>
                            </p:childTnLst>
                          </p:cTn>
                        </p:par>
                        <p:par>
                          <p:cTn id="72" fill="hold">
                            <p:stCondLst>
                              <p:cond delay="7000"/>
                            </p:stCondLst>
                            <p:childTnLst>
                              <p:par>
                                <p:cTn id="73" presetID="42"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44" grpId="0" animBg="1"/>
      <p:bldP spid="45" grpId="0" animBg="1"/>
      <p:bldP spid="60" grpId="0" animBg="1"/>
      <p:bldP spid="61" grpId="0" animBg="1"/>
      <p:bldP spid="62" grpId="0" animBg="1"/>
      <p:bldP spid="63" grpId="0"/>
      <p:bldP spid="64" grpId="0"/>
      <p:bldP spid="7" grpId="0"/>
      <p:bldP spid="8" grpId="0" animBg="1"/>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380347" y="293322"/>
            <a:ext cx="6249483" cy="656398"/>
            <a:chOff x="1380347" y="293322"/>
            <a:chExt cx="6249483" cy="656398"/>
          </a:xfrm>
        </p:grpSpPr>
        <p:grpSp>
          <p:nvGrpSpPr>
            <p:cNvPr id="5"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“简”是为政者治国理政的重要行为</a:t>
              </a:r>
            </a:p>
          </p:txBody>
        </p:sp>
      </p:grpSp>
      <p:grpSp>
        <p:nvGrpSpPr>
          <p:cNvPr id="36" name="Group 12"/>
          <p:cNvGrpSpPr>
            <a:grpSpLocks/>
          </p:cNvGrpSpPr>
          <p:nvPr/>
        </p:nvGrpSpPr>
        <p:grpSpPr bwMode="auto">
          <a:xfrm>
            <a:off x="1364835" y="1168328"/>
            <a:ext cx="1109310"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a:solidFill>
                    <a:schemeClr val="bg1"/>
                  </a:solidFill>
                  <a:latin typeface="微软雅黑" panose="020B0503020204020204" pitchFamily="34" charset="-122"/>
                  <a:ea typeface="微软雅黑" panose="020B0503020204020204" pitchFamily="34" charset="-122"/>
                </a:rPr>
                <a:t>创新性</a:t>
              </a:r>
            </a:p>
          </p:txBody>
        </p:sp>
      </p:grpSp>
      <p:sp>
        <p:nvSpPr>
          <p:cNvPr id="41" name="矩形 40"/>
          <p:cNvSpPr/>
          <p:nvPr/>
        </p:nvSpPr>
        <p:spPr>
          <a:xfrm>
            <a:off x="856056" y="1343626"/>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622693" y="1343626"/>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497281" y="1343626"/>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59" name="文本框 58"/>
          <p:cNvSpPr txBox="1"/>
          <p:nvPr/>
        </p:nvSpPr>
        <p:spPr>
          <a:xfrm>
            <a:off x="2472465" y="1093556"/>
            <a:ext cx="7782903" cy="830997"/>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是</a:t>
            </a:r>
            <a:r>
              <a:rPr lang="zh-CN" altLang="en-US" sz="2400" b="1" dirty="0">
                <a:latin typeface="黑体" panose="02010609060101010101" pitchFamily="49" charset="-122"/>
                <a:ea typeface="黑体" panose="02010609060101010101" pitchFamily="49" charset="-122"/>
              </a:rPr>
              <a:t>思维活动的一种特殊形式，它既有一般思维的特点，又具有其自身固有的</a:t>
            </a:r>
            <a:r>
              <a:rPr lang="zh-CN" altLang="en-US" sz="2400" b="1" dirty="0" smtClean="0">
                <a:latin typeface="黑体" panose="02010609060101010101" pitchFamily="49" charset="-122"/>
                <a:ea typeface="黑体" panose="02010609060101010101" pitchFamily="49" charset="-122"/>
              </a:rPr>
              <a:t>特点</a:t>
            </a:r>
            <a:endParaRPr lang="zh-CN" altLang="en-US" sz="2400" b="1"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28" y="2037751"/>
            <a:ext cx="2925749" cy="2908194"/>
          </a:xfrm>
          <a:prstGeom prst="rect">
            <a:avLst/>
          </a:prstGeom>
        </p:spPr>
      </p:pic>
      <p:sp>
        <p:nvSpPr>
          <p:cNvPr id="11" name="文本框 10"/>
          <p:cNvSpPr txBox="1"/>
          <p:nvPr/>
        </p:nvSpPr>
        <p:spPr>
          <a:xfrm>
            <a:off x="2627085" y="2553788"/>
            <a:ext cx="9477827" cy="1938992"/>
          </a:xfrm>
          <a:prstGeom prst="rect">
            <a:avLst/>
          </a:prstGeom>
          <a:noFill/>
        </p:spPr>
        <p:txBody>
          <a:bodyPr wrap="square" rtlCol="0">
            <a:spAutoFit/>
          </a:bodyPr>
          <a:lstStyle/>
          <a:p>
            <a:r>
              <a:rPr lang="zh-CN" altLang="en-US" sz="2400" dirty="0" smtClean="0">
                <a:latin typeface="微软雅黑" panose="020B0503020204020204" pitchFamily="34" charset="-122"/>
                <a:ea typeface="微软雅黑" panose="020B0503020204020204" pitchFamily="34" charset="-122"/>
              </a:rPr>
              <a:t>创新思维是</a:t>
            </a:r>
            <a:r>
              <a:rPr lang="zh-CN" altLang="en-US" sz="2400" dirty="0">
                <a:latin typeface="微软雅黑" panose="020B0503020204020204" pitchFamily="34" charset="-122"/>
                <a:ea typeface="微软雅黑" panose="020B0503020204020204" pitchFamily="34" charset="-122"/>
              </a:rPr>
              <a:t>在人类已有经验、感性认识、理性认识和综合最新信息基础上，统摄各种智力因素与非智力因素，利用大脑有意识的敏锐感悟能力和灵活选择能力，突破和重构已有知识、经验，以具有超前性的认知模式把握事物发展的内在本质和运动规律，从而提出具有独特见解、观点、思想、理论等的思维过程。</a:t>
            </a: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9999" y="4151701"/>
            <a:ext cx="8126984" cy="2952470"/>
          </a:xfrm>
          <a:prstGeom prst="rect">
            <a:avLst/>
          </a:prstGeom>
        </p:spPr>
      </p:pic>
    </p:spTree>
    <p:extLst>
      <p:ext uri="{BB962C8B-B14F-4D97-AF65-F5344CB8AC3E}">
        <p14:creationId xmlns:p14="http://schemas.microsoft.com/office/powerpoint/2010/main" val="41672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slide(fromLeft)">
                                      <p:cBhvr>
                                        <p:cTn id="36" dur="500"/>
                                        <p:tgtEl>
                                          <p:spTgt spid="36"/>
                                        </p:tgtEl>
                                      </p:cBhvr>
                                    </p:animEffect>
                                  </p:childTnLst>
                                </p:cTn>
                              </p:par>
                            </p:childTnLst>
                          </p:cTn>
                        </p:par>
                        <p:par>
                          <p:cTn id="37" fill="hold">
                            <p:stCondLst>
                              <p:cond delay="2500"/>
                            </p:stCondLst>
                            <p:childTnLst>
                              <p:par>
                                <p:cTn id="38" presetID="12" presetClass="entr" presetSubtype="8" fill="hold" grpId="0"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slide(fromLeft)">
                                      <p:cBhvr>
                                        <p:cTn id="40" dur="500"/>
                                        <p:tgtEl>
                                          <p:spTgt spid="59"/>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37"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900" decel="100000" fill="hold"/>
                                        <p:tgtEl>
                                          <p:spTgt spid="17"/>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44" grpId="0" animBg="1"/>
      <p:bldP spid="45" grpId="0" animBg="1"/>
      <p:bldP spid="5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277307" y="5007416"/>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lum bright="40000" contrast="-40000"/>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lum bright="40000" contras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lum bright="40000" contrast="-40000"/>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lum bright="40000" contrast="-40000"/>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lum bright="40000" contrast="-40000"/>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4" name="组合 23"/>
          <p:cNvGrpSpPr/>
          <p:nvPr/>
        </p:nvGrpSpPr>
        <p:grpSpPr>
          <a:xfrm>
            <a:off x="626175" y="305388"/>
            <a:ext cx="3262961" cy="523220"/>
            <a:chOff x="626175" y="305388"/>
            <a:chExt cx="3262961" cy="523220"/>
          </a:xfrm>
        </p:grpSpPr>
        <p:sp>
          <p:nvSpPr>
            <p:cNvPr id="22" name="矩形 21"/>
            <p:cNvSpPr/>
            <p:nvPr/>
          </p:nvSpPr>
          <p:spPr>
            <a:xfrm>
              <a:off x="626175" y="371676"/>
              <a:ext cx="1131679" cy="405122"/>
            </a:xfrm>
            <a:prstGeom prst="rect">
              <a:avLst/>
            </a:prstGeom>
            <a:solidFill>
              <a:srgbClr val="ED6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39543" y="305388"/>
              <a:ext cx="3149593" cy="523220"/>
            </a:xfrm>
            <a:prstGeom prst="rect">
              <a:avLst/>
            </a:prstGeom>
            <a:noFill/>
          </p:spPr>
          <p:txBody>
            <a:bodyPr wrap="square" rtlCol="0">
              <a:spAutoFit/>
            </a:bodyPr>
            <a:lstStyle/>
            <a:p>
              <a:r>
                <a:rPr lang="zh-CN" altLang="en-US" sz="2800" dirty="0" smtClean="0">
                  <a:solidFill>
                    <a:srgbClr val="F4F2F3"/>
                  </a:solidFill>
                  <a:latin typeface="华康俪金黑W8" panose="020B0809000000000000" pitchFamily="49" charset="-122"/>
                  <a:ea typeface="华康俪金黑W8" panose="020B0809000000000000" pitchFamily="49" charset="-122"/>
                </a:rPr>
                <a:t>国学</a:t>
              </a:r>
              <a:endParaRPr lang="zh-CN" altLang="en-US" sz="2800" dirty="0">
                <a:solidFill>
                  <a:srgbClr val="F4F2F3"/>
                </a:solidFill>
                <a:latin typeface="华康俪金黑W8" panose="020B0809000000000000" pitchFamily="49" charset="-122"/>
                <a:ea typeface="华康俪金黑W8" panose="020B0809000000000000" pitchFamily="49" charset="-122"/>
              </a:endParaRPr>
            </a:p>
          </p:txBody>
        </p:sp>
      </p:grpSp>
      <p:cxnSp>
        <p:nvCxnSpPr>
          <p:cNvPr id="27" name="直接连接符 26"/>
          <p:cNvCxnSpPr/>
          <p:nvPr/>
        </p:nvCxnSpPr>
        <p:spPr>
          <a:xfrm flipH="1">
            <a:off x="403664" y="337253"/>
            <a:ext cx="0" cy="468000"/>
          </a:xfrm>
          <a:prstGeom prst="line">
            <a:avLst/>
          </a:prstGeom>
          <a:ln w="127000" cmpd="thickThin">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951630" y="333312"/>
            <a:ext cx="0" cy="468000"/>
          </a:xfrm>
          <a:prstGeom prst="line">
            <a:avLst/>
          </a:prstGeom>
          <a:ln w="127000" cmpd="thickThin">
            <a:solidFill>
              <a:srgbClr val="969696"/>
            </a:solidFill>
          </a:ln>
        </p:spPr>
        <p:style>
          <a:lnRef idx="1">
            <a:schemeClr val="accent1"/>
          </a:lnRef>
          <a:fillRef idx="0">
            <a:schemeClr val="accent1"/>
          </a:fillRef>
          <a:effectRef idx="0">
            <a:schemeClr val="accent1"/>
          </a:effectRef>
          <a:fontRef idx="minor">
            <a:schemeClr val="tx1"/>
          </a:fontRef>
        </p:style>
      </p:cxn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25" name="组合 24"/>
          <p:cNvGrpSpPr/>
          <p:nvPr/>
        </p:nvGrpSpPr>
        <p:grpSpPr>
          <a:xfrm>
            <a:off x="104130" y="3439505"/>
            <a:ext cx="6379220" cy="3354291"/>
            <a:chOff x="104130" y="3439505"/>
            <a:chExt cx="6379220" cy="3354291"/>
          </a:xfrm>
        </p:grpSpPr>
        <p:sp>
          <p:nvSpPr>
            <p:cNvPr id="32" name="矩形 31"/>
            <p:cNvSpPr/>
            <p:nvPr/>
          </p:nvSpPr>
          <p:spPr>
            <a:xfrm>
              <a:off x="229736" y="3695222"/>
              <a:ext cx="6100175" cy="2805831"/>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flipH="1">
              <a:off x="104130" y="3439505"/>
              <a:ext cx="252000" cy="2016000"/>
            </a:xfrm>
            <a:prstGeom prst="rect">
              <a:avLst/>
            </a:prstGeom>
            <a:solidFill>
              <a:srgbClr val="92D050"/>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flipH="1">
              <a:off x="6231350" y="4786864"/>
              <a:ext cx="252000" cy="2006932"/>
            </a:xfrm>
            <a:prstGeom prst="rect">
              <a:avLst/>
            </a:prstGeom>
            <a:solidFill>
              <a:srgbClr val="92D050"/>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7000" y="393111"/>
            <a:ext cx="5402094" cy="4156953"/>
          </a:xfrm>
          <a:prstGeom prst="rect">
            <a:avLst/>
          </a:prstGeom>
        </p:spPr>
      </p:pic>
      <p:sp>
        <p:nvSpPr>
          <p:cNvPr id="37" name="TextBox 90"/>
          <p:cNvSpPr txBox="1">
            <a:spLocks noChangeArrowheads="1"/>
          </p:cNvSpPr>
          <p:nvPr/>
        </p:nvSpPr>
        <p:spPr bwMode="auto">
          <a:xfrm>
            <a:off x="10154542" y="944331"/>
            <a:ext cx="1569660" cy="3214688"/>
          </a:xfrm>
          <a:prstGeom prst="rect">
            <a:avLst/>
          </a:prstGeom>
          <a:noFill/>
          <a:ln w="9525">
            <a:noFill/>
            <a:miter lim="800000"/>
            <a:headEnd/>
            <a:tailEnd/>
          </a:ln>
        </p:spPr>
        <p:txBody>
          <a:bodyPr vert="eaVert">
            <a:spAutoFit/>
          </a:bodyPr>
          <a:lstStyle/>
          <a:p>
            <a:pPr>
              <a:lnSpc>
                <a:spcPct val="150000"/>
              </a:lnSpc>
            </a:pPr>
            <a:r>
              <a:rPr lang="zh-CN" altLang="en-US" sz="2000" dirty="0"/>
              <a:t>乐师掌国学之政，以教国子小舞</a:t>
            </a:r>
            <a:r>
              <a:rPr lang="zh-CN" altLang="en-US" sz="2000" dirty="0" smtClean="0"/>
              <a:t>。</a:t>
            </a:r>
            <a:endParaRPr lang="en-US" altLang="zh-CN" sz="2000" dirty="0" smtClean="0"/>
          </a:p>
          <a:p>
            <a:pPr algn="r">
              <a:lnSpc>
                <a:spcPct val="150000"/>
              </a:lnSpc>
            </a:pPr>
            <a:r>
              <a:rPr lang="en-US" altLang="zh-CN" sz="2000" dirty="0" smtClean="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周礼</a:t>
            </a:r>
            <a:r>
              <a:rPr lang="en-US" altLang="zh-CN" sz="2000" dirty="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春官宗伯</a:t>
            </a:r>
            <a:r>
              <a:rPr lang="en-US" altLang="zh-CN" sz="2000" dirty="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乐师</a:t>
            </a:r>
          </a:p>
        </p:txBody>
      </p:sp>
      <p:sp>
        <p:nvSpPr>
          <p:cNvPr id="38" name="TextBox 91"/>
          <p:cNvSpPr txBox="1">
            <a:spLocks noChangeArrowheads="1"/>
          </p:cNvSpPr>
          <p:nvPr/>
        </p:nvSpPr>
        <p:spPr bwMode="auto">
          <a:xfrm>
            <a:off x="8353369" y="872894"/>
            <a:ext cx="1569660" cy="3214687"/>
          </a:xfrm>
          <a:prstGeom prst="rect">
            <a:avLst/>
          </a:prstGeom>
          <a:noFill/>
          <a:ln w="9525">
            <a:noFill/>
            <a:miter lim="800000"/>
            <a:headEnd/>
            <a:tailEnd/>
          </a:ln>
        </p:spPr>
        <p:txBody>
          <a:bodyPr vert="eaVert">
            <a:spAutoFit/>
          </a:bodyPr>
          <a:lstStyle/>
          <a:p>
            <a:pPr>
              <a:lnSpc>
                <a:spcPct val="150000"/>
              </a:lnSpc>
            </a:pPr>
            <a:r>
              <a:rPr lang="zh-CN" altLang="en-US" sz="2000" dirty="0"/>
              <a:t>古之教者，家有塾，党有庠，术有序，国有学</a:t>
            </a:r>
            <a:r>
              <a:rPr lang="zh-CN" altLang="en-US" sz="2000" dirty="0" smtClean="0"/>
              <a:t>。</a:t>
            </a:r>
            <a:endParaRPr lang="en-US" altLang="zh-CN" sz="2000" dirty="0"/>
          </a:p>
          <a:p>
            <a:pPr algn="r">
              <a:lnSpc>
                <a:spcPct val="150000"/>
              </a:lnSpc>
            </a:pPr>
            <a:r>
              <a:rPr lang="en-US" altLang="zh-CN" sz="2000" dirty="0" smtClean="0">
                <a:latin typeface="华文行楷" panose="02010800040101010101" pitchFamily="2" charset="-122"/>
                <a:ea typeface="华文行楷" panose="02010800040101010101" pitchFamily="2" charset="-122"/>
              </a:rPr>
              <a:t>——</a:t>
            </a:r>
            <a:r>
              <a:rPr lang="zh-CN" altLang="en-US" sz="2000" dirty="0" smtClean="0">
                <a:latin typeface="华文行楷" panose="02010800040101010101" pitchFamily="2" charset="-122"/>
                <a:ea typeface="华文行楷" panose="02010800040101010101" pitchFamily="2" charset="-122"/>
              </a:rPr>
              <a:t>礼记</a:t>
            </a:r>
            <a:r>
              <a:rPr lang="en-US" altLang="zh-CN" sz="2000" dirty="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学记</a:t>
            </a:r>
          </a:p>
        </p:txBody>
      </p:sp>
      <p:sp>
        <p:nvSpPr>
          <p:cNvPr id="39" name="TextBox 91"/>
          <p:cNvSpPr txBox="1">
            <a:spLocks noChangeArrowheads="1"/>
          </p:cNvSpPr>
          <p:nvPr/>
        </p:nvSpPr>
        <p:spPr bwMode="auto">
          <a:xfrm>
            <a:off x="6438341" y="900700"/>
            <a:ext cx="1569660" cy="3214687"/>
          </a:xfrm>
          <a:prstGeom prst="rect">
            <a:avLst/>
          </a:prstGeom>
          <a:noFill/>
          <a:ln w="9525">
            <a:noFill/>
            <a:miter lim="800000"/>
            <a:headEnd/>
            <a:tailEnd/>
          </a:ln>
        </p:spPr>
        <p:txBody>
          <a:bodyPr vert="eaVert">
            <a:spAutoFit/>
          </a:bodyPr>
          <a:lstStyle/>
          <a:p>
            <a:pPr>
              <a:lnSpc>
                <a:spcPct val="150000"/>
              </a:lnSpc>
            </a:pPr>
            <a:r>
              <a:rPr lang="zh-CN" altLang="en-US" sz="2000" dirty="0"/>
              <a:t>国学者，在国城中王宫左之小学也</a:t>
            </a:r>
            <a:r>
              <a:rPr lang="zh-CN" altLang="en-US" sz="2000" dirty="0" smtClean="0"/>
              <a:t>。</a:t>
            </a:r>
            <a:endParaRPr lang="en-US" altLang="zh-CN" sz="2000" dirty="0" smtClean="0"/>
          </a:p>
          <a:p>
            <a:pPr algn="r">
              <a:lnSpc>
                <a:spcPct val="150000"/>
              </a:lnSpc>
            </a:pPr>
            <a:r>
              <a:rPr lang="en-US" altLang="zh-CN" sz="2000" dirty="0" smtClean="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周礼</a:t>
            </a:r>
            <a:r>
              <a:rPr lang="en-US" altLang="zh-CN" sz="2000" dirty="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正义</a:t>
            </a:r>
          </a:p>
        </p:txBody>
      </p:sp>
      <p:sp>
        <p:nvSpPr>
          <p:cNvPr id="10" name="文本框 9"/>
          <p:cNvSpPr txBox="1"/>
          <p:nvPr/>
        </p:nvSpPr>
        <p:spPr>
          <a:xfrm>
            <a:off x="519840" y="3981338"/>
            <a:ext cx="5646361" cy="2308324"/>
          </a:xfrm>
          <a:prstGeom prst="rect">
            <a:avLst/>
          </a:prstGeom>
          <a:noFill/>
        </p:spPr>
        <p:txBody>
          <a:bodyPr wrap="square" rtlCol="0">
            <a:spAutoFit/>
          </a:bodyPr>
          <a:lstStyle/>
          <a:p>
            <a:r>
              <a:rPr lang="zh-CN" altLang="en-US" sz="2400" dirty="0">
                <a:latin typeface="+mn-ea"/>
              </a:rPr>
              <a:t>国学者何？一国所有之学也。有地而人生其上，因以成国焉，有其国者有其学。学也者，学其一国之学以为国用，而自治其一国也</a:t>
            </a:r>
            <a:r>
              <a:rPr lang="zh-CN" altLang="en-US" sz="2400" dirty="0" smtClean="0">
                <a:latin typeface="+mn-ea"/>
              </a:rPr>
              <a:t>。</a:t>
            </a:r>
            <a:endParaRPr lang="en-US" altLang="zh-CN" sz="2400" dirty="0" smtClean="0">
              <a:latin typeface="+mn-ea"/>
            </a:endParaRPr>
          </a:p>
          <a:p>
            <a:endParaRPr lang="en-US" altLang="zh-CN" sz="2400" dirty="0" smtClean="0">
              <a:latin typeface="+mn-ea"/>
            </a:endParaRPr>
          </a:p>
          <a:p>
            <a:pPr algn="r"/>
            <a:r>
              <a:rPr lang="en-US" altLang="zh-CN" sz="2400" dirty="0" smtClean="0">
                <a:latin typeface="华文行楷" panose="02010800040101010101" pitchFamily="2" charset="-122"/>
                <a:ea typeface="华文行楷" panose="02010800040101010101" pitchFamily="2" charset="-122"/>
              </a:rPr>
              <a:t>——</a:t>
            </a:r>
            <a:r>
              <a:rPr lang="zh-CN" altLang="en-US" sz="2400" dirty="0" smtClean="0">
                <a:latin typeface="华文行楷" panose="02010800040101010101" pitchFamily="2" charset="-122"/>
                <a:ea typeface="华文行楷" panose="02010800040101010101" pitchFamily="2" charset="-122"/>
              </a:rPr>
              <a:t>邓实 </a:t>
            </a:r>
            <a:r>
              <a:rPr lang="en-US" altLang="zh-CN" sz="2400" dirty="0" smtClean="0">
                <a:latin typeface="华文行楷" panose="02010800040101010101" pitchFamily="2" charset="-122"/>
                <a:ea typeface="华文行楷" panose="02010800040101010101" pitchFamily="2" charset="-122"/>
              </a:rPr>
              <a:t>《</a:t>
            </a:r>
            <a:r>
              <a:rPr lang="zh-CN" altLang="en-US" sz="2400" dirty="0">
                <a:latin typeface="华文行楷" panose="02010800040101010101" pitchFamily="2" charset="-122"/>
                <a:ea typeface="华文行楷" panose="02010800040101010101" pitchFamily="2" charset="-122"/>
              </a:rPr>
              <a:t>国学讲习记</a:t>
            </a:r>
            <a:r>
              <a:rPr lang="en-US" altLang="zh-CN" sz="2400" dirty="0">
                <a:latin typeface="华文行楷" panose="02010800040101010101" pitchFamily="2" charset="-122"/>
                <a:ea typeface="华文行楷" panose="02010800040101010101" pitchFamily="2" charset="-122"/>
              </a:rPr>
              <a:t>》</a:t>
            </a:r>
            <a:endParaRPr lang="zh-CN" altLang="en-US" sz="2400" dirty="0">
              <a:latin typeface="华文行楷" panose="02010800040101010101" pitchFamily="2" charset="-122"/>
              <a:ea typeface="华文行楷" panose="02010800040101010101" pitchFamily="2" charset="-122"/>
            </a:endParaRPr>
          </a:p>
        </p:txBody>
      </p:sp>
      <p:sp>
        <p:nvSpPr>
          <p:cNvPr id="42" name="文本框 41"/>
          <p:cNvSpPr txBox="1"/>
          <p:nvPr/>
        </p:nvSpPr>
        <p:spPr>
          <a:xfrm>
            <a:off x="314948" y="1218475"/>
            <a:ext cx="5810071" cy="1938992"/>
          </a:xfrm>
          <a:prstGeom prst="rect">
            <a:avLst/>
          </a:prstGeom>
          <a:noFill/>
          <a:ln w="28575">
            <a:solidFill>
              <a:srgbClr val="00B0F0"/>
            </a:solidFill>
          </a:ln>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当今</a:t>
            </a:r>
            <a:r>
              <a:rPr lang="zh-CN" altLang="en-US" sz="2000" dirty="0">
                <a:latin typeface="微软雅黑" panose="020B0503020204020204" pitchFamily="34" charset="-122"/>
                <a:ea typeface="微软雅黑" panose="020B0503020204020204" pitchFamily="34" charset="-122"/>
              </a:rPr>
              <a:t>所谓“国学”</a:t>
            </a:r>
            <a:r>
              <a:rPr lang="zh-CN" altLang="en-US" sz="2000" dirty="0" smtClean="0">
                <a:latin typeface="微软雅黑" panose="020B0503020204020204" pitchFamily="34" charset="-122"/>
                <a:ea typeface="微软雅黑" panose="020B0503020204020204" pitchFamily="34" charset="-122"/>
              </a:rPr>
              <a:t>，是</a:t>
            </a:r>
            <a:r>
              <a:rPr lang="zh-CN" altLang="en-US" sz="2000" dirty="0">
                <a:latin typeface="微软雅黑" panose="020B0503020204020204" pitchFamily="34" charset="-122"/>
                <a:ea typeface="微软雅黑" panose="020B0503020204020204" pitchFamily="34" charset="-122"/>
              </a:rPr>
              <a:t>指在中国古代历史中形成、发展和延续至今的传统学术文化</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国学的思想</a:t>
            </a:r>
            <a:r>
              <a:rPr lang="zh-CN" altLang="en-US" sz="2000" dirty="0">
                <a:latin typeface="微软雅黑" panose="020B0503020204020204" pitchFamily="34" charset="-122"/>
                <a:ea typeface="微软雅黑" panose="020B0503020204020204" pitchFamily="34" charset="-122"/>
              </a:rPr>
              <a:t>和</a:t>
            </a:r>
            <a:r>
              <a:rPr lang="zh-CN" altLang="en-US" sz="2000" dirty="0" smtClean="0">
                <a:latin typeface="微软雅黑" panose="020B0503020204020204" pitchFamily="34" charset="-122"/>
                <a:ea typeface="微软雅黑" panose="020B0503020204020204" pitchFamily="34" charset="-122"/>
              </a:rPr>
              <a:t>观点形成</a:t>
            </a:r>
            <a:r>
              <a:rPr lang="zh-CN" altLang="en-US" sz="2000" dirty="0">
                <a:latin typeface="微软雅黑" panose="020B0503020204020204" pitchFamily="34" charset="-122"/>
                <a:ea typeface="微软雅黑" panose="020B0503020204020204" pitchFamily="34" charset="-122"/>
              </a:rPr>
              <a:t>了十分丰富而系统的治国理政学说和从政为官理论</a:t>
            </a:r>
            <a:r>
              <a:rPr lang="zh-CN" altLang="en-US" sz="2000" dirty="0" smtClean="0">
                <a:latin typeface="微软雅黑" panose="020B0503020204020204" pitchFamily="34" charset="-122"/>
                <a:ea typeface="微软雅黑" panose="020B0503020204020204" pitchFamily="34" charset="-122"/>
              </a:rPr>
              <a:t>，成为</a:t>
            </a:r>
            <a:r>
              <a:rPr lang="zh-CN" altLang="en-US" sz="2000" dirty="0">
                <a:latin typeface="微软雅黑" panose="020B0503020204020204" pitchFamily="34" charset="-122"/>
                <a:ea typeface="微软雅黑" panose="020B0503020204020204" pitchFamily="34" charset="-122"/>
              </a:rPr>
              <a:t>每一个中国政治家和领导人提升国家治理能力和实现国家治理现代化的丰富理论宝库。</a:t>
            </a:r>
          </a:p>
        </p:txBody>
      </p:sp>
      <p:pic>
        <p:nvPicPr>
          <p:cNvPr id="44" name="Picture 4" descr="D:\My Documents\My Pictures\四项修炼\竹简论语.jpg"/>
          <p:cNvPicPr>
            <a:picLocks noChangeAspect="1" noChangeArrowheads="1"/>
          </p:cNvPicPr>
          <p:nvPr/>
        </p:nvPicPr>
        <p:blipFill>
          <a:blip r:embed="rId9">
            <a:grayscl/>
            <a:biLevel thresh="50000"/>
          </a:blip>
          <a:srcRect/>
          <a:stretch>
            <a:fillRect/>
          </a:stretch>
        </p:blipFill>
        <p:spPr bwMode="auto">
          <a:xfrm>
            <a:off x="7845136" y="4595258"/>
            <a:ext cx="2555875" cy="1706563"/>
          </a:xfrm>
          <a:prstGeom prst="rect">
            <a:avLst/>
          </a:prstGeom>
          <a:noFill/>
          <a:ln w="9525">
            <a:noFill/>
            <a:miter lim="800000"/>
            <a:headEnd/>
            <a:tailEnd/>
          </a:ln>
        </p:spPr>
      </p:pic>
    </p:spTree>
    <p:extLst>
      <p:ext uri="{BB962C8B-B14F-4D97-AF65-F5344CB8AC3E}">
        <p14:creationId xmlns:p14="http://schemas.microsoft.com/office/powerpoint/2010/main" val="14244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anim calcmode="lin" valueType="num">
                                      <p:cBhvr>
                                        <p:cTn id="20" dur="250" fill="hold"/>
                                        <p:tgtEl>
                                          <p:spTgt spid="24"/>
                                        </p:tgtEl>
                                        <p:attrNameLst>
                                          <p:attrName>ppt_x</p:attrName>
                                        </p:attrNameLst>
                                      </p:cBhvr>
                                      <p:tavLst>
                                        <p:tav tm="0">
                                          <p:val>
                                            <p:strVal val="#ppt_x"/>
                                          </p:val>
                                        </p:tav>
                                        <p:tav tm="100000">
                                          <p:val>
                                            <p:strVal val="#ppt_x"/>
                                          </p:val>
                                        </p:tav>
                                      </p:tavLst>
                                    </p:anim>
                                    <p:anim calcmode="lin" valueType="num">
                                      <p:cBhvr>
                                        <p:cTn id="21" dur="25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7"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1000" fill="hold"/>
                                        <p:tgtEl>
                                          <p:spTgt spid="37"/>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47"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4250"/>
                            </p:stCondLst>
                            <p:childTnLst>
                              <p:par>
                                <p:cTn id="41" presetID="47"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12" presetClass="entr" presetSubtype="8"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slide(fromLeft)">
                                      <p:cBhvr>
                                        <p:cTn id="49" dur="500"/>
                                        <p:tgtEl>
                                          <p:spTgt spid="25"/>
                                        </p:tgtEl>
                                      </p:cBhvr>
                                    </p:animEffect>
                                  </p:childTnLst>
                                </p:cTn>
                              </p:par>
                            </p:childTnLst>
                          </p:cTn>
                        </p:par>
                        <p:par>
                          <p:cTn id="50" fill="hold">
                            <p:stCondLst>
                              <p:cond delay="5750"/>
                            </p:stCondLst>
                            <p:childTnLst>
                              <p:par>
                                <p:cTn id="51" presetID="42"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6750"/>
                            </p:stCondLst>
                            <p:childTnLst>
                              <p:par>
                                <p:cTn id="57" presetID="9"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dissolve">
                                      <p:cBhvr>
                                        <p:cTn id="59" dur="500"/>
                                        <p:tgtEl>
                                          <p:spTgt spid="42"/>
                                        </p:tgtEl>
                                      </p:cBhvr>
                                    </p:animEffect>
                                  </p:childTnLst>
                                </p:cTn>
                              </p:par>
                              <p:par>
                                <p:cTn id="60" presetID="9" presetClass="entr" presetSubtype="0"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ssolve">
                                      <p:cBhvr>
                                        <p:cTn id="62" dur="500"/>
                                        <p:tgtEl>
                                          <p:spTgt spid="44"/>
                                        </p:tgtEl>
                                      </p:cBhvr>
                                    </p:animEffect>
                                  </p:childTnLst>
                                </p:cTn>
                              </p:par>
                              <p:par>
                                <p:cTn id="63" presetID="9"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10" grpId="0"/>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6" name="Group 12"/>
          <p:cNvGrpSpPr>
            <a:grpSpLocks/>
          </p:cNvGrpSpPr>
          <p:nvPr/>
        </p:nvGrpSpPr>
        <p:grpSpPr bwMode="auto">
          <a:xfrm>
            <a:off x="2312868" y="266534"/>
            <a:ext cx="5699017"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a:solidFill>
                    <a:schemeClr val="bg1"/>
                  </a:solidFill>
                  <a:latin typeface="微软雅黑" panose="020B0503020204020204" pitchFamily="34" charset="-122"/>
                  <a:ea typeface="微软雅黑" panose="020B0503020204020204" pitchFamily="34" charset="-122"/>
                </a:rPr>
                <a:t>创新</a:t>
              </a:r>
              <a:r>
                <a:rPr lang="zh-CN" altLang="en-US" sz="2000" b="1" dirty="0" smtClean="0">
                  <a:solidFill>
                    <a:schemeClr val="bg1"/>
                  </a:solidFill>
                  <a:latin typeface="微软雅黑" panose="020B0503020204020204" pitchFamily="34" charset="-122"/>
                  <a:ea typeface="微软雅黑" panose="020B0503020204020204" pitchFamily="34" charset="-122"/>
                </a:rPr>
                <a:t>思维要求</a:t>
              </a:r>
              <a:r>
                <a:rPr lang="zh-CN" altLang="en-US" sz="2000" b="1" dirty="0">
                  <a:solidFill>
                    <a:schemeClr val="bg1"/>
                  </a:solidFill>
                  <a:latin typeface="微软雅黑" panose="020B0503020204020204" pitchFamily="34" charset="-122"/>
                  <a:ea typeface="微软雅黑" panose="020B0503020204020204" pitchFamily="34" charset="-122"/>
                </a:rPr>
                <a:t>领导者必须努力</a:t>
              </a:r>
              <a:r>
                <a:rPr lang="zh-CN" altLang="en-US" sz="2000" b="1" dirty="0" smtClean="0">
                  <a:solidFill>
                    <a:schemeClr val="bg1"/>
                  </a:solidFill>
                  <a:latin typeface="微软雅黑" panose="020B0503020204020204" pitchFamily="34" charset="-122"/>
                  <a:ea typeface="微软雅黑" panose="020B0503020204020204" pitchFamily="34" charset="-122"/>
                </a:rPr>
                <a:t>做到四</a:t>
              </a:r>
              <a:r>
                <a:rPr lang="zh-CN" altLang="en-US" sz="2000" b="1" dirty="0">
                  <a:solidFill>
                    <a:schemeClr val="bg1"/>
                  </a:solidFill>
                  <a:latin typeface="微软雅黑" panose="020B0503020204020204" pitchFamily="34" charset="-122"/>
                  <a:ea typeface="微软雅黑" panose="020B0503020204020204" pitchFamily="34" charset="-122"/>
                </a:rPr>
                <a:t>个</a:t>
              </a:r>
              <a:r>
                <a:rPr lang="zh-CN" altLang="en-US" sz="2000" b="1" dirty="0" smtClean="0">
                  <a:solidFill>
                    <a:schemeClr val="bg1"/>
                  </a:solidFill>
                  <a:latin typeface="微软雅黑" panose="020B0503020204020204" pitchFamily="34" charset="-122"/>
                  <a:ea typeface="微软雅黑" panose="020B0503020204020204" pitchFamily="34" charset="-122"/>
                </a:rPr>
                <a:t>方面：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1" name="矩形 40"/>
          <p:cNvSpPr/>
          <p:nvPr/>
        </p:nvSpPr>
        <p:spPr>
          <a:xfrm>
            <a:off x="1804090" y="44183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1570727" y="44183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1445315" y="44183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47" name="组合 46"/>
          <p:cNvGrpSpPr/>
          <p:nvPr/>
        </p:nvGrpSpPr>
        <p:grpSpPr>
          <a:xfrm>
            <a:off x="347133" y="1484505"/>
            <a:ext cx="6663267" cy="699990"/>
            <a:chOff x="347133" y="1484505"/>
            <a:chExt cx="6663267" cy="699990"/>
          </a:xfrm>
        </p:grpSpPr>
        <p:grpSp>
          <p:nvGrpSpPr>
            <p:cNvPr id="30" name="组合 29"/>
            <p:cNvGrpSpPr/>
            <p:nvPr/>
          </p:nvGrpSpPr>
          <p:grpSpPr>
            <a:xfrm>
              <a:off x="347133" y="1484505"/>
              <a:ext cx="6663267" cy="699990"/>
              <a:chOff x="2721496" y="2358751"/>
              <a:chExt cx="1712912" cy="1712913"/>
            </a:xfrm>
          </p:grpSpPr>
          <p:pic>
            <p:nvPicPr>
              <p:cNvPr id="31"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47"/>
            <p:cNvSpPr txBox="1"/>
            <p:nvPr/>
          </p:nvSpPr>
          <p:spPr>
            <a:xfrm>
              <a:off x="1113373" y="1621232"/>
              <a:ext cx="5374513" cy="46166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要求为政者必须具有敏锐的问题意识</a:t>
              </a:r>
            </a:p>
          </p:txBody>
        </p:sp>
      </p:grpSp>
      <p:sp>
        <p:nvSpPr>
          <p:cNvPr id="6" name="文本框 5"/>
          <p:cNvSpPr txBox="1"/>
          <p:nvPr/>
        </p:nvSpPr>
        <p:spPr>
          <a:xfrm>
            <a:off x="912499" y="2310157"/>
            <a:ext cx="8807103" cy="830997"/>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只有首先善于发现问题、抓住问题，进而才能着手去解决问题。因此，敏锐的问题意识，这是为政者创新思维的基本要求。</a:t>
            </a:r>
          </a:p>
        </p:txBody>
      </p:sp>
      <p:pic>
        <p:nvPicPr>
          <p:cNvPr id="35" name="图片 34"/>
          <p:cNvPicPr>
            <a:picLocks noChangeAspect="1"/>
          </p:cNvPicPr>
          <p:nvPr/>
        </p:nvPicPr>
        <p:blipFill>
          <a:blip r:embed="rId13">
            <a:extLst>
              <a:ext uri="{28A0092B-C50C-407E-A947-70E740481C1C}">
                <a14:useLocalDpi xmlns:a14="http://schemas.microsoft.com/office/drawing/2010/main" val="0"/>
              </a:ext>
            </a:extLst>
          </a:blip>
          <a:srcRect l="58117"/>
          <a:stretch>
            <a:fillRect/>
          </a:stretch>
        </p:blipFill>
        <p:spPr>
          <a:xfrm>
            <a:off x="9699408" y="2637901"/>
            <a:ext cx="2262580" cy="4156953"/>
          </a:xfrm>
          <a:prstGeom prst="rect">
            <a:avLst/>
          </a:prstGeom>
        </p:spPr>
      </p:pic>
      <p:sp>
        <p:nvSpPr>
          <p:cNvPr id="46" name="TextBox 90"/>
          <p:cNvSpPr txBox="1">
            <a:spLocks noChangeArrowheads="1"/>
          </p:cNvSpPr>
          <p:nvPr/>
        </p:nvSpPr>
        <p:spPr bwMode="auto">
          <a:xfrm>
            <a:off x="10118936" y="3134903"/>
            <a:ext cx="1606594" cy="3081405"/>
          </a:xfrm>
          <a:prstGeom prst="rect">
            <a:avLst/>
          </a:prstGeom>
          <a:noFill/>
          <a:ln w="9525">
            <a:noFill/>
            <a:miter lim="800000"/>
            <a:headEnd/>
            <a:tailEnd/>
          </a:ln>
        </p:spPr>
        <p:txBody>
          <a:bodyPr vert="eaVert" wrap="square">
            <a:spAutoFit/>
          </a:bodyPr>
          <a:lstStyle/>
          <a:p>
            <a:pPr>
              <a:lnSpc>
                <a:spcPct val="130000"/>
              </a:lnSpc>
            </a:pPr>
            <a:r>
              <a:rPr lang="zh-CN" altLang="en-US" sz="2400" dirty="0">
                <a:latin typeface="微软雅黑" panose="020B0503020204020204" pitchFamily="34" charset="-122"/>
                <a:ea typeface="微软雅黑" panose="020B0503020204020204" pitchFamily="34" charset="-122"/>
              </a:rPr>
              <a:t>知者不惑，仁者不忧，勇者不惧。</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smtClean="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论语</a:t>
            </a:r>
            <a:r>
              <a:rPr lang="en-US" altLang="zh-CN" sz="2000" dirty="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子罕</a:t>
            </a:r>
          </a:p>
        </p:txBody>
      </p:sp>
      <p:pic>
        <p:nvPicPr>
          <p:cNvPr id="53" name="Picture 2" descr="E:\PPT\PPT中国风元素\水墨具体图案\图片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359" y="3555300"/>
            <a:ext cx="665780" cy="6141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E:\PPT\PPT中国风元素\水墨具体图案\图片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359" y="4581496"/>
            <a:ext cx="646899" cy="5967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PPT\PPT中国风元素\水墨具体图案\图片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878" y="5726806"/>
            <a:ext cx="646899" cy="596709"/>
          </a:xfrm>
          <a:prstGeom prst="rect">
            <a:avLst/>
          </a:prstGeom>
          <a:noFill/>
          <a:extLst>
            <a:ext uri="{909E8E84-426E-40DD-AFC4-6F175D3DCCD1}">
              <a14:hiddenFill xmlns:a14="http://schemas.microsoft.com/office/drawing/2010/main">
                <a:solidFill>
                  <a:srgbClr val="FFFFFF"/>
                </a:solidFill>
              </a14:hiddenFill>
            </a:ext>
          </a:extLst>
        </p:spPr>
      </p:pic>
      <p:sp>
        <p:nvSpPr>
          <p:cNvPr id="60" name="文本框 2"/>
          <p:cNvSpPr txBox="1"/>
          <p:nvPr/>
        </p:nvSpPr>
        <p:spPr>
          <a:xfrm>
            <a:off x="1167886" y="3307214"/>
            <a:ext cx="7621848" cy="1077218"/>
          </a:xfrm>
          <a:prstGeom prst="rect">
            <a:avLst/>
          </a:prstGeom>
          <a:noFill/>
        </p:spPr>
        <p:txBody>
          <a:bodyPr wrap="square" rtlCol="0">
            <a:spAutoFit/>
          </a:bodyPr>
          <a:lstStyle/>
          <a:p>
            <a:r>
              <a:rPr lang="zh-CN" altLang="en-US" sz="2400" b="1" dirty="0">
                <a:solidFill>
                  <a:schemeClr val="accent6">
                    <a:lumMod val="75000"/>
                  </a:schemeClr>
                </a:solidFill>
                <a:latin typeface="黑体" pitchFamily="49" charset="-122"/>
                <a:ea typeface="黑体" pitchFamily="49" charset="-122"/>
              </a:rPr>
              <a:t>这是一个“智慧”</a:t>
            </a:r>
            <a:r>
              <a:rPr lang="zh-CN" altLang="en-US" sz="2400" b="1" dirty="0" smtClean="0">
                <a:solidFill>
                  <a:schemeClr val="accent6">
                    <a:lumMod val="75000"/>
                  </a:schemeClr>
                </a:solidFill>
                <a:latin typeface="黑体" pitchFamily="49" charset="-122"/>
                <a:ea typeface="黑体" pitchFamily="49" charset="-122"/>
              </a:rPr>
              <a:t>问题</a:t>
            </a:r>
            <a:endParaRPr lang="en-US" altLang="zh-CN" sz="2400" b="1" dirty="0" smtClean="0">
              <a:solidFill>
                <a:schemeClr val="accent6">
                  <a:lumMod val="75000"/>
                </a:schemeClr>
              </a:solidFill>
              <a:latin typeface="黑体" pitchFamily="49" charset="-122"/>
              <a:ea typeface="黑体" pitchFamily="49" charset="-122"/>
            </a:endParaRPr>
          </a:p>
          <a:p>
            <a:r>
              <a:rPr lang="zh-CN" altLang="en-US" sz="2000" dirty="0"/>
              <a:t>要求为政者独特的眼光、视角，善于透过各种纷纭复杂的事物现象之中发现和捕捉到问题的实质</a:t>
            </a:r>
            <a:endParaRPr lang="zh-CN" altLang="en-US" dirty="0"/>
          </a:p>
        </p:txBody>
      </p:sp>
      <p:sp>
        <p:nvSpPr>
          <p:cNvPr id="61" name="文本框 3"/>
          <p:cNvSpPr txBox="1"/>
          <p:nvPr/>
        </p:nvSpPr>
        <p:spPr>
          <a:xfrm>
            <a:off x="1119474" y="4349713"/>
            <a:ext cx="7460462" cy="1077218"/>
          </a:xfrm>
          <a:prstGeom prst="rect">
            <a:avLst/>
          </a:prstGeom>
          <a:noFill/>
        </p:spPr>
        <p:txBody>
          <a:bodyPr wrap="square" rtlCol="0">
            <a:spAutoFit/>
          </a:bodyPr>
          <a:lstStyle/>
          <a:p>
            <a:r>
              <a:rPr lang="zh-CN" altLang="en-US" sz="2400" b="1" dirty="0">
                <a:solidFill>
                  <a:schemeClr val="accent2">
                    <a:lumMod val="75000"/>
                  </a:schemeClr>
                </a:solidFill>
                <a:latin typeface="黑体" pitchFamily="49" charset="-122"/>
                <a:ea typeface="黑体" pitchFamily="49" charset="-122"/>
              </a:rPr>
              <a:t>这是一个“仁爱”</a:t>
            </a:r>
            <a:r>
              <a:rPr lang="zh-CN" altLang="en-US" sz="2400" b="1" dirty="0" smtClean="0">
                <a:solidFill>
                  <a:schemeClr val="accent2">
                    <a:lumMod val="75000"/>
                  </a:schemeClr>
                </a:solidFill>
                <a:latin typeface="黑体" pitchFamily="49" charset="-122"/>
                <a:ea typeface="黑体" pitchFamily="49" charset="-122"/>
              </a:rPr>
              <a:t>问题</a:t>
            </a:r>
            <a:endParaRPr lang="en-US" altLang="zh-CN" sz="2400" b="1" dirty="0" smtClean="0">
              <a:solidFill>
                <a:schemeClr val="accent2">
                  <a:lumMod val="75000"/>
                </a:schemeClr>
              </a:solidFill>
              <a:latin typeface="黑体" pitchFamily="49" charset="-122"/>
              <a:ea typeface="黑体" pitchFamily="49" charset="-122"/>
            </a:endParaRPr>
          </a:p>
          <a:p>
            <a:r>
              <a:rPr lang="zh-CN" altLang="en-US" sz="2000" dirty="0">
                <a:latin typeface="+mn-ea"/>
              </a:rPr>
              <a:t>要求为政者拥有海纳百川的广阔胸怀，善于吸纳各个方面的不同意见</a:t>
            </a:r>
            <a:endParaRPr lang="en-US" altLang="zh-CN" sz="2000" dirty="0" smtClean="0">
              <a:latin typeface="+mn-ea"/>
            </a:endParaRPr>
          </a:p>
        </p:txBody>
      </p:sp>
      <p:sp>
        <p:nvSpPr>
          <p:cNvPr id="62" name="文本框 3"/>
          <p:cNvSpPr txBox="1"/>
          <p:nvPr/>
        </p:nvSpPr>
        <p:spPr>
          <a:xfrm>
            <a:off x="1199302" y="5431032"/>
            <a:ext cx="7438691" cy="769441"/>
          </a:xfrm>
          <a:prstGeom prst="rect">
            <a:avLst/>
          </a:prstGeom>
          <a:noFill/>
        </p:spPr>
        <p:txBody>
          <a:bodyPr wrap="square" rtlCol="0">
            <a:spAutoFit/>
          </a:bodyPr>
          <a:lstStyle/>
          <a:p>
            <a:r>
              <a:rPr lang="zh-CN" altLang="en-US" sz="2400" b="1" dirty="0">
                <a:solidFill>
                  <a:srgbClr val="00B0F0"/>
                </a:solidFill>
                <a:latin typeface="黑体" pitchFamily="49" charset="-122"/>
                <a:ea typeface="黑体" pitchFamily="49" charset="-122"/>
              </a:rPr>
              <a:t>这是一个“胆识”</a:t>
            </a:r>
            <a:r>
              <a:rPr lang="zh-CN" altLang="en-US" sz="2400" b="1" dirty="0" smtClean="0">
                <a:solidFill>
                  <a:srgbClr val="00B0F0"/>
                </a:solidFill>
                <a:latin typeface="黑体" pitchFamily="49" charset="-122"/>
                <a:ea typeface="黑体" pitchFamily="49" charset="-122"/>
              </a:rPr>
              <a:t>问题</a:t>
            </a:r>
            <a:endParaRPr lang="en-US" altLang="zh-CN" sz="2400" b="1" dirty="0" smtClean="0">
              <a:solidFill>
                <a:srgbClr val="00B0F0"/>
              </a:solidFill>
              <a:latin typeface="黑体" pitchFamily="49" charset="-122"/>
              <a:ea typeface="黑体" pitchFamily="49" charset="-122"/>
            </a:endParaRPr>
          </a:p>
          <a:p>
            <a:r>
              <a:rPr lang="zh-CN" altLang="en-US" sz="2000" dirty="0">
                <a:latin typeface="+mn-ea"/>
              </a:rPr>
              <a:t>要求为政者敏于发现问题，同时，又敢于任事、勇于决断</a:t>
            </a:r>
            <a:endParaRPr lang="en-US" altLang="zh-CN" sz="2000" dirty="0" smtClean="0">
              <a:latin typeface="+mn-ea"/>
            </a:endParaRPr>
          </a:p>
        </p:txBody>
      </p:sp>
    </p:spTree>
    <p:extLst>
      <p:ext uri="{BB962C8B-B14F-4D97-AF65-F5344CB8AC3E}">
        <p14:creationId xmlns:p14="http://schemas.microsoft.com/office/powerpoint/2010/main" val="32953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2" presetClass="entr" presetSubtype="8"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slide(fromLeft)">
                                      <p:cBhvr>
                                        <p:cTn id="30" dur="500"/>
                                        <p:tgtEl>
                                          <p:spTgt spid="36"/>
                                        </p:tgtEl>
                                      </p:cBhvr>
                                    </p:animEffect>
                                  </p:childTnLst>
                                </p:cTn>
                              </p:par>
                            </p:childTnLst>
                          </p:cTn>
                        </p:par>
                        <p:par>
                          <p:cTn id="31" fill="hold">
                            <p:stCondLst>
                              <p:cond delay="2000"/>
                            </p:stCondLst>
                            <p:childTnLst>
                              <p:par>
                                <p:cTn id="32" presetID="37"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900" decel="100000" fill="hold"/>
                                        <p:tgtEl>
                                          <p:spTgt spid="3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47"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7"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37"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900" decel="100000" fill="hold"/>
                                        <p:tgtEl>
                                          <p:spTgt spid="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7" fill="hold">
                            <p:stCondLst>
                              <p:cond delay="6000"/>
                            </p:stCondLst>
                            <p:childTnLst>
                              <p:par>
                                <p:cTn id="58" presetID="37" presetClass="entr" presetSubtype="0" fill="hold"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900" decel="100000" fill="hold"/>
                                        <p:tgtEl>
                                          <p:spTgt spid="53"/>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64" fill="hold">
                            <p:stCondLst>
                              <p:cond delay="7000"/>
                            </p:stCondLst>
                            <p:childTnLst>
                              <p:par>
                                <p:cTn id="65" presetID="37"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1000"/>
                                        <p:tgtEl>
                                          <p:spTgt spid="60"/>
                                        </p:tgtEl>
                                      </p:cBhvr>
                                    </p:animEffect>
                                    <p:anim calcmode="lin" valueType="num">
                                      <p:cBhvr>
                                        <p:cTn id="68" dur="1000" fill="hold"/>
                                        <p:tgtEl>
                                          <p:spTgt spid="60"/>
                                        </p:tgtEl>
                                        <p:attrNameLst>
                                          <p:attrName>ppt_x</p:attrName>
                                        </p:attrNameLst>
                                      </p:cBhvr>
                                      <p:tavLst>
                                        <p:tav tm="0">
                                          <p:val>
                                            <p:strVal val="#ppt_x"/>
                                          </p:val>
                                        </p:tav>
                                        <p:tav tm="100000">
                                          <p:val>
                                            <p:strVal val="#ppt_x"/>
                                          </p:val>
                                        </p:tav>
                                      </p:tavLst>
                                    </p:anim>
                                    <p:anim calcmode="lin" valueType="num">
                                      <p:cBhvr>
                                        <p:cTn id="69" dur="900" decel="100000" fill="hold"/>
                                        <p:tgtEl>
                                          <p:spTgt spid="60"/>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childTnLst>
                          </p:cTn>
                        </p:par>
                        <p:par>
                          <p:cTn id="71" fill="hold">
                            <p:stCondLst>
                              <p:cond delay="8000"/>
                            </p:stCondLst>
                            <p:childTnLst>
                              <p:par>
                                <p:cTn id="72" presetID="37" presetClass="entr" presetSubtype="0" fill="hold"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1000"/>
                                        <p:tgtEl>
                                          <p:spTgt spid="57"/>
                                        </p:tgtEl>
                                      </p:cBhvr>
                                    </p:animEffect>
                                    <p:anim calcmode="lin" valueType="num">
                                      <p:cBhvr>
                                        <p:cTn id="75" dur="1000" fill="hold"/>
                                        <p:tgtEl>
                                          <p:spTgt spid="57"/>
                                        </p:tgtEl>
                                        <p:attrNameLst>
                                          <p:attrName>ppt_x</p:attrName>
                                        </p:attrNameLst>
                                      </p:cBhvr>
                                      <p:tavLst>
                                        <p:tav tm="0">
                                          <p:val>
                                            <p:strVal val="#ppt_x"/>
                                          </p:val>
                                        </p:tav>
                                        <p:tav tm="100000">
                                          <p:val>
                                            <p:strVal val="#ppt_x"/>
                                          </p:val>
                                        </p:tav>
                                      </p:tavLst>
                                    </p:anim>
                                    <p:anim calcmode="lin" valueType="num">
                                      <p:cBhvr>
                                        <p:cTn id="76" dur="900" decel="100000" fill="hold"/>
                                        <p:tgtEl>
                                          <p:spTgt spid="57"/>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78" fill="hold">
                            <p:stCondLst>
                              <p:cond delay="9000"/>
                            </p:stCondLst>
                            <p:childTnLst>
                              <p:par>
                                <p:cTn id="79" presetID="37" presetClass="entr" presetSubtype="0"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1000"/>
                                        <p:tgtEl>
                                          <p:spTgt spid="61"/>
                                        </p:tgtEl>
                                      </p:cBhvr>
                                    </p:animEffect>
                                    <p:anim calcmode="lin" valueType="num">
                                      <p:cBhvr>
                                        <p:cTn id="82" dur="1000" fill="hold"/>
                                        <p:tgtEl>
                                          <p:spTgt spid="61"/>
                                        </p:tgtEl>
                                        <p:attrNameLst>
                                          <p:attrName>ppt_x</p:attrName>
                                        </p:attrNameLst>
                                      </p:cBhvr>
                                      <p:tavLst>
                                        <p:tav tm="0">
                                          <p:val>
                                            <p:strVal val="#ppt_x"/>
                                          </p:val>
                                        </p:tav>
                                        <p:tav tm="100000">
                                          <p:val>
                                            <p:strVal val="#ppt_x"/>
                                          </p:val>
                                        </p:tav>
                                      </p:tavLst>
                                    </p:anim>
                                    <p:anim calcmode="lin" valueType="num">
                                      <p:cBhvr>
                                        <p:cTn id="83" dur="900" decel="100000" fill="hold"/>
                                        <p:tgtEl>
                                          <p:spTgt spid="61"/>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childTnLst>
                          </p:cTn>
                        </p:par>
                        <p:par>
                          <p:cTn id="85" fill="hold">
                            <p:stCondLst>
                              <p:cond delay="10000"/>
                            </p:stCondLst>
                            <p:childTnLst>
                              <p:par>
                                <p:cTn id="86" presetID="37" presetClass="entr" presetSubtype="0"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1000"/>
                                        <p:tgtEl>
                                          <p:spTgt spid="58"/>
                                        </p:tgtEl>
                                      </p:cBhvr>
                                    </p:animEffect>
                                    <p:anim calcmode="lin" valueType="num">
                                      <p:cBhvr>
                                        <p:cTn id="89" dur="1000" fill="hold"/>
                                        <p:tgtEl>
                                          <p:spTgt spid="58"/>
                                        </p:tgtEl>
                                        <p:attrNameLst>
                                          <p:attrName>ppt_x</p:attrName>
                                        </p:attrNameLst>
                                      </p:cBhvr>
                                      <p:tavLst>
                                        <p:tav tm="0">
                                          <p:val>
                                            <p:strVal val="#ppt_x"/>
                                          </p:val>
                                        </p:tav>
                                        <p:tav tm="100000">
                                          <p:val>
                                            <p:strVal val="#ppt_x"/>
                                          </p:val>
                                        </p:tav>
                                      </p:tavLst>
                                    </p:anim>
                                    <p:anim calcmode="lin" valueType="num">
                                      <p:cBhvr>
                                        <p:cTn id="90" dur="900" decel="100000" fill="hold"/>
                                        <p:tgtEl>
                                          <p:spTgt spid="58"/>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par>
                          <p:cTn id="92" fill="hold">
                            <p:stCondLst>
                              <p:cond delay="11000"/>
                            </p:stCondLst>
                            <p:childTnLst>
                              <p:par>
                                <p:cTn id="93" presetID="37" presetClass="entr" presetSubtype="0"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1000"/>
                                        <p:tgtEl>
                                          <p:spTgt spid="62"/>
                                        </p:tgtEl>
                                      </p:cBhvr>
                                    </p:animEffect>
                                    <p:anim calcmode="lin" valueType="num">
                                      <p:cBhvr>
                                        <p:cTn id="96" dur="1000" fill="hold"/>
                                        <p:tgtEl>
                                          <p:spTgt spid="62"/>
                                        </p:tgtEl>
                                        <p:attrNameLst>
                                          <p:attrName>ppt_x</p:attrName>
                                        </p:attrNameLst>
                                      </p:cBhvr>
                                      <p:tavLst>
                                        <p:tav tm="0">
                                          <p:val>
                                            <p:strVal val="#ppt_x"/>
                                          </p:val>
                                        </p:tav>
                                        <p:tav tm="100000">
                                          <p:val>
                                            <p:strVal val="#ppt_x"/>
                                          </p:val>
                                        </p:tav>
                                      </p:tavLst>
                                    </p:anim>
                                    <p:anim calcmode="lin" valueType="num">
                                      <p:cBhvr>
                                        <p:cTn id="97" dur="900" decel="100000" fill="hold"/>
                                        <p:tgtEl>
                                          <p:spTgt spid="6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44" grpId="0" animBg="1"/>
      <p:bldP spid="45" grpId="0" animBg="1"/>
      <p:bldP spid="6" grpId="0"/>
      <p:bldP spid="46" grpId="0"/>
      <p:bldP spid="60" grpId="0"/>
      <p:bldP spid="61" grpId="0"/>
      <p:bldP spid="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356714" y="306280"/>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6" name="Group 12"/>
          <p:cNvGrpSpPr>
            <a:grpSpLocks/>
          </p:cNvGrpSpPr>
          <p:nvPr/>
        </p:nvGrpSpPr>
        <p:grpSpPr bwMode="auto">
          <a:xfrm>
            <a:off x="2312868" y="266534"/>
            <a:ext cx="5699017"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a:solidFill>
                    <a:schemeClr val="bg1"/>
                  </a:solidFill>
                  <a:latin typeface="微软雅黑" panose="020B0503020204020204" pitchFamily="34" charset="-122"/>
                  <a:ea typeface="微软雅黑" panose="020B0503020204020204" pitchFamily="34" charset="-122"/>
                </a:rPr>
                <a:t>创新</a:t>
              </a:r>
              <a:r>
                <a:rPr lang="zh-CN" altLang="en-US" sz="2000" b="1" dirty="0" smtClean="0">
                  <a:solidFill>
                    <a:schemeClr val="bg1"/>
                  </a:solidFill>
                  <a:latin typeface="微软雅黑" panose="020B0503020204020204" pitchFamily="34" charset="-122"/>
                  <a:ea typeface="微软雅黑" panose="020B0503020204020204" pitchFamily="34" charset="-122"/>
                </a:rPr>
                <a:t>思维要求</a:t>
              </a:r>
              <a:r>
                <a:rPr lang="zh-CN" altLang="en-US" sz="2000" b="1" dirty="0">
                  <a:solidFill>
                    <a:schemeClr val="bg1"/>
                  </a:solidFill>
                  <a:latin typeface="微软雅黑" panose="020B0503020204020204" pitchFamily="34" charset="-122"/>
                  <a:ea typeface="微软雅黑" panose="020B0503020204020204" pitchFamily="34" charset="-122"/>
                </a:rPr>
                <a:t>领导者必须努力</a:t>
              </a:r>
              <a:r>
                <a:rPr lang="zh-CN" altLang="en-US" sz="2000" b="1" dirty="0" smtClean="0">
                  <a:solidFill>
                    <a:schemeClr val="bg1"/>
                  </a:solidFill>
                  <a:latin typeface="微软雅黑" panose="020B0503020204020204" pitchFamily="34" charset="-122"/>
                  <a:ea typeface="微软雅黑" panose="020B0503020204020204" pitchFamily="34" charset="-122"/>
                </a:rPr>
                <a:t>做到四</a:t>
              </a:r>
              <a:r>
                <a:rPr lang="zh-CN" altLang="en-US" sz="2000" b="1" dirty="0">
                  <a:solidFill>
                    <a:schemeClr val="bg1"/>
                  </a:solidFill>
                  <a:latin typeface="微软雅黑" panose="020B0503020204020204" pitchFamily="34" charset="-122"/>
                  <a:ea typeface="微软雅黑" panose="020B0503020204020204" pitchFamily="34" charset="-122"/>
                </a:rPr>
                <a:t>个</a:t>
              </a:r>
              <a:r>
                <a:rPr lang="zh-CN" altLang="en-US" sz="2000" b="1" dirty="0" smtClean="0">
                  <a:solidFill>
                    <a:schemeClr val="bg1"/>
                  </a:solidFill>
                  <a:latin typeface="微软雅黑" panose="020B0503020204020204" pitchFamily="34" charset="-122"/>
                  <a:ea typeface="微软雅黑" panose="020B0503020204020204" pitchFamily="34" charset="-122"/>
                </a:rPr>
                <a:t>方面：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1" name="矩形 40"/>
          <p:cNvSpPr/>
          <p:nvPr/>
        </p:nvSpPr>
        <p:spPr>
          <a:xfrm>
            <a:off x="1804090" y="44183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1570727" y="44183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1445315" y="44183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34" name="组合 33"/>
          <p:cNvGrpSpPr/>
          <p:nvPr/>
        </p:nvGrpSpPr>
        <p:grpSpPr>
          <a:xfrm>
            <a:off x="347134" y="1484505"/>
            <a:ext cx="5792410" cy="699990"/>
            <a:chOff x="347134" y="1484505"/>
            <a:chExt cx="5792410" cy="699990"/>
          </a:xfrm>
        </p:grpSpPr>
        <p:grpSp>
          <p:nvGrpSpPr>
            <p:cNvPr id="30" name="组合 29"/>
            <p:cNvGrpSpPr/>
            <p:nvPr/>
          </p:nvGrpSpPr>
          <p:grpSpPr>
            <a:xfrm>
              <a:off x="347134" y="1484505"/>
              <a:ext cx="5792410" cy="699990"/>
              <a:chOff x="2721496" y="2358751"/>
              <a:chExt cx="1712912" cy="1712913"/>
            </a:xfrm>
          </p:grpSpPr>
          <p:pic>
            <p:nvPicPr>
              <p:cNvPr id="31"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47"/>
            <p:cNvSpPr txBox="1"/>
            <p:nvPr/>
          </p:nvSpPr>
          <p:spPr>
            <a:xfrm>
              <a:off x="1113373" y="1621232"/>
              <a:ext cx="4387541" cy="46166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要求为政者</a:t>
              </a:r>
              <a:r>
                <a:rPr lang="zh-CN" altLang="en-US" sz="2400" dirty="0" smtClean="0">
                  <a:solidFill>
                    <a:schemeClr val="bg1"/>
                  </a:solidFill>
                  <a:latin typeface="华文隶书" panose="02010800040101010101" pitchFamily="2" charset="-122"/>
                  <a:ea typeface="华文隶书" panose="02010800040101010101" pitchFamily="2" charset="-122"/>
                </a:rPr>
                <a:t>必须关注</a:t>
              </a:r>
              <a:r>
                <a:rPr lang="zh-CN" altLang="en-US" sz="2400" dirty="0">
                  <a:solidFill>
                    <a:schemeClr val="bg1"/>
                  </a:solidFill>
                  <a:latin typeface="华文隶书" panose="02010800040101010101" pitchFamily="2" charset="-122"/>
                  <a:ea typeface="华文隶书" panose="02010800040101010101" pitchFamily="2" charset="-122"/>
                </a:rPr>
                <a:t>全局问题</a:t>
              </a:r>
            </a:p>
          </p:txBody>
        </p:sp>
      </p:grpSp>
      <p:sp>
        <p:nvSpPr>
          <p:cNvPr id="6" name="文本框 5"/>
          <p:cNvSpPr txBox="1"/>
          <p:nvPr/>
        </p:nvSpPr>
        <p:spPr>
          <a:xfrm>
            <a:off x="800757" y="2310157"/>
            <a:ext cx="5139958" cy="1200329"/>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面对形形色色的问题，为政者绝不能“眉毛胡子一把抓”，而是一定要将关注的重点始终聚焦在全局问题上</a:t>
            </a:r>
          </a:p>
        </p:txBody>
      </p:sp>
      <p:grpSp>
        <p:nvGrpSpPr>
          <p:cNvPr id="35" name="组合 34"/>
          <p:cNvGrpSpPr/>
          <p:nvPr/>
        </p:nvGrpSpPr>
        <p:grpSpPr>
          <a:xfrm>
            <a:off x="5843452" y="5592927"/>
            <a:ext cx="6097212" cy="699990"/>
            <a:chOff x="5834743" y="5831534"/>
            <a:chExt cx="6097212" cy="699990"/>
          </a:xfrm>
        </p:grpSpPr>
        <p:grpSp>
          <p:nvGrpSpPr>
            <p:cNvPr id="47" name="组合 46"/>
            <p:cNvGrpSpPr/>
            <p:nvPr/>
          </p:nvGrpSpPr>
          <p:grpSpPr>
            <a:xfrm>
              <a:off x="5834743" y="5831534"/>
              <a:ext cx="6097212" cy="699990"/>
              <a:chOff x="2721496" y="2358751"/>
              <a:chExt cx="1712912" cy="1712913"/>
            </a:xfrm>
          </p:grpSpPr>
          <p:pic>
            <p:nvPicPr>
              <p:cNvPr id="48"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0" name="TextBox 47"/>
            <p:cNvSpPr txBox="1"/>
            <p:nvPr/>
          </p:nvSpPr>
          <p:spPr>
            <a:xfrm>
              <a:off x="6390656" y="5968261"/>
              <a:ext cx="5352611" cy="46166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要求为政者必须关注集中自身注意力</a:t>
              </a:r>
            </a:p>
          </p:txBody>
        </p:sp>
      </p:grpSp>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0959" y="3525053"/>
            <a:ext cx="4819554" cy="3534340"/>
          </a:xfrm>
          <a:prstGeom prst="rect">
            <a:avLst/>
          </a:prstGeom>
        </p:spPr>
      </p:pic>
      <p:sp>
        <p:nvSpPr>
          <p:cNvPr id="51" name="文本框 50"/>
          <p:cNvSpPr txBox="1"/>
          <p:nvPr/>
        </p:nvSpPr>
        <p:spPr>
          <a:xfrm>
            <a:off x="6246206" y="4333697"/>
            <a:ext cx="5216968" cy="1200329"/>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事实一再证明，真正能够发现问题，抓住全局问题，有所作为的为政者</a:t>
            </a:r>
            <a:r>
              <a:rPr lang="zh-CN" altLang="en-US" sz="2400" b="1" dirty="0" smtClean="0">
                <a:latin typeface="黑体" panose="02010609060101010101" pitchFamily="49" charset="-122"/>
                <a:ea typeface="黑体" panose="02010609060101010101" pitchFamily="49" charset="-122"/>
              </a:rPr>
              <a:t>，往往</a:t>
            </a:r>
            <a:r>
              <a:rPr lang="zh-CN" altLang="en-US" sz="2400" b="1" dirty="0">
                <a:latin typeface="黑体" panose="02010609060101010101" pitchFamily="49" charset="-122"/>
                <a:ea typeface="黑体" panose="02010609060101010101" pitchFamily="49" charset="-122"/>
              </a:rPr>
              <a:t>都是那些注意力高度集中</a:t>
            </a:r>
            <a:r>
              <a:rPr lang="zh-CN" altLang="en-US" sz="2400" b="1" dirty="0" smtClean="0">
                <a:latin typeface="黑体" panose="02010609060101010101" pitchFamily="49" charset="-122"/>
                <a:ea typeface="黑体" panose="02010609060101010101" pitchFamily="49" charset="-122"/>
              </a:rPr>
              <a:t>者</a:t>
            </a:r>
            <a:endParaRPr lang="zh-CN" altLang="en-US" sz="2400" b="1"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40299" y="2033615"/>
            <a:ext cx="3752850" cy="2095500"/>
          </a:xfrm>
          <a:prstGeom prst="rect">
            <a:avLst/>
          </a:prstGeom>
        </p:spPr>
      </p:pic>
    </p:spTree>
    <p:extLst>
      <p:ext uri="{BB962C8B-B14F-4D97-AF65-F5344CB8AC3E}">
        <p14:creationId xmlns:p14="http://schemas.microsoft.com/office/powerpoint/2010/main" val="97117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2" presetClass="entr" presetSubtype="8"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slide(fromLeft)">
                                      <p:cBhvr>
                                        <p:cTn id="30" dur="500"/>
                                        <p:tgtEl>
                                          <p:spTgt spid="36"/>
                                        </p:tgtEl>
                                      </p:cBhvr>
                                    </p:animEffect>
                                  </p:childTnLst>
                                </p:cTn>
                              </p:par>
                            </p:childTnLst>
                          </p:cTn>
                        </p:par>
                        <p:par>
                          <p:cTn id="31" fill="hold">
                            <p:stCondLst>
                              <p:cond delay="2000"/>
                            </p:stCondLst>
                            <p:childTnLst>
                              <p:par>
                                <p:cTn id="32" presetID="47"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2" presetClass="entr" presetSubtype="0" fill="hold" grpId="0" nodeType="after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anim calcmode="lin" valueType="num">
                                      <p:cBhvr>
                                        <p:cTn id="59" dur="1000" fill="hold"/>
                                        <p:tgtEl>
                                          <p:spTgt spid="51"/>
                                        </p:tgtEl>
                                        <p:attrNameLst>
                                          <p:attrName>ppt_x</p:attrName>
                                        </p:attrNameLst>
                                      </p:cBhvr>
                                      <p:tavLst>
                                        <p:tav tm="0">
                                          <p:val>
                                            <p:strVal val="#ppt_x"/>
                                          </p:val>
                                        </p:tav>
                                        <p:tav tm="100000">
                                          <p:val>
                                            <p:strVal val="#ppt_x"/>
                                          </p:val>
                                        </p:tav>
                                      </p:tavLst>
                                    </p:anim>
                                    <p:anim calcmode="lin" valueType="num">
                                      <p:cBhvr>
                                        <p:cTn id="60" dur="1000" fill="hold"/>
                                        <p:tgtEl>
                                          <p:spTgt spid="51"/>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42"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44" grpId="0" animBg="1"/>
      <p:bldP spid="45" grpId="0" animBg="1"/>
      <p:bldP spid="6" grpId="0"/>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4"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6" name="Group 12"/>
          <p:cNvGrpSpPr>
            <a:grpSpLocks/>
          </p:cNvGrpSpPr>
          <p:nvPr/>
        </p:nvGrpSpPr>
        <p:grpSpPr bwMode="auto">
          <a:xfrm>
            <a:off x="2312868" y="266534"/>
            <a:ext cx="5699017" cy="747713"/>
            <a:chOff x="2835" y="1344"/>
            <a:chExt cx="2925" cy="471"/>
          </a:xfrm>
          <a:effectLst>
            <a:outerShdw blurRad="50800" dist="50800" dir="5400000" algn="ctr" rotWithShape="0">
              <a:schemeClr val="accent6">
                <a:lumMod val="60000"/>
                <a:lumOff val="40000"/>
              </a:schemeClr>
            </a:outerShdw>
          </a:effectLst>
        </p:grpSpPr>
        <p:sp>
          <p:nvSpPr>
            <p:cNvPr id="37" name="Rectangle 8"/>
            <p:cNvSpPr>
              <a:spLocks noChangeArrowheads="1"/>
            </p:cNvSpPr>
            <p:nvPr/>
          </p:nvSpPr>
          <p:spPr bwMode="auto">
            <a:xfrm rot="21386333">
              <a:off x="2951" y="1683"/>
              <a:ext cx="2809" cy="132"/>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6"/>
            <p:cNvSpPr>
              <a:spLocks noChangeArrowheads="1"/>
            </p:cNvSpPr>
            <p:nvPr/>
          </p:nvSpPr>
          <p:spPr bwMode="auto">
            <a:xfrm>
              <a:off x="2835" y="1344"/>
              <a:ext cx="2925" cy="453"/>
            </a:xfrm>
            <a:prstGeom prst="rect">
              <a:avLst/>
            </a:prstGeom>
            <a:solidFill>
              <a:srgbClr val="7FBB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000" b="1" dirty="0">
                  <a:solidFill>
                    <a:schemeClr val="bg1"/>
                  </a:solidFill>
                  <a:latin typeface="微软雅黑" panose="020B0503020204020204" pitchFamily="34" charset="-122"/>
                  <a:ea typeface="微软雅黑" panose="020B0503020204020204" pitchFamily="34" charset="-122"/>
                </a:rPr>
                <a:t>创新</a:t>
              </a:r>
              <a:r>
                <a:rPr lang="zh-CN" altLang="en-US" sz="2000" b="1" dirty="0" smtClean="0">
                  <a:solidFill>
                    <a:schemeClr val="bg1"/>
                  </a:solidFill>
                  <a:latin typeface="微软雅黑" panose="020B0503020204020204" pitchFamily="34" charset="-122"/>
                  <a:ea typeface="微软雅黑" panose="020B0503020204020204" pitchFamily="34" charset="-122"/>
                </a:rPr>
                <a:t>思维要求</a:t>
              </a:r>
              <a:r>
                <a:rPr lang="zh-CN" altLang="en-US" sz="2000" b="1" dirty="0">
                  <a:solidFill>
                    <a:schemeClr val="bg1"/>
                  </a:solidFill>
                  <a:latin typeface="微软雅黑" panose="020B0503020204020204" pitchFamily="34" charset="-122"/>
                  <a:ea typeface="微软雅黑" panose="020B0503020204020204" pitchFamily="34" charset="-122"/>
                </a:rPr>
                <a:t>领导者必须努力</a:t>
              </a:r>
              <a:r>
                <a:rPr lang="zh-CN" altLang="en-US" sz="2000" b="1" dirty="0" smtClean="0">
                  <a:solidFill>
                    <a:schemeClr val="bg1"/>
                  </a:solidFill>
                  <a:latin typeface="微软雅黑" panose="020B0503020204020204" pitchFamily="34" charset="-122"/>
                  <a:ea typeface="微软雅黑" panose="020B0503020204020204" pitchFamily="34" charset="-122"/>
                </a:rPr>
                <a:t>做到四</a:t>
              </a:r>
              <a:r>
                <a:rPr lang="zh-CN" altLang="en-US" sz="2000" b="1" dirty="0">
                  <a:solidFill>
                    <a:schemeClr val="bg1"/>
                  </a:solidFill>
                  <a:latin typeface="微软雅黑" panose="020B0503020204020204" pitchFamily="34" charset="-122"/>
                  <a:ea typeface="微软雅黑" panose="020B0503020204020204" pitchFamily="34" charset="-122"/>
                </a:rPr>
                <a:t>个</a:t>
              </a:r>
              <a:r>
                <a:rPr lang="zh-CN" altLang="en-US" sz="2000" b="1" dirty="0" smtClean="0">
                  <a:solidFill>
                    <a:schemeClr val="bg1"/>
                  </a:solidFill>
                  <a:latin typeface="微软雅黑" panose="020B0503020204020204" pitchFamily="34" charset="-122"/>
                  <a:ea typeface="微软雅黑" panose="020B0503020204020204" pitchFamily="34" charset="-122"/>
                </a:rPr>
                <a:t>方面：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1" name="矩形 40"/>
          <p:cNvSpPr/>
          <p:nvPr/>
        </p:nvSpPr>
        <p:spPr>
          <a:xfrm>
            <a:off x="1804090" y="441832"/>
            <a:ext cx="26828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4" name="矩形 43"/>
          <p:cNvSpPr/>
          <p:nvPr/>
        </p:nvSpPr>
        <p:spPr>
          <a:xfrm>
            <a:off x="1570727" y="441832"/>
            <a:ext cx="153988"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5" name="矩形 44"/>
          <p:cNvSpPr/>
          <p:nvPr/>
        </p:nvSpPr>
        <p:spPr>
          <a:xfrm>
            <a:off x="1445315" y="441832"/>
            <a:ext cx="46037" cy="407186"/>
          </a:xfrm>
          <a:prstGeom prst="rect">
            <a:avLst/>
          </a:prstGeom>
          <a:solidFill>
            <a:srgbClr val="178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34" name="组合 33"/>
          <p:cNvGrpSpPr/>
          <p:nvPr/>
        </p:nvGrpSpPr>
        <p:grpSpPr>
          <a:xfrm>
            <a:off x="347134" y="1484505"/>
            <a:ext cx="6140752" cy="699990"/>
            <a:chOff x="347134" y="1484505"/>
            <a:chExt cx="6140752" cy="699990"/>
          </a:xfrm>
        </p:grpSpPr>
        <p:grpSp>
          <p:nvGrpSpPr>
            <p:cNvPr id="30" name="组合 29"/>
            <p:cNvGrpSpPr/>
            <p:nvPr/>
          </p:nvGrpSpPr>
          <p:grpSpPr>
            <a:xfrm>
              <a:off x="347134" y="1484505"/>
              <a:ext cx="5748866" cy="699990"/>
              <a:chOff x="2721496" y="2358751"/>
              <a:chExt cx="1712912" cy="1712913"/>
            </a:xfrm>
          </p:grpSpPr>
          <p:pic>
            <p:nvPicPr>
              <p:cNvPr id="31"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21496" y="2358751"/>
                <a:ext cx="1712912" cy="171291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855640" y="2492896"/>
                <a:ext cx="1444625" cy="14446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47"/>
            <p:cNvSpPr txBox="1"/>
            <p:nvPr/>
          </p:nvSpPr>
          <p:spPr>
            <a:xfrm>
              <a:off x="1113373" y="1621232"/>
              <a:ext cx="5374513" cy="46166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要求为政者必须跳出来看问题</a:t>
              </a:r>
            </a:p>
          </p:txBody>
        </p:sp>
      </p:grpSp>
      <p:sp>
        <p:nvSpPr>
          <p:cNvPr id="6" name="文本框 5"/>
          <p:cNvSpPr txBox="1"/>
          <p:nvPr/>
        </p:nvSpPr>
        <p:spPr>
          <a:xfrm>
            <a:off x="868956" y="2310157"/>
            <a:ext cx="8807103" cy="1200329"/>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要求人们必须能够跳出传统思想的束缚，跳出眼前事物的羁绊，跳出思维空间的局限，善于跳出局部看全局，善于跳出战术看战略，善于跳出眼前看长远</a:t>
            </a:r>
          </a:p>
        </p:txBody>
      </p:sp>
      <p:pic>
        <p:nvPicPr>
          <p:cNvPr id="35" name="图片 34"/>
          <p:cNvPicPr>
            <a:picLocks noChangeAspect="1"/>
          </p:cNvPicPr>
          <p:nvPr/>
        </p:nvPicPr>
        <p:blipFill>
          <a:blip r:embed="rId13">
            <a:extLst>
              <a:ext uri="{28A0092B-C50C-407E-A947-70E740481C1C}">
                <a14:useLocalDpi xmlns:a14="http://schemas.microsoft.com/office/drawing/2010/main" val="0"/>
              </a:ext>
            </a:extLst>
          </a:blip>
          <a:srcRect l="58117"/>
          <a:stretch>
            <a:fillRect/>
          </a:stretch>
        </p:blipFill>
        <p:spPr>
          <a:xfrm>
            <a:off x="9655803" y="2644450"/>
            <a:ext cx="2262580" cy="4156953"/>
          </a:xfrm>
          <a:prstGeom prst="rect">
            <a:avLst/>
          </a:prstGeom>
        </p:spPr>
      </p:pic>
      <p:sp>
        <p:nvSpPr>
          <p:cNvPr id="46" name="TextBox 90"/>
          <p:cNvSpPr txBox="1">
            <a:spLocks noChangeArrowheads="1"/>
          </p:cNvSpPr>
          <p:nvPr/>
        </p:nvSpPr>
        <p:spPr bwMode="auto">
          <a:xfrm>
            <a:off x="9640533" y="3468615"/>
            <a:ext cx="2105192" cy="3081405"/>
          </a:xfrm>
          <a:prstGeom prst="rect">
            <a:avLst/>
          </a:prstGeom>
          <a:noFill/>
          <a:ln w="9525">
            <a:noFill/>
            <a:miter lim="800000"/>
            <a:headEnd/>
            <a:tailEnd/>
          </a:ln>
        </p:spPr>
        <p:txBody>
          <a:bodyPr vert="eaVert" wrap="square">
            <a:spAutoFit/>
          </a:bodyPr>
          <a:lstStyle/>
          <a:p>
            <a:pPr>
              <a:lnSpc>
                <a:spcPct val="130000"/>
              </a:lnSpc>
            </a:pPr>
            <a:r>
              <a:rPr lang="zh-CN" altLang="en-US" sz="2400" dirty="0">
                <a:latin typeface="方正舒体" panose="02010601030101010101" pitchFamily="2" charset="-122"/>
                <a:ea typeface="方正舒体" panose="02010601030101010101" pitchFamily="2" charset="-122"/>
              </a:rPr>
              <a:t>横看成岭侧</a:t>
            </a:r>
            <a:r>
              <a:rPr lang="zh-CN" altLang="en-US" sz="2400" dirty="0" smtClean="0">
                <a:latin typeface="方正舒体" panose="02010601030101010101" pitchFamily="2" charset="-122"/>
                <a:ea typeface="方正舒体" panose="02010601030101010101" pitchFamily="2" charset="-122"/>
              </a:rPr>
              <a:t>成峰</a:t>
            </a:r>
            <a:endParaRPr lang="en-US" altLang="zh-CN" sz="2400" dirty="0" smtClean="0">
              <a:latin typeface="方正舒体" panose="02010601030101010101" pitchFamily="2" charset="-122"/>
              <a:ea typeface="方正舒体" panose="02010601030101010101" pitchFamily="2" charset="-122"/>
            </a:endParaRPr>
          </a:p>
          <a:p>
            <a:pPr>
              <a:lnSpc>
                <a:spcPct val="130000"/>
              </a:lnSpc>
            </a:pPr>
            <a:r>
              <a:rPr lang="zh-CN" altLang="en-US" sz="2400" dirty="0" smtClean="0">
                <a:latin typeface="方正舒体" panose="02010601030101010101" pitchFamily="2" charset="-122"/>
                <a:ea typeface="方正舒体" panose="02010601030101010101" pitchFamily="2" charset="-122"/>
              </a:rPr>
              <a:t>远近</a:t>
            </a:r>
            <a:r>
              <a:rPr lang="zh-CN" altLang="en-US" sz="2400" dirty="0">
                <a:latin typeface="方正舒体" panose="02010601030101010101" pitchFamily="2" charset="-122"/>
                <a:ea typeface="方正舒体" panose="02010601030101010101" pitchFamily="2" charset="-122"/>
              </a:rPr>
              <a:t>高低各</a:t>
            </a:r>
            <a:r>
              <a:rPr lang="zh-CN" altLang="en-US" sz="2400" dirty="0" smtClean="0">
                <a:latin typeface="方正舒体" panose="02010601030101010101" pitchFamily="2" charset="-122"/>
                <a:ea typeface="方正舒体" panose="02010601030101010101" pitchFamily="2" charset="-122"/>
              </a:rPr>
              <a:t>不同</a:t>
            </a:r>
            <a:endParaRPr lang="en-US" altLang="zh-CN" sz="2400" dirty="0" smtClean="0">
              <a:latin typeface="方正舒体" panose="02010601030101010101" pitchFamily="2" charset="-122"/>
              <a:ea typeface="方正舒体" panose="02010601030101010101" pitchFamily="2" charset="-122"/>
            </a:endParaRPr>
          </a:p>
          <a:p>
            <a:pPr>
              <a:lnSpc>
                <a:spcPct val="130000"/>
              </a:lnSpc>
            </a:pPr>
            <a:r>
              <a:rPr lang="zh-CN" altLang="en-US" sz="2400" dirty="0" smtClean="0">
                <a:latin typeface="方正舒体" panose="02010601030101010101" pitchFamily="2" charset="-122"/>
                <a:ea typeface="方正舒体" panose="02010601030101010101" pitchFamily="2" charset="-122"/>
              </a:rPr>
              <a:t>不识庐山真面目</a:t>
            </a:r>
            <a:endParaRPr lang="en-US" altLang="zh-CN" sz="2400" dirty="0" smtClean="0">
              <a:latin typeface="方正舒体" panose="02010601030101010101" pitchFamily="2" charset="-122"/>
              <a:ea typeface="方正舒体" panose="02010601030101010101" pitchFamily="2" charset="-122"/>
            </a:endParaRPr>
          </a:p>
          <a:p>
            <a:pPr>
              <a:lnSpc>
                <a:spcPct val="130000"/>
              </a:lnSpc>
            </a:pPr>
            <a:r>
              <a:rPr lang="zh-CN" altLang="en-US" sz="2400" dirty="0" smtClean="0">
                <a:latin typeface="方正舒体" panose="02010601030101010101" pitchFamily="2" charset="-122"/>
                <a:ea typeface="方正舒体" panose="02010601030101010101" pitchFamily="2" charset="-122"/>
              </a:rPr>
              <a:t>只</a:t>
            </a:r>
            <a:r>
              <a:rPr lang="zh-CN" altLang="en-US" sz="2400" dirty="0">
                <a:latin typeface="方正舒体" panose="02010601030101010101" pitchFamily="2" charset="-122"/>
                <a:ea typeface="方正舒体" panose="02010601030101010101" pitchFamily="2" charset="-122"/>
              </a:rPr>
              <a:t>缘身在此山</a:t>
            </a:r>
            <a:r>
              <a:rPr lang="zh-CN" altLang="en-US" sz="2400" dirty="0" smtClean="0">
                <a:latin typeface="方正舒体" panose="02010601030101010101" pitchFamily="2" charset="-122"/>
                <a:ea typeface="方正舒体" panose="02010601030101010101" pitchFamily="2" charset="-122"/>
              </a:rPr>
              <a:t>中</a:t>
            </a:r>
            <a:endParaRPr lang="zh-CN" altLang="en-US" sz="2000" dirty="0">
              <a:latin typeface="方正舒体" panose="02010601030101010101" pitchFamily="2" charset="-122"/>
              <a:ea typeface="方正舒体" panose="02010601030101010101" pitchFamily="2" charset="-122"/>
            </a:endParaRPr>
          </a:p>
        </p:txBody>
      </p:sp>
      <p:grpSp>
        <p:nvGrpSpPr>
          <p:cNvPr id="47" name="组合 46"/>
          <p:cNvGrpSpPr/>
          <p:nvPr/>
        </p:nvGrpSpPr>
        <p:grpSpPr>
          <a:xfrm>
            <a:off x="953310" y="3652376"/>
            <a:ext cx="3328753" cy="3190339"/>
            <a:chOff x="953310" y="3652376"/>
            <a:chExt cx="3328753" cy="3190339"/>
          </a:xfrm>
        </p:grpSpPr>
        <p:pic>
          <p:nvPicPr>
            <p:cNvPr id="5" name="图片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310" y="3652376"/>
              <a:ext cx="3168690" cy="2730404"/>
            </a:xfrm>
            <a:prstGeom prst="rect">
              <a:avLst/>
            </a:prstGeom>
          </p:spPr>
        </p:pic>
        <p:sp>
          <p:nvSpPr>
            <p:cNvPr id="7" name="文本框 6"/>
            <p:cNvSpPr txBox="1"/>
            <p:nvPr/>
          </p:nvSpPr>
          <p:spPr>
            <a:xfrm>
              <a:off x="1113373" y="6442605"/>
              <a:ext cx="3168690" cy="400110"/>
            </a:xfrm>
            <a:prstGeom prst="rect">
              <a:avLst/>
            </a:prstGeom>
            <a:noFill/>
          </p:spPr>
          <p:txBody>
            <a:bodyPr wrap="square" rtlCol="0">
              <a:spAutoFit/>
            </a:bodyPr>
            <a:lstStyle/>
            <a:p>
              <a:r>
                <a:rPr lang="zh-CN" altLang="en-US" sz="2000" b="1" dirty="0" smtClean="0"/>
                <a:t>角度不同，结果不同</a:t>
              </a:r>
              <a:endParaRPr lang="zh-CN" altLang="en-US" sz="2000" b="1" dirty="0"/>
            </a:p>
          </p:txBody>
        </p:sp>
      </p:grpSp>
      <p:pic>
        <p:nvPicPr>
          <p:cNvPr id="8" name="图片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7142" y="3603583"/>
            <a:ext cx="4408065" cy="2779197"/>
          </a:xfrm>
          <a:prstGeom prst="rect">
            <a:avLst/>
          </a:prstGeom>
        </p:spPr>
      </p:pic>
    </p:spTree>
    <p:extLst>
      <p:ext uri="{BB962C8B-B14F-4D97-AF65-F5344CB8AC3E}">
        <p14:creationId xmlns:p14="http://schemas.microsoft.com/office/powerpoint/2010/main" val="24504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2" presetClass="entr" presetSubtype="8"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slide(fromLeft)">
                                      <p:cBhvr>
                                        <p:cTn id="30" dur="500"/>
                                        <p:tgtEl>
                                          <p:spTgt spid="36"/>
                                        </p:tgtEl>
                                      </p:cBhvr>
                                    </p:animEffect>
                                  </p:childTnLst>
                                </p:cTn>
                              </p:par>
                            </p:childTnLst>
                          </p:cTn>
                        </p:par>
                        <p:par>
                          <p:cTn id="31" fill="hold">
                            <p:stCondLst>
                              <p:cond delay="2000"/>
                            </p:stCondLst>
                            <p:childTnLst>
                              <p:par>
                                <p:cTn id="32" presetID="37"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900" decel="100000" fill="hold"/>
                                        <p:tgtEl>
                                          <p:spTgt spid="3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47"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7"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7"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16" presetClass="entr" presetSubtype="37"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outVertical)">
                                      <p:cBhvr>
                                        <p:cTn id="59" dur="500"/>
                                        <p:tgtEl>
                                          <p:spTgt spid="47"/>
                                        </p:tgtEl>
                                      </p:cBhvr>
                                    </p:animEffect>
                                  </p:childTnLst>
                                </p:cTn>
                              </p:par>
                            </p:childTnLst>
                          </p:cTn>
                        </p:par>
                        <p:par>
                          <p:cTn id="60" fill="hold">
                            <p:stCondLst>
                              <p:cond delay="6500"/>
                            </p:stCondLst>
                            <p:childTnLst>
                              <p:par>
                                <p:cTn id="61" presetID="16" presetClass="entr" presetSubtype="37"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out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44" grpId="0" animBg="1"/>
      <p:bldP spid="45" grpId="0" animBg="1"/>
      <p:bldP spid="6"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260603" y="1509486"/>
            <a:ext cx="5710711" cy="3926114"/>
            <a:chOff x="4260603" y="1509486"/>
            <a:chExt cx="5710711" cy="3926114"/>
          </a:xfrm>
        </p:grpSpPr>
        <p:sp>
          <p:nvSpPr>
            <p:cNvPr id="48" name="Oval 3"/>
            <p:cNvSpPr>
              <a:spLocks noChangeArrowheads="1"/>
            </p:cNvSpPr>
            <p:nvPr/>
          </p:nvSpPr>
          <p:spPr bwMode="invGray">
            <a:xfrm rot="20924912">
              <a:off x="6045200" y="4483815"/>
              <a:ext cx="3926114" cy="951785"/>
            </a:xfrm>
            <a:prstGeom prst="ellipse">
              <a:avLst/>
            </a:prstGeom>
            <a:gradFill rotWithShape="1">
              <a:gsLst>
                <a:gs pos="0">
                  <a:srgbClr val="000000">
                    <a:alpha val="50000"/>
                  </a:srgbClr>
                </a:gs>
                <a:gs pos="100000">
                  <a:schemeClr val="bg1">
                    <a:alpha val="50000"/>
                  </a:schemeClr>
                </a:gs>
              </a:gsLst>
              <a:lin ang="0" scaled="1"/>
            </a:gradFill>
            <a:ln w="9525" algn="ctr">
              <a:noFill/>
              <a:round/>
              <a:headEnd/>
              <a:tailEnd/>
            </a:ln>
          </p:spPr>
          <p:txBody>
            <a:bodyPr wrap="none" anchor="ctr"/>
            <a:lstStyle/>
            <a:p>
              <a:endParaRPr lang="zh-CN" altLang="zh-CN"/>
            </a:p>
          </p:txBody>
        </p:sp>
        <p:sp>
          <p:nvSpPr>
            <p:cNvPr id="49" name="PubPieSlice"/>
            <p:cNvSpPr>
              <a:spLocks noEditPoints="1" noChangeArrowheads="1"/>
            </p:cNvSpPr>
            <p:nvPr/>
          </p:nvSpPr>
          <p:spPr bwMode="gray">
            <a:xfrm rot="21058037">
              <a:off x="4260603" y="1509486"/>
              <a:ext cx="4889053" cy="3854234"/>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5290" y="978"/>
                  </a:moveTo>
                  <a:cubicBezTo>
                    <a:pt x="13881" y="333"/>
                    <a:pt x="12349" y="0"/>
                    <a:pt x="10800" y="0"/>
                  </a:cubicBezTo>
                  <a:cubicBezTo>
                    <a:pt x="4835" y="0"/>
                    <a:pt x="0" y="4835"/>
                    <a:pt x="0" y="10800"/>
                  </a:cubicBezTo>
                  <a:cubicBezTo>
                    <a:pt x="0" y="16764"/>
                    <a:pt x="4835" y="21600"/>
                    <a:pt x="10800" y="21600"/>
                  </a:cubicBezTo>
                  <a:cubicBezTo>
                    <a:pt x="16764" y="21600"/>
                    <a:pt x="21600" y="16764"/>
                    <a:pt x="21600" y="10800"/>
                  </a:cubicBezTo>
                  <a:cubicBezTo>
                    <a:pt x="21600" y="6597"/>
                    <a:pt x="19161" y="2775"/>
                    <a:pt x="15349" y="1005"/>
                  </a:cubicBezTo>
                  <a:lnTo>
                    <a:pt x="10800" y="10800"/>
                  </a:lnTo>
                  <a:close/>
                </a:path>
              </a:pathLst>
            </a:custGeom>
            <a:gradFill rotWithShape="1">
              <a:gsLst>
                <a:gs pos="0">
                  <a:srgbClr val="878787"/>
                </a:gs>
                <a:gs pos="100000">
                  <a:srgbClr val="B2B2B2"/>
                </a:gs>
              </a:gsLst>
              <a:lin ang="18900000" scaled="1"/>
            </a:gradFill>
            <a:ln w="9525">
              <a:round/>
              <a:headEnd/>
              <a:tailEnd/>
            </a:ln>
            <a:scene3d>
              <a:camera prst="legacyPerspectiveFront">
                <a:rot lat="20099971" lon="1500000" rev="0"/>
              </a:camera>
              <a:lightRig rig="legacyFlat4" dir="b"/>
            </a:scene3d>
            <a:sp3d extrusionH="506400" prstMaterial="legacyMatte">
              <a:bevelT w="13500" h="13500" prst="angle"/>
              <a:bevelB w="13500" h="13500" prst="angle"/>
              <a:extrusionClr>
                <a:srgbClr val="B2B2B2"/>
              </a:extrusionClr>
            </a:sp3d>
          </p:spPr>
          <p:txBody>
            <a:bodyPr>
              <a:flatTx/>
            </a:bodyPr>
            <a:lstStyle/>
            <a:p>
              <a:endParaRPr lang="zh-CN" altLang="en-US"/>
            </a:p>
          </p:txBody>
        </p:sp>
        <p:sp>
          <p:nvSpPr>
            <p:cNvPr id="50" name="PubPieSlice"/>
            <p:cNvSpPr>
              <a:spLocks noEditPoints="1" noChangeArrowheads="1"/>
            </p:cNvSpPr>
            <p:nvPr/>
          </p:nvSpPr>
          <p:spPr bwMode="gray">
            <a:xfrm rot="19859051">
              <a:off x="4600172" y="1909781"/>
              <a:ext cx="4804780" cy="3337444"/>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21417" y="8823"/>
                  </a:moveTo>
                  <a:cubicBezTo>
                    <a:pt x="20873" y="5898"/>
                    <a:pt x="19145" y="3327"/>
                    <a:pt x="16642" y="1717"/>
                  </a:cubicBezTo>
                  <a:lnTo>
                    <a:pt x="10800" y="10800"/>
                  </a:lnTo>
                  <a:close/>
                </a:path>
              </a:pathLst>
            </a:custGeom>
            <a:gradFill rotWithShape="1">
              <a:gsLst>
                <a:gs pos="0">
                  <a:srgbClr val="B58DEF"/>
                </a:gs>
                <a:gs pos="100000">
                  <a:srgbClr val="9474C4"/>
                </a:gs>
              </a:gsLst>
              <a:lin ang="18900000" scaled="1"/>
            </a:gradFill>
            <a:ln w="9525">
              <a:noFill/>
              <a:miter lim="800000"/>
              <a:headEnd/>
              <a:tailEnd/>
            </a:ln>
          </p:spPr>
          <p:txBody>
            <a:bodyPr/>
            <a:lstStyle/>
            <a:p>
              <a:endParaRPr lang="zh-CN" altLang="en-US"/>
            </a:p>
          </p:txBody>
        </p:sp>
        <p:sp>
          <p:nvSpPr>
            <p:cNvPr id="51" name="PubPieSlice"/>
            <p:cNvSpPr>
              <a:spLocks noEditPoints="1" noChangeArrowheads="1"/>
            </p:cNvSpPr>
            <p:nvPr/>
          </p:nvSpPr>
          <p:spPr bwMode="gray">
            <a:xfrm rot="19868936">
              <a:off x="4590258" y="1893670"/>
              <a:ext cx="4806019" cy="3359753"/>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8494" y="18378"/>
                  </a:moveTo>
                  <a:cubicBezTo>
                    <a:pt x="20484" y="16358"/>
                    <a:pt x="21600" y="13635"/>
                    <a:pt x="21600" y="10800"/>
                  </a:cubicBezTo>
                  <a:cubicBezTo>
                    <a:pt x="21600" y="10129"/>
                    <a:pt x="21537" y="9460"/>
                    <a:pt x="21413" y="8801"/>
                  </a:cubicBezTo>
                  <a:lnTo>
                    <a:pt x="10800" y="10800"/>
                  </a:lnTo>
                  <a:close/>
                </a:path>
              </a:pathLst>
            </a:custGeom>
            <a:gradFill rotWithShape="1">
              <a:gsLst>
                <a:gs pos="0">
                  <a:srgbClr val="94B8FF"/>
                </a:gs>
                <a:gs pos="100000">
                  <a:srgbClr val="6699FF"/>
                </a:gs>
              </a:gsLst>
              <a:lin ang="18900000" scaled="1"/>
            </a:gradFill>
            <a:ln w="9525">
              <a:noFill/>
              <a:miter lim="800000"/>
              <a:headEnd/>
              <a:tailEnd/>
            </a:ln>
          </p:spPr>
          <p:txBody>
            <a:bodyPr/>
            <a:lstStyle/>
            <a:p>
              <a:endParaRPr lang="zh-CN" altLang="en-US"/>
            </a:p>
          </p:txBody>
        </p:sp>
        <p:sp>
          <p:nvSpPr>
            <p:cNvPr id="52" name="PubPieSlice"/>
            <p:cNvSpPr>
              <a:spLocks noEditPoints="1" noChangeArrowheads="1"/>
            </p:cNvSpPr>
            <p:nvPr/>
          </p:nvSpPr>
          <p:spPr bwMode="gray">
            <a:xfrm rot="19868936">
              <a:off x="4597694" y="1876320"/>
              <a:ext cx="4806019" cy="3360992"/>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1080" y="21596"/>
                  </a:moveTo>
                  <a:cubicBezTo>
                    <a:pt x="13896" y="21523"/>
                    <a:pt x="16573" y="20352"/>
                    <a:pt x="18538" y="18333"/>
                  </a:cubicBezTo>
                  <a:lnTo>
                    <a:pt x="10800" y="10800"/>
                  </a:lnTo>
                  <a:close/>
                </a:path>
              </a:pathLst>
            </a:custGeom>
            <a:gradFill rotWithShape="1">
              <a:gsLst>
                <a:gs pos="0">
                  <a:srgbClr val="77DDDD"/>
                </a:gs>
                <a:gs pos="100000">
                  <a:srgbClr val="33CCCC"/>
                </a:gs>
              </a:gsLst>
              <a:lin ang="18900000" scaled="1"/>
            </a:gradFill>
            <a:ln w="9525">
              <a:noFill/>
              <a:miter lim="800000"/>
              <a:headEnd/>
              <a:tailEnd/>
            </a:ln>
          </p:spPr>
          <p:txBody>
            <a:bodyPr/>
            <a:lstStyle/>
            <a:p>
              <a:endParaRPr lang="zh-CN" altLang="en-US"/>
            </a:p>
          </p:txBody>
        </p:sp>
        <p:sp>
          <p:nvSpPr>
            <p:cNvPr id="53" name="PubPieSlice"/>
            <p:cNvSpPr>
              <a:spLocks noEditPoints="1" noChangeArrowheads="1"/>
            </p:cNvSpPr>
            <p:nvPr/>
          </p:nvSpPr>
          <p:spPr bwMode="gray">
            <a:xfrm rot="19868936">
              <a:off x="4595215" y="1899867"/>
              <a:ext cx="4806019" cy="3351077"/>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6769" y="1800"/>
                  </a:moveTo>
                  <a:cubicBezTo>
                    <a:pt x="15000" y="626"/>
                    <a:pt x="12923" y="0"/>
                    <a:pt x="10800" y="0"/>
                  </a:cubicBezTo>
                  <a:cubicBezTo>
                    <a:pt x="10493" y="-1"/>
                    <a:pt x="10188" y="13"/>
                    <a:pt x="9883" y="38"/>
                  </a:cubicBezTo>
                  <a:lnTo>
                    <a:pt x="10800" y="10800"/>
                  </a:lnTo>
                  <a:close/>
                </a:path>
              </a:pathLst>
            </a:custGeom>
            <a:gradFill rotWithShape="1">
              <a:gsLst>
                <a:gs pos="0">
                  <a:srgbClr val="BDD578"/>
                </a:gs>
                <a:gs pos="100000">
                  <a:srgbClr val="A0C33D"/>
                </a:gs>
              </a:gsLst>
              <a:lin ang="18900000" scaled="1"/>
            </a:gradFill>
            <a:ln w="9525">
              <a:noFill/>
              <a:miter lim="800000"/>
              <a:headEnd/>
              <a:tailEnd/>
            </a:ln>
          </p:spPr>
          <p:txBody>
            <a:bodyPr/>
            <a:lstStyle/>
            <a:p>
              <a:endParaRPr lang="zh-CN" altLang="en-US"/>
            </a:p>
          </p:txBody>
        </p:sp>
        <p:sp>
          <p:nvSpPr>
            <p:cNvPr id="54" name="PubPieSlice"/>
            <p:cNvSpPr>
              <a:spLocks noEditPoints="1" noChangeArrowheads="1"/>
            </p:cNvSpPr>
            <p:nvPr/>
          </p:nvSpPr>
          <p:spPr bwMode="gray">
            <a:xfrm rot="19868936">
              <a:off x="4575386" y="1896149"/>
              <a:ext cx="4861788" cy="3334967"/>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9833" y="43"/>
                  </a:moveTo>
                  <a:cubicBezTo>
                    <a:pt x="7286" y="272"/>
                    <a:pt x="4902" y="1397"/>
                    <a:pt x="3107" y="3218"/>
                  </a:cubicBezTo>
                  <a:lnTo>
                    <a:pt x="10800" y="10800"/>
                  </a:lnTo>
                  <a:close/>
                </a:path>
              </a:pathLst>
            </a:custGeom>
            <a:gradFill rotWithShape="1">
              <a:gsLst>
                <a:gs pos="0">
                  <a:srgbClr val="33CCCC"/>
                </a:gs>
                <a:gs pos="100000">
                  <a:srgbClr val="196363"/>
                </a:gs>
              </a:gsLst>
              <a:lin ang="2700000" scaled="1"/>
            </a:gradFill>
            <a:ln w="9525">
              <a:noFill/>
              <a:miter lim="800000"/>
              <a:headEnd/>
              <a:tailEnd/>
            </a:ln>
          </p:spPr>
          <p:txBody>
            <a:bodyPr/>
            <a:lstStyle/>
            <a:p>
              <a:endParaRPr lang="zh-CN" altLang="en-US"/>
            </a:p>
          </p:txBody>
        </p:sp>
        <p:sp>
          <p:nvSpPr>
            <p:cNvPr id="55" name="PubPieSlice"/>
            <p:cNvSpPr>
              <a:spLocks noEditPoints="1" noChangeArrowheads="1"/>
            </p:cNvSpPr>
            <p:nvPr/>
          </p:nvSpPr>
          <p:spPr bwMode="gray">
            <a:xfrm rot="19868936">
              <a:off x="4581583" y="1901106"/>
              <a:ext cx="4832044" cy="3320095"/>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097" y="3229"/>
                  </a:moveTo>
                  <a:cubicBezTo>
                    <a:pt x="1112" y="5249"/>
                    <a:pt x="0" y="7967"/>
                    <a:pt x="0" y="10799"/>
                  </a:cubicBezTo>
                  <a:cubicBezTo>
                    <a:pt x="-1" y="11342"/>
                    <a:pt x="40" y="11885"/>
                    <a:pt x="122" y="12421"/>
                  </a:cubicBezTo>
                  <a:lnTo>
                    <a:pt x="10800" y="10800"/>
                  </a:lnTo>
                  <a:close/>
                </a:path>
              </a:pathLst>
            </a:custGeom>
            <a:gradFill rotWithShape="1">
              <a:gsLst>
                <a:gs pos="0">
                  <a:srgbClr val="4D74C1"/>
                </a:gs>
                <a:gs pos="100000">
                  <a:srgbClr val="6699FF"/>
                </a:gs>
              </a:gsLst>
              <a:lin ang="18900000" scaled="1"/>
            </a:gradFill>
            <a:ln w="9525">
              <a:noFill/>
              <a:miter lim="800000"/>
              <a:headEnd/>
              <a:tailEnd/>
            </a:ln>
          </p:spPr>
          <p:txBody>
            <a:bodyPr/>
            <a:lstStyle/>
            <a:p>
              <a:endParaRPr lang="zh-CN" altLang="en-US"/>
            </a:p>
          </p:txBody>
        </p:sp>
        <p:sp>
          <p:nvSpPr>
            <p:cNvPr id="56" name="PubPieSlice"/>
            <p:cNvSpPr>
              <a:spLocks noEditPoints="1" noChangeArrowheads="1"/>
            </p:cNvSpPr>
            <p:nvPr/>
          </p:nvSpPr>
          <p:spPr bwMode="gray">
            <a:xfrm rot="19868936">
              <a:off x="4612565" y="1917217"/>
              <a:ext cx="4793626" cy="3320094"/>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4393" y="19495"/>
                  </a:moveTo>
                  <a:cubicBezTo>
                    <a:pt x="6249" y="20862"/>
                    <a:pt x="8494" y="21600"/>
                    <a:pt x="10800" y="21600"/>
                  </a:cubicBezTo>
                  <a:cubicBezTo>
                    <a:pt x="11153" y="21599"/>
                    <a:pt x="11507" y="21582"/>
                    <a:pt x="11859" y="21547"/>
                  </a:cubicBezTo>
                  <a:lnTo>
                    <a:pt x="10800" y="10800"/>
                  </a:lnTo>
                  <a:close/>
                </a:path>
              </a:pathLst>
            </a:custGeom>
            <a:gradFill rotWithShape="1">
              <a:gsLst>
                <a:gs pos="0">
                  <a:srgbClr val="82AD00"/>
                </a:gs>
                <a:gs pos="100000">
                  <a:srgbClr val="99CC00"/>
                </a:gs>
              </a:gsLst>
              <a:lin ang="18900000" scaled="1"/>
            </a:gradFill>
            <a:ln w="9525">
              <a:noFill/>
              <a:miter lim="800000"/>
              <a:headEnd/>
              <a:tailEnd/>
            </a:ln>
          </p:spPr>
          <p:txBody>
            <a:bodyPr/>
            <a:lstStyle/>
            <a:p>
              <a:endParaRPr lang="zh-CN" altLang="en-US"/>
            </a:p>
          </p:txBody>
        </p:sp>
        <p:sp>
          <p:nvSpPr>
            <p:cNvPr id="57" name="Text Box 12"/>
            <p:cNvSpPr txBox="1">
              <a:spLocks noChangeArrowheads="1"/>
            </p:cNvSpPr>
            <p:nvPr/>
          </p:nvSpPr>
          <p:spPr bwMode="gray">
            <a:xfrm>
              <a:off x="6543400" y="2076183"/>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格物</a:t>
              </a:r>
              <a:endParaRPr lang="en-US" altLang="zh-CN" sz="2000" b="1" dirty="0"/>
            </a:p>
          </p:txBody>
        </p:sp>
        <p:sp>
          <p:nvSpPr>
            <p:cNvPr id="58" name="Text Box 13"/>
            <p:cNvSpPr txBox="1">
              <a:spLocks noChangeArrowheads="1"/>
            </p:cNvSpPr>
            <p:nvPr/>
          </p:nvSpPr>
          <p:spPr bwMode="gray">
            <a:xfrm>
              <a:off x="7673645" y="1989097"/>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致知</a:t>
              </a:r>
              <a:endParaRPr lang="en-US" altLang="zh-CN" sz="2000" b="1" dirty="0" smtClean="0"/>
            </a:p>
          </p:txBody>
        </p:sp>
        <p:sp>
          <p:nvSpPr>
            <p:cNvPr id="59" name="Text Box 14"/>
            <p:cNvSpPr txBox="1">
              <a:spLocks noChangeArrowheads="1"/>
            </p:cNvSpPr>
            <p:nvPr/>
          </p:nvSpPr>
          <p:spPr bwMode="gray">
            <a:xfrm>
              <a:off x="8446971" y="2762422"/>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正心</a:t>
              </a:r>
              <a:endParaRPr lang="en-US" altLang="zh-CN" sz="2000" b="1" dirty="0" smtClean="0"/>
            </a:p>
          </p:txBody>
        </p:sp>
        <p:sp>
          <p:nvSpPr>
            <p:cNvPr id="60" name="Text Box 15"/>
            <p:cNvSpPr txBox="1">
              <a:spLocks noChangeArrowheads="1"/>
            </p:cNvSpPr>
            <p:nvPr/>
          </p:nvSpPr>
          <p:spPr bwMode="gray">
            <a:xfrm>
              <a:off x="7852105" y="3952154"/>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诚意</a:t>
              </a:r>
              <a:endParaRPr lang="en-US" altLang="zh-CN" sz="2000" b="1" dirty="0" smtClean="0"/>
            </a:p>
          </p:txBody>
        </p:sp>
        <p:sp>
          <p:nvSpPr>
            <p:cNvPr id="61" name="Text Box 16"/>
            <p:cNvSpPr txBox="1">
              <a:spLocks noChangeArrowheads="1"/>
            </p:cNvSpPr>
            <p:nvPr/>
          </p:nvSpPr>
          <p:spPr bwMode="gray">
            <a:xfrm>
              <a:off x="6840833" y="4606506"/>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修身</a:t>
              </a:r>
              <a:endParaRPr lang="en-US" altLang="zh-CN" sz="2000" b="1" dirty="0" smtClean="0"/>
            </a:p>
          </p:txBody>
        </p:sp>
        <p:sp>
          <p:nvSpPr>
            <p:cNvPr id="62" name="Text Box 17"/>
            <p:cNvSpPr txBox="1">
              <a:spLocks noChangeArrowheads="1"/>
            </p:cNvSpPr>
            <p:nvPr/>
          </p:nvSpPr>
          <p:spPr bwMode="gray">
            <a:xfrm>
              <a:off x="5651102" y="4606506"/>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齐家</a:t>
              </a:r>
              <a:endParaRPr lang="en-US" altLang="zh-CN" sz="2000" b="1" dirty="0" smtClean="0"/>
            </a:p>
          </p:txBody>
        </p:sp>
        <p:sp>
          <p:nvSpPr>
            <p:cNvPr id="63" name="Oval 18"/>
            <p:cNvSpPr>
              <a:spLocks noChangeArrowheads="1"/>
            </p:cNvSpPr>
            <p:nvPr/>
          </p:nvSpPr>
          <p:spPr bwMode="white">
            <a:xfrm rot="19733972">
              <a:off x="6021654" y="2912378"/>
              <a:ext cx="2005193" cy="1235586"/>
            </a:xfrm>
            <a:prstGeom prst="ellipse">
              <a:avLst/>
            </a:prstGeom>
            <a:gradFill rotWithShape="1">
              <a:gsLst>
                <a:gs pos="0">
                  <a:schemeClr val="bg1">
                    <a:gamma/>
                    <a:shade val="27451"/>
                    <a:invGamma/>
                  </a:schemeClr>
                </a:gs>
                <a:gs pos="50000">
                  <a:schemeClr val="bg1"/>
                </a:gs>
                <a:gs pos="100000">
                  <a:schemeClr val="bg1">
                    <a:gamma/>
                    <a:shade val="27451"/>
                    <a:invGamma/>
                  </a:schemeClr>
                </a:gs>
              </a:gsLst>
              <a:lin ang="2700000" scaled="1"/>
            </a:gradFill>
            <a:ln w="9525">
              <a:solidFill>
                <a:srgbClr val="000000"/>
              </a:solidFill>
              <a:round/>
              <a:headEnd/>
              <a:tailEnd/>
            </a:ln>
            <a:effectLst/>
          </p:spPr>
          <p:txBody>
            <a:bodyPr wrap="none" anchor="ctr"/>
            <a:lstStyle/>
            <a:p>
              <a:pPr>
                <a:defRPr/>
              </a:pPr>
              <a:endParaRPr lang="zh-CN" altLang="en-US"/>
            </a:p>
          </p:txBody>
        </p:sp>
        <p:sp>
          <p:nvSpPr>
            <p:cNvPr id="65" name="Text Box 20"/>
            <p:cNvSpPr txBox="1">
              <a:spLocks noChangeArrowheads="1"/>
            </p:cNvSpPr>
            <p:nvPr/>
          </p:nvSpPr>
          <p:spPr bwMode="black">
            <a:xfrm>
              <a:off x="6255882" y="3321348"/>
              <a:ext cx="1524343" cy="523220"/>
            </a:xfrm>
            <a:prstGeom prst="rect">
              <a:avLst/>
            </a:prstGeom>
            <a:noFill/>
            <a:ln w="9525">
              <a:noFill/>
              <a:miter lim="800000"/>
              <a:headEnd/>
              <a:tailEnd/>
            </a:ln>
            <a:effectLst/>
          </p:spPr>
          <p:txBody>
            <a:bodyPr>
              <a:spAutoFit/>
            </a:bodyPr>
            <a:lstStyle/>
            <a:p>
              <a:pPr algn="ctr" eaLnBrk="0" hangingPunct="0">
                <a:defRPr/>
              </a:pPr>
              <a:r>
                <a:rPr lang="zh-CN" altLang="en-US" sz="2800" b="1" dirty="0" smtClean="0">
                  <a:solidFill>
                    <a:srgbClr val="FF0000"/>
                  </a:solidFill>
                  <a:effectLst>
                    <a:outerShdw blurRad="38100" dist="38100" dir="2700000" algn="tl">
                      <a:srgbClr val="C0C0C0"/>
                    </a:outerShdw>
                  </a:effectLst>
                  <a:latin typeface="黑体" pitchFamily="49" charset="-122"/>
                  <a:ea typeface="黑体" pitchFamily="49" charset="-122"/>
                </a:rPr>
                <a:t>修心</a:t>
              </a:r>
              <a:endParaRPr lang="en-US" altLang="zh-CN" sz="2800" b="1" dirty="0">
                <a:solidFill>
                  <a:srgbClr val="FF0000"/>
                </a:solidFill>
                <a:effectLst>
                  <a:outerShdw blurRad="38100" dist="38100" dir="2700000" algn="tl">
                    <a:srgbClr val="C0C0C0"/>
                  </a:outerShdw>
                </a:effectLst>
                <a:latin typeface="黑体" pitchFamily="49" charset="-122"/>
                <a:ea typeface="黑体" pitchFamily="49" charset="-122"/>
              </a:endParaRPr>
            </a:p>
          </p:txBody>
        </p:sp>
        <p:sp>
          <p:nvSpPr>
            <p:cNvPr id="66" name="Text Box 21"/>
            <p:cNvSpPr txBox="1">
              <a:spLocks noChangeArrowheads="1"/>
            </p:cNvSpPr>
            <p:nvPr/>
          </p:nvSpPr>
          <p:spPr bwMode="gray">
            <a:xfrm>
              <a:off x="4937263" y="3773694"/>
              <a:ext cx="700833"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治国</a:t>
              </a:r>
              <a:endParaRPr lang="en-US" altLang="zh-CN" sz="2000" b="1" dirty="0" smtClean="0"/>
            </a:p>
          </p:txBody>
        </p:sp>
        <p:sp>
          <p:nvSpPr>
            <p:cNvPr id="67" name="Text Box 22"/>
            <p:cNvSpPr txBox="1">
              <a:spLocks noChangeArrowheads="1"/>
            </p:cNvSpPr>
            <p:nvPr/>
          </p:nvSpPr>
          <p:spPr bwMode="gray">
            <a:xfrm>
              <a:off x="5401500" y="2716020"/>
              <a:ext cx="958917" cy="400110"/>
            </a:xfrm>
            <a:prstGeom prst="rect">
              <a:avLst/>
            </a:prstGeom>
            <a:noFill/>
            <a:ln w="9525" algn="ctr">
              <a:noFill/>
              <a:miter lim="800000"/>
              <a:headEnd/>
              <a:tailEnd/>
            </a:ln>
          </p:spPr>
          <p:txBody>
            <a:bodyPr wrap="none">
              <a:spAutoFit/>
            </a:bodyPr>
            <a:lstStyle/>
            <a:p>
              <a:pPr algn="ctr" eaLnBrk="0" hangingPunct="0"/>
              <a:r>
                <a:rPr lang="zh-CN" altLang="en-US" sz="2000" b="1" dirty="0" smtClean="0"/>
                <a:t>平天下</a:t>
              </a:r>
              <a:endParaRPr lang="en-US" altLang="zh-CN" sz="2000" b="1" dirty="0" smtClean="0"/>
            </a:p>
          </p:txBody>
        </p:sp>
      </p:gr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 name="组合 16"/>
          <p:cNvGrpSpPr/>
          <p:nvPr/>
        </p:nvGrpSpPr>
        <p:grpSpPr>
          <a:xfrm>
            <a:off x="9154236" y="481941"/>
            <a:ext cx="2648406" cy="1545784"/>
            <a:chOff x="-345817" y="1592096"/>
            <a:chExt cx="7570069" cy="4418391"/>
          </a:xfrm>
        </p:grpSpPr>
        <p:grpSp>
          <p:nvGrpSpPr>
            <p:cNvPr id="3"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6" cstate="print">
                  <a:extLst>
                    <a:ext uri="{BEBA8EAE-BF5A-486C-A8C5-ECC9F3942E4B}">
                      <a14:imgProps xmlns:a14="http://schemas.microsoft.com/office/drawing/2010/main">
                        <a14:imgLayer r:embed="rId4">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7"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9">
            <a:extLst>
              <a:ext uri="{28A0092B-C50C-407E-A947-70E740481C1C}">
                <a14:useLocalDpi xmlns:a14="http://schemas.microsoft.com/office/drawing/2010/main" val="0"/>
              </a:ext>
            </a:extLst>
          </a:blip>
          <a:srcRect l="58117"/>
          <a:stretch>
            <a:fillRect/>
          </a:stretch>
        </p:blipFill>
        <p:spPr>
          <a:xfrm>
            <a:off x="9682939" y="2612778"/>
            <a:ext cx="2262580" cy="4156953"/>
          </a:xfrm>
          <a:prstGeom prst="rect">
            <a:avLst/>
          </a:prstGeom>
        </p:spPr>
      </p:pic>
      <p:sp>
        <p:nvSpPr>
          <p:cNvPr id="46" name="TextBox 90"/>
          <p:cNvSpPr txBox="1">
            <a:spLocks noChangeArrowheads="1"/>
          </p:cNvSpPr>
          <p:nvPr/>
        </p:nvSpPr>
        <p:spPr bwMode="auto">
          <a:xfrm>
            <a:off x="10613420" y="3291801"/>
            <a:ext cx="1144929" cy="3081405"/>
          </a:xfrm>
          <a:prstGeom prst="rect">
            <a:avLst/>
          </a:prstGeom>
          <a:noFill/>
          <a:ln w="9525">
            <a:noFill/>
            <a:miter lim="800000"/>
            <a:headEnd/>
            <a:tailEnd/>
          </a:ln>
        </p:spPr>
        <p:txBody>
          <a:bodyPr vert="eaVert" wrap="square">
            <a:spAutoFit/>
          </a:bodyPr>
          <a:lstStyle/>
          <a:p>
            <a:pPr>
              <a:lnSpc>
                <a:spcPct val="130000"/>
              </a:lnSpc>
            </a:pPr>
            <a:r>
              <a:rPr lang="zh-CN" altLang="en-US" sz="2400" dirty="0" smtClean="0">
                <a:latin typeface="黑体" pitchFamily="49" charset="-122"/>
                <a:ea typeface="黑体" pitchFamily="49" charset="-122"/>
              </a:rPr>
              <a:t>大学之道，在明明德，在新民，在止于至善</a:t>
            </a:r>
            <a:endParaRPr lang="zh-CN" altLang="en-US" sz="2000" dirty="0">
              <a:latin typeface="黑体" pitchFamily="49" charset="-122"/>
              <a:ea typeface="黑体" pitchFamily="49" charset="-122"/>
            </a:endParaRPr>
          </a:p>
        </p:txBody>
      </p:sp>
      <p:pic>
        <p:nvPicPr>
          <p:cNvPr id="34" name="图片 33" descr="1368687916222.jpg"/>
          <p:cNvPicPr>
            <a:picLocks noChangeAspect="1"/>
          </p:cNvPicPr>
          <p:nvPr/>
        </p:nvPicPr>
        <p:blipFill>
          <a:blip r:embed="rId10"/>
          <a:stretch>
            <a:fillRect/>
          </a:stretch>
        </p:blipFill>
        <p:spPr>
          <a:xfrm>
            <a:off x="0" y="2104572"/>
            <a:ext cx="3981096" cy="4753428"/>
          </a:xfrm>
          <a:prstGeom prst="rect">
            <a:avLst/>
          </a:prstGeom>
        </p:spPr>
      </p:pic>
      <p:sp>
        <p:nvSpPr>
          <p:cNvPr id="36" name="TextBox 35"/>
          <p:cNvSpPr txBox="1"/>
          <p:nvPr/>
        </p:nvSpPr>
        <p:spPr>
          <a:xfrm>
            <a:off x="1318350" y="3367314"/>
            <a:ext cx="553998" cy="2119086"/>
          </a:xfrm>
          <a:prstGeom prst="rect">
            <a:avLst/>
          </a:prstGeom>
          <a:noFill/>
        </p:spPr>
        <p:txBody>
          <a:bodyPr vert="eaVert" wrap="square" rtlCol="0">
            <a:spAutoFit/>
          </a:bodyPr>
          <a:lstStyle/>
          <a:p>
            <a:r>
              <a:rPr lang="zh-CN" altLang="en-US" sz="2400" b="1" dirty="0" smtClean="0">
                <a:latin typeface="华文行楷" pitchFamily="2" charset="-122"/>
                <a:ea typeface="华文行楷" pitchFamily="2" charset="-122"/>
              </a:rPr>
              <a:t>反求诸己</a:t>
            </a:r>
            <a:endParaRPr lang="zh-CN" altLang="en-US" sz="2400" b="1" dirty="0">
              <a:latin typeface="华文行楷" pitchFamily="2" charset="-122"/>
              <a:ea typeface="华文行楷" pitchFamily="2" charset="-122"/>
            </a:endParaRPr>
          </a:p>
        </p:txBody>
      </p:sp>
      <p:sp>
        <p:nvSpPr>
          <p:cNvPr id="64" name="AutoShape 19"/>
          <p:cNvSpPr>
            <a:spLocks noChangeArrowheads="1"/>
          </p:cNvSpPr>
          <p:nvPr/>
        </p:nvSpPr>
        <p:spPr bwMode="gray">
          <a:xfrm rot="19729945">
            <a:off x="5689520" y="2699218"/>
            <a:ext cx="2621127" cy="1628445"/>
          </a:xfrm>
          <a:custGeom>
            <a:avLst/>
            <a:gdLst>
              <a:gd name="G0" fmla="+- 1763482 0 0"/>
              <a:gd name="G1" fmla="+- 5477921 0 0"/>
              <a:gd name="G2" fmla="+- 1763482 0 5477921"/>
              <a:gd name="G3" fmla="+- 10800 0 0"/>
              <a:gd name="G4" fmla="+- 0 0 1763482"/>
              <a:gd name="T0" fmla="*/ 360 256 1"/>
              <a:gd name="T1" fmla="*/ 0 256 1"/>
              <a:gd name="G5" fmla="+- G2 T0 T1"/>
              <a:gd name="G6" fmla="?: G2 G2 G5"/>
              <a:gd name="G7" fmla="+- 0 0 G6"/>
              <a:gd name="G8" fmla="+- 8204 0 0"/>
              <a:gd name="G9" fmla="+- 0 0 5477921"/>
              <a:gd name="G10" fmla="+- 8204 0 2700"/>
              <a:gd name="G11" fmla="cos G10 1763482"/>
              <a:gd name="G12" fmla="sin G10 1763482"/>
              <a:gd name="G13" fmla="cos 13500 1763482"/>
              <a:gd name="G14" fmla="sin 13500 1763482"/>
              <a:gd name="G15" fmla="+- G11 10800 0"/>
              <a:gd name="G16" fmla="+- G12 10800 0"/>
              <a:gd name="G17" fmla="+- G13 10800 0"/>
              <a:gd name="G18" fmla="+- G14 10800 0"/>
              <a:gd name="G19" fmla="*/ 8204 1 2"/>
              <a:gd name="G20" fmla="+- G19 5400 0"/>
              <a:gd name="G21" fmla="cos G20 1763482"/>
              <a:gd name="G22" fmla="sin G20 1763482"/>
              <a:gd name="G23" fmla="+- G21 10800 0"/>
              <a:gd name="G24" fmla="+- G12 G23 G22"/>
              <a:gd name="G25" fmla="+- G22 G23 G11"/>
              <a:gd name="G26" fmla="cos 10800 1763482"/>
              <a:gd name="G27" fmla="sin 10800 1763482"/>
              <a:gd name="G28" fmla="cos 8204 1763482"/>
              <a:gd name="G29" fmla="sin 8204 1763482"/>
              <a:gd name="G30" fmla="+- G26 10800 0"/>
              <a:gd name="G31" fmla="+- G27 10800 0"/>
              <a:gd name="G32" fmla="+- G28 10800 0"/>
              <a:gd name="G33" fmla="+- G29 10800 0"/>
              <a:gd name="G34" fmla="+- G19 5400 0"/>
              <a:gd name="G35" fmla="cos G34 5477921"/>
              <a:gd name="G36" fmla="sin G34 5477921"/>
              <a:gd name="G37" fmla="+/ 5477921 1763482 2"/>
              <a:gd name="T2" fmla="*/ 180 256 1"/>
              <a:gd name="T3" fmla="*/ 0 256 1"/>
              <a:gd name="G38" fmla="+- G37 T2 T3"/>
              <a:gd name="G39" fmla="?: G2 G37 G38"/>
              <a:gd name="G40" fmla="cos 10800 G39"/>
              <a:gd name="G41" fmla="sin 10800 G39"/>
              <a:gd name="G42" fmla="cos 8204 G39"/>
              <a:gd name="G43" fmla="sin 8204 G39"/>
              <a:gd name="G44" fmla="+- G40 10800 0"/>
              <a:gd name="G45" fmla="+- G41 10800 0"/>
              <a:gd name="G46" fmla="+- G42 10800 0"/>
              <a:gd name="G47" fmla="+- G43 10800 0"/>
              <a:gd name="G48" fmla="+- G35 10800 0"/>
              <a:gd name="G49" fmla="+- G36 10800 0"/>
              <a:gd name="T4" fmla="*/ 4643 w 21600"/>
              <a:gd name="T5" fmla="*/ 1926 h 21600"/>
              <a:gd name="T6" fmla="*/ 11861 w 21600"/>
              <a:gd name="T7" fmla="*/ 20242 h 21600"/>
              <a:gd name="T8" fmla="*/ 6123 w 21600"/>
              <a:gd name="T9" fmla="*/ 4059 h 21600"/>
              <a:gd name="T10" fmla="*/ 22838 w 21600"/>
              <a:gd name="T11" fmla="*/ 16909 h 21600"/>
              <a:gd name="T12" fmla="*/ 17463 w 21600"/>
              <a:gd name="T13" fmla="*/ 18665 h 21600"/>
              <a:gd name="T14" fmla="*/ 15708 w 21600"/>
              <a:gd name="T15" fmla="*/ 1329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115" y="14512"/>
                </a:moveTo>
                <a:cubicBezTo>
                  <a:pt x="18699" y="13362"/>
                  <a:pt x="19004" y="12090"/>
                  <a:pt x="19004" y="10800"/>
                </a:cubicBezTo>
                <a:cubicBezTo>
                  <a:pt x="19004" y="6269"/>
                  <a:pt x="15330" y="2596"/>
                  <a:pt x="10800" y="2596"/>
                </a:cubicBezTo>
                <a:cubicBezTo>
                  <a:pt x="6269" y="2596"/>
                  <a:pt x="2596" y="6269"/>
                  <a:pt x="2596" y="10800"/>
                </a:cubicBezTo>
                <a:cubicBezTo>
                  <a:pt x="2596" y="15330"/>
                  <a:pt x="6269" y="19004"/>
                  <a:pt x="10800" y="19004"/>
                </a:cubicBezTo>
                <a:cubicBezTo>
                  <a:pt x="11106" y="19004"/>
                  <a:pt x="11412" y="18986"/>
                  <a:pt x="11716" y="18952"/>
                </a:cubicBezTo>
                <a:lnTo>
                  <a:pt x="12006" y="21532"/>
                </a:lnTo>
                <a:cubicBezTo>
                  <a:pt x="11605" y="21577"/>
                  <a:pt x="11203" y="21599"/>
                  <a:pt x="10800" y="21600"/>
                </a:cubicBezTo>
                <a:cubicBezTo>
                  <a:pt x="4835" y="21600"/>
                  <a:pt x="0" y="16764"/>
                  <a:pt x="0" y="10800"/>
                </a:cubicBezTo>
                <a:cubicBezTo>
                  <a:pt x="0" y="4835"/>
                  <a:pt x="4835" y="0"/>
                  <a:pt x="10800" y="0"/>
                </a:cubicBezTo>
                <a:cubicBezTo>
                  <a:pt x="16764" y="0"/>
                  <a:pt x="21600" y="4835"/>
                  <a:pt x="21600" y="10800"/>
                </a:cubicBezTo>
                <a:cubicBezTo>
                  <a:pt x="21600" y="12498"/>
                  <a:pt x="21199" y="14173"/>
                  <a:pt x="20430" y="15687"/>
                </a:cubicBezTo>
                <a:lnTo>
                  <a:pt x="22838" y="16909"/>
                </a:lnTo>
                <a:lnTo>
                  <a:pt x="17463" y="18665"/>
                </a:lnTo>
                <a:lnTo>
                  <a:pt x="15708" y="13290"/>
                </a:lnTo>
                <a:lnTo>
                  <a:pt x="18115" y="14512"/>
                </a:lnTo>
                <a:close/>
              </a:path>
            </a:pathLst>
          </a:custGeom>
          <a:solidFill>
            <a:schemeClr val="accent4">
              <a:lumMod val="60000"/>
              <a:lumOff val="40000"/>
            </a:schemeClr>
          </a:solidFill>
          <a:ln w="9525">
            <a:noFill/>
            <a:miter lim="800000"/>
            <a:headEnd/>
            <a:tailEnd/>
          </a:ln>
          <a:effectLst>
            <a:outerShdw dist="107763" dir="2700000" algn="ctr" rotWithShape="0">
              <a:srgbClr val="000000">
                <a:alpha val="50000"/>
              </a:srgbClr>
            </a:outerShdw>
          </a:effectLst>
        </p:spPr>
        <p:txBody>
          <a:bodyPr wrap="none" anchor="ctr"/>
          <a:lstStyle/>
          <a:p>
            <a:pPr>
              <a:defRPr/>
            </a:pPr>
            <a:endParaRPr lang="zh-CN" altLang="en-US"/>
          </a:p>
        </p:txBody>
      </p:sp>
      <p:grpSp>
        <p:nvGrpSpPr>
          <p:cNvPr id="73" name="组合 72"/>
          <p:cNvGrpSpPr/>
          <p:nvPr/>
        </p:nvGrpSpPr>
        <p:grpSpPr>
          <a:xfrm>
            <a:off x="3921384" y="1247392"/>
            <a:ext cx="6139161" cy="4728277"/>
            <a:chOff x="3921384" y="1247392"/>
            <a:chExt cx="6139161" cy="4728277"/>
          </a:xfrm>
        </p:grpSpPr>
        <p:sp>
          <p:nvSpPr>
            <p:cNvPr id="69" name="AutoShape 19"/>
            <p:cNvSpPr>
              <a:spLocks noChangeArrowheads="1"/>
            </p:cNvSpPr>
            <p:nvPr/>
          </p:nvSpPr>
          <p:spPr bwMode="gray">
            <a:xfrm rot="19729945">
              <a:off x="3921384" y="1247392"/>
              <a:ext cx="6139161" cy="4728277"/>
            </a:xfrm>
            <a:custGeom>
              <a:avLst/>
              <a:gdLst>
                <a:gd name="G0" fmla="+- 1763482 0 0"/>
                <a:gd name="G1" fmla="+- 5477921 0 0"/>
                <a:gd name="G2" fmla="+- 1763482 0 5477921"/>
                <a:gd name="G3" fmla="+- 10800 0 0"/>
                <a:gd name="G4" fmla="+- 0 0 1763482"/>
                <a:gd name="T0" fmla="*/ 360 256 1"/>
                <a:gd name="T1" fmla="*/ 0 256 1"/>
                <a:gd name="G5" fmla="+- G2 T0 T1"/>
                <a:gd name="G6" fmla="?: G2 G2 G5"/>
                <a:gd name="G7" fmla="+- 0 0 G6"/>
                <a:gd name="G8" fmla="+- 8204 0 0"/>
                <a:gd name="G9" fmla="+- 0 0 5477921"/>
                <a:gd name="G10" fmla="+- 8204 0 2700"/>
                <a:gd name="G11" fmla="cos G10 1763482"/>
                <a:gd name="G12" fmla="sin G10 1763482"/>
                <a:gd name="G13" fmla="cos 13500 1763482"/>
                <a:gd name="G14" fmla="sin 13500 1763482"/>
                <a:gd name="G15" fmla="+- G11 10800 0"/>
                <a:gd name="G16" fmla="+- G12 10800 0"/>
                <a:gd name="G17" fmla="+- G13 10800 0"/>
                <a:gd name="G18" fmla="+- G14 10800 0"/>
                <a:gd name="G19" fmla="*/ 8204 1 2"/>
                <a:gd name="G20" fmla="+- G19 5400 0"/>
                <a:gd name="G21" fmla="cos G20 1763482"/>
                <a:gd name="G22" fmla="sin G20 1763482"/>
                <a:gd name="G23" fmla="+- G21 10800 0"/>
                <a:gd name="G24" fmla="+- G12 G23 G22"/>
                <a:gd name="G25" fmla="+- G22 G23 G11"/>
                <a:gd name="G26" fmla="cos 10800 1763482"/>
                <a:gd name="G27" fmla="sin 10800 1763482"/>
                <a:gd name="G28" fmla="cos 8204 1763482"/>
                <a:gd name="G29" fmla="sin 8204 1763482"/>
                <a:gd name="G30" fmla="+- G26 10800 0"/>
                <a:gd name="G31" fmla="+- G27 10800 0"/>
                <a:gd name="G32" fmla="+- G28 10800 0"/>
                <a:gd name="G33" fmla="+- G29 10800 0"/>
                <a:gd name="G34" fmla="+- G19 5400 0"/>
                <a:gd name="G35" fmla="cos G34 5477921"/>
                <a:gd name="G36" fmla="sin G34 5477921"/>
                <a:gd name="G37" fmla="+/ 5477921 1763482 2"/>
                <a:gd name="T2" fmla="*/ 180 256 1"/>
                <a:gd name="T3" fmla="*/ 0 256 1"/>
                <a:gd name="G38" fmla="+- G37 T2 T3"/>
                <a:gd name="G39" fmla="?: G2 G37 G38"/>
                <a:gd name="G40" fmla="cos 10800 G39"/>
                <a:gd name="G41" fmla="sin 10800 G39"/>
                <a:gd name="G42" fmla="cos 8204 G39"/>
                <a:gd name="G43" fmla="sin 8204 G39"/>
                <a:gd name="G44" fmla="+- G40 10800 0"/>
                <a:gd name="G45" fmla="+- G41 10800 0"/>
                <a:gd name="G46" fmla="+- G42 10800 0"/>
                <a:gd name="G47" fmla="+- G43 10800 0"/>
                <a:gd name="G48" fmla="+- G35 10800 0"/>
                <a:gd name="G49" fmla="+- G36 10800 0"/>
                <a:gd name="T4" fmla="*/ 4643 w 21600"/>
                <a:gd name="T5" fmla="*/ 1926 h 21600"/>
                <a:gd name="T6" fmla="*/ 11861 w 21600"/>
                <a:gd name="T7" fmla="*/ 20242 h 21600"/>
                <a:gd name="T8" fmla="*/ 6123 w 21600"/>
                <a:gd name="T9" fmla="*/ 4059 h 21600"/>
                <a:gd name="T10" fmla="*/ 22838 w 21600"/>
                <a:gd name="T11" fmla="*/ 16909 h 21600"/>
                <a:gd name="T12" fmla="*/ 17463 w 21600"/>
                <a:gd name="T13" fmla="*/ 18665 h 21600"/>
                <a:gd name="T14" fmla="*/ 15708 w 21600"/>
                <a:gd name="T15" fmla="*/ 1329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115" y="14512"/>
                  </a:moveTo>
                  <a:cubicBezTo>
                    <a:pt x="18699" y="13362"/>
                    <a:pt x="19004" y="12090"/>
                    <a:pt x="19004" y="10800"/>
                  </a:cubicBezTo>
                  <a:cubicBezTo>
                    <a:pt x="19004" y="6269"/>
                    <a:pt x="15330" y="2596"/>
                    <a:pt x="10800" y="2596"/>
                  </a:cubicBezTo>
                  <a:cubicBezTo>
                    <a:pt x="6269" y="2596"/>
                    <a:pt x="2596" y="6269"/>
                    <a:pt x="2596" y="10800"/>
                  </a:cubicBezTo>
                  <a:cubicBezTo>
                    <a:pt x="2596" y="15330"/>
                    <a:pt x="6269" y="19004"/>
                    <a:pt x="10800" y="19004"/>
                  </a:cubicBezTo>
                  <a:cubicBezTo>
                    <a:pt x="11106" y="19004"/>
                    <a:pt x="11412" y="18986"/>
                    <a:pt x="11716" y="18952"/>
                  </a:cubicBezTo>
                  <a:lnTo>
                    <a:pt x="12006" y="21532"/>
                  </a:lnTo>
                  <a:cubicBezTo>
                    <a:pt x="11605" y="21577"/>
                    <a:pt x="11203" y="21599"/>
                    <a:pt x="10800" y="21600"/>
                  </a:cubicBezTo>
                  <a:cubicBezTo>
                    <a:pt x="4835" y="21600"/>
                    <a:pt x="0" y="16764"/>
                    <a:pt x="0" y="10800"/>
                  </a:cubicBezTo>
                  <a:cubicBezTo>
                    <a:pt x="0" y="4835"/>
                    <a:pt x="4835" y="0"/>
                    <a:pt x="10800" y="0"/>
                  </a:cubicBezTo>
                  <a:cubicBezTo>
                    <a:pt x="16764" y="0"/>
                    <a:pt x="21600" y="4835"/>
                    <a:pt x="21600" y="10800"/>
                  </a:cubicBezTo>
                  <a:cubicBezTo>
                    <a:pt x="21600" y="12498"/>
                    <a:pt x="21199" y="14173"/>
                    <a:pt x="20430" y="15687"/>
                  </a:cubicBezTo>
                  <a:lnTo>
                    <a:pt x="22838" y="16909"/>
                  </a:lnTo>
                  <a:lnTo>
                    <a:pt x="17463" y="18665"/>
                  </a:lnTo>
                  <a:lnTo>
                    <a:pt x="15708" y="13290"/>
                  </a:lnTo>
                  <a:lnTo>
                    <a:pt x="18115" y="14512"/>
                  </a:lnTo>
                  <a:close/>
                </a:path>
              </a:pathLst>
            </a:custGeom>
            <a:gradFill rotWithShape="1">
              <a:gsLst>
                <a:gs pos="0">
                  <a:srgbClr val="FF6600"/>
                </a:gs>
                <a:gs pos="100000">
                  <a:srgbClr val="FF6600">
                    <a:gamma/>
                    <a:tint val="48627"/>
                    <a:invGamma/>
                  </a:srgbClr>
                </a:gs>
              </a:gsLst>
              <a:lin ang="2700000" scaled="1"/>
            </a:gradFill>
            <a:ln w="9525">
              <a:noFill/>
              <a:miter lim="800000"/>
              <a:headEnd/>
              <a:tailEnd/>
            </a:ln>
            <a:effectLst>
              <a:outerShdw dist="107763" dir="2700000" algn="ctr" rotWithShape="0">
                <a:srgbClr val="000000">
                  <a:alpha val="50000"/>
                </a:srgbClr>
              </a:outerShdw>
            </a:effectLst>
          </p:spPr>
          <p:txBody>
            <a:bodyPr wrap="none" anchor="ctr"/>
            <a:lstStyle/>
            <a:p>
              <a:pPr>
                <a:defRPr/>
              </a:pPr>
              <a:endParaRPr lang="zh-CN" altLang="en-US"/>
            </a:p>
          </p:txBody>
        </p:sp>
        <p:sp>
          <p:nvSpPr>
            <p:cNvPr id="70" name="Text Box 20"/>
            <p:cNvSpPr txBox="1">
              <a:spLocks noChangeArrowheads="1"/>
            </p:cNvSpPr>
            <p:nvPr/>
          </p:nvSpPr>
          <p:spPr bwMode="black">
            <a:xfrm>
              <a:off x="5682567" y="1253061"/>
              <a:ext cx="1524343" cy="523220"/>
            </a:xfrm>
            <a:prstGeom prst="rect">
              <a:avLst/>
            </a:prstGeom>
            <a:noFill/>
            <a:ln w="9525">
              <a:noFill/>
              <a:miter lim="800000"/>
              <a:headEnd/>
              <a:tailEnd/>
            </a:ln>
            <a:effectLst/>
          </p:spPr>
          <p:txBody>
            <a:bodyPr>
              <a:spAutoFit/>
            </a:bodyPr>
            <a:lstStyle/>
            <a:p>
              <a:pPr algn="ctr" eaLnBrk="0" hangingPunct="0">
                <a:defRPr/>
              </a:pPr>
              <a:r>
                <a:rPr lang="zh-CN" altLang="en-US" sz="2800" b="1" dirty="0" smtClean="0">
                  <a:solidFill>
                    <a:srgbClr val="00B0F0"/>
                  </a:solidFill>
                  <a:effectLst>
                    <a:outerShdw blurRad="38100" dist="38100" dir="2700000" algn="tl">
                      <a:srgbClr val="C0C0C0"/>
                    </a:outerShdw>
                  </a:effectLst>
                  <a:latin typeface="黑体" pitchFamily="49" charset="-122"/>
                  <a:ea typeface="黑体" pitchFamily="49" charset="-122"/>
                </a:rPr>
                <a:t>修行</a:t>
              </a:r>
              <a:endParaRPr lang="en-US" altLang="zh-CN" sz="2800" b="1" dirty="0">
                <a:solidFill>
                  <a:srgbClr val="00B0F0"/>
                </a:solidFill>
                <a:effectLst>
                  <a:outerShdw blurRad="38100" dist="38100" dir="2700000" algn="tl">
                    <a:srgbClr val="C0C0C0"/>
                  </a:outerShdw>
                </a:effectLst>
                <a:latin typeface="黑体" pitchFamily="49" charset="-122"/>
                <a:ea typeface="黑体" pitchFamily="49" charset="-122"/>
              </a:endParaRPr>
            </a:p>
          </p:txBody>
        </p:sp>
      </p:grpSp>
      <p:sp>
        <p:nvSpPr>
          <p:cNvPr id="71" name="TextBox 70"/>
          <p:cNvSpPr txBox="1"/>
          <p:nvPr/>
        </p:nvSpPr>
        <p:spPr>
          <a:xfrm>
            <a:off x="162161" y="271361"/>
            <a:ext cx="4963885" cy="1631216"/>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000" b="1" dirty="0" smtClean="0"/>
              <a:t>我国古代先贤就是以“修心”作为每一个为政者的内在修炼过程，以“修行”作为每一个为政者的外在修炼过程，通过这一“内外兼修”的过程，从而真正实现为政者“治国、平天下”的政治理想。</a:t>
            </a:r>
            <a:endParaRPr lang="zh-CN" altLang="en-US" sz="2000" b="1" dirty="0"/>
          </a:p>
        </p:txBody>
      </p:sp>
    </p:spTree>
    <p:extLst>
      <p:ext uri="{BB962C8B-B14F-4D97-AF65-F5344CB8AC3E}">
        <p14:creationId xmlns:p14="http://schemas.microsoft.com/office/powerpoint/2010/main" val="24504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1" presetClass="entr" presetSubtype="1"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childTnLst>
                          </p:cTn>
                        </p:par>
                        <p:par>
                          <p:cTn id="36" fill="hold">
                            <p:stCondLst>
                              <p:cond delay="6500"/>
                            </p:stCondLst>
                            <p:childTnLst>
                              <p:par>
                                <p:cTn id="37" presetID="5" presetClass="entr" presetSubtype="1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checkerboard(across)">
                                      <p:cBhvr>
                                        <p:cTn id="39" dur="500"/>
                                        <p:tgtEl>
                                          <p:spTgt spid="72"/>
                                        </p:tgtEl>
                                      </p:cBhvr>
                                    </p:animEffect>
                                  </p:childTnLst>
                                </p:cTn>
                              </p:par>
                            </p:childTnLst>
                          </p:cTn>
                        </p:par>
                        <p:par>
                          <p:cTn id="40" fill="hold">
                            <p:stCondLst>
                              <p:cond delay="7000"/>
                            </p:stCondLst>
                            <p:childTnLst>
                              <p:par>
                                <p:cTn id="41" presetID="21" presetClass="entr" presetSubtype="1"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heel(1)">
                                      <p:cBhvr>
                                        <p:cTn id="43" dur="2000"/>
                                        <p:tgtEl>
                                          <p:spTgt spid="73"/>
                                        </p:tgtEl>
                                      </p:cBhvr>
                                    </p:animEffect>
                                  </p:childTnLst>
                                </p:cTn>
                              </p:par>
                            </p:childTnLst>
                          </p:cTn>
                        </p:par>
                        <p:par>
                          <p:cTn id="44" fill="hold">
                            <p:stCondLst>
                              <p:cond delay="9000"/>
                            </p:stCondLst>
                            <p:childTnLst>
                              <p:par>
                                <p:cTn id="45" presetID="5" presetClass="entr" presetSubtype="10" fill="hold" grpId="0"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checkerboard(across)">
                                      <p:cBhvr>
                                        <p:cTn id="4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36" grpId="0"/>
      <p:bldP spid="64" grpId="0" animBg="1"/>
      <p:bldP spid="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郑重声明.png"/>
          <p:cNvPicPr>
            <a:picLocks noChangeAspect="1"/>
          </p:cNvPicPr>
          <p:nvPr/>
        </p:nvPicPr>
        <p:blipFill>
          <a:blip r:embed="rId2" cstate="print"/>
          <a:srcRect/>
          <a:stretch>
            <a:fillRect/>
          </a:stretch>
        </p:blipFill>
        <p:spPr bwMode="auto">
          <a:xfrm>
            <a:off x="2212574" y="2269488"/>
            <a:ext cx="6909404" cy="2491697"/>
          </a:xfrm>
          <a:prstGeom prst="rect">
            <a:avLst/>
          </a:prstGeom>
          <a:noFill/>
          <a:ln w="9525">
            <a:noFill/>
            <a:miter lim="800000"/>
            <a:headEnd/>
            <a:tailEnd/>
          </a:ln>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5" name="组合 16"/>
          <p:cNvGrpSpPr/>
          <p:nvPr/>
        </p:nvGrpSpPr>
        <p:grpSpPr>
          <a:xfrm>
            <a:off x="9154236" y="481941"/>
            <a:ext cx="2648406" cy="1545784"/>
            <a:chOff x="-345817" y="1592096"/>
            <a:chExt cx="7570069" cy="4418391"/>
          </a:xfrm>
        </p:grpSpPr>
        <p:grpSp>
          <p:nvGrpSpPr>
            <p:cNvPr id="6" name="组合 10"/>
            <p:cNvGrpSpPr/>
            <p:nvPr/>
          </p:nvGrpSpPr>
          <p:grpSpPr>
            <a:xfrm>
              <a:off x="1837137" y="1592096"/>
              <a:ext cx="5366015" cy="4418391"/>
              <a:chOff x="2831747" y="1560012"/>
              <a:chExt cx="5366015" cy="4418391"/>
            </a:xfrm>
          </p:grpSpPr>
          <p:sp>
            <p:nvSpPr>
              <p:cNvPr id="9"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4" cstate="print">
                  <a:extLst>
                    <a:ext uri="{BEBA8EAE-BF5A-486C-A8C5-ECC9F3942E4B}">
                      <a14:imgProps xmlns:a14="http://schemas.microsoft.com/office/drawing/2010/main">
                        <a14:imgLayer r:embed="rId5">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7" cstate="print">
                  <a:extLst>
                    <a:ext uri="{BEBA8EAE-BF5A-486C-A8C5-ECC9F3942E4B}">
                      <a14:imgProps xmlns:a14="http://schemas.microsoft.com/office/drawing/2010/main">
                        <a14:imgLayer r:embed="rId5">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任意多边形 6"/>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8"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8"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4" name="TextBox 3"/>
          <p:cNvSpPr txBox="1"/>
          <p:nvPr/>
        </p:nvSpPr>
        <p:spPr>
          <a:xfrm>
            <a:off x="2877901" y="1928803"/>
            <a:ext cx="8953563" cy="4062647"/>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《时事报告》杂志是中央宣传部主管的时政月刊，是广大党员干部以及宣传、教育工作者认识、把握国内外形势政策、做好宣传教育工作的必备学习资料。</a:t>
            </a:r>
            <a:endPar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a:p>
            <a:pPr algn="just">
              <a:defRPr/>
            </a:pP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a:t>
            </a:r>
            <a:r>
              <a:rPr lang="zh-CN"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供各级领导干部讲形势、作报告和公开选拔、竞争上岗，大中专院校和中学思想政治课教师讲授形势与政策课和时事课，参加公务员考试以及关心国内外形势的读者使用。</a:t>
            </a:r>
          </a:p>
        </p:txBody>
      </p:sp>
      <p:pic>
        <p:nvPicPr>
          <p:cNvPr id="24" name="图片 23" descr="实施报告.gif"/>
          <p:cNvPicPr>
            <a:picLocks noChangeAspect="1"/>
          </p:cNvPicPr>
          <p:nvPr/>
        </p:nvPicPr>
        <p:blipFill>
          <a:blip r:embed="rId3" cstate="print"/>
          <a:stretch>
            <a:fillRect/>
          </a:stretch>
        </p:blipFill>
        <p:spPr>
          <a:xfrm>
            <a:off x="2310413" y="142852"/>
            <a:ext cx="10072131"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3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3" name="TextBox 2"/>
          <p:cNvSpPr txBox="1"/>
          <p:nvPr/>
        </p:nvSpPr>
        <p:spPr>
          <a:xfrm>
            <a:off x="2952728" y="3000372"/>
            <a:ext cx="8667811" cy="2092877"/>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3200" b="1" spc="67" dirty="0" smtClean="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为各级党委中心组成员提供最权威、最系统、最及时、最有用的专用学习材料，是筹备中心组学习的好助手，也是党员干部学习的好老师。</a:t>
            </a:r>
            <a:endParaRPr lang="zh-CN" altLang="en-US" sz="3200" dirty="0">
              <a:ln w="18415" cmpd="sng">
                <a:solidFill>
                  <a:srgbClr val="FFFFFF"/>
                </a:solidFill>
                <a:prstDash val="solid"/>
              </a:ln>
              <a:effectLst>
                <a:outerShdw blurRad="63500" dir="3600000" algn="tl" rotWithShape="0">
                  <a:srgbClr val="000000">
                    <a:alpha val="70000"/>
                  </a:srgbClr>
                </a:outerShdw>
              </a:effectLst>
              <a:latin typeface="黑体" pitchFamily="49" charset="-122"/>
              <a:ea typeface="黑体" pitchFamily="49" charset="-122"/>
            </a:endParaRPr>
          </a:p>
        </p:txBody>
      </p:sp>
      <p:pic>
        <p:nvPicPr>
          <p:cNvPr id="24" name="图片 23" descr="党委中心组学习.gif"/>
          <p:cNvPicPr>
            <a:picLocks noChangeAspect="1"/>
          </p:cNvPicPr>
          <p:nvPr/>
        </p:nvPicPr>
        <p:blipFill>
          <a:blip r:embed="rId3" cstate="print"/>
          <a:stretch>
            <a:fillRect/>
          </a:stretch>
        </p:blipFill>
        <p:spPr>
          <a:xfrm>
            <a:off x="2500914" y="785795"/>
            <a:ext cx="10072131"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4" name="TextBox 3"/>
          <p:cNvSpPr txBox="1"/>
          <p:nvPr/>
        </p:nvSpPr>
        <p:spPr>
          <a:xfrm>
            <a:off x="2857478" y="2990207"/>
            <a:ext cx="9048813" cy="2092877"/>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时事报告大学生版</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是受教育部社科司和思政司委托，中宣部</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杂志社编辑出版，专供高校形势与政策课使用的权威教材。</a:t>
            </a:r>
            <a:endPar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a:p>
            <a:pPr algn="just">
              <a:defRPr/>
            </a:pP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每学年两期，分别于每学期开学前出版。</a:t>
            </a:r>
          </a:p>
        </p:txBody>
      </p:sp>
      <p:pic>
        <p:nvPicPr>
          <p:cNvPr id="24" name="图片 23" descr="大学生.gif"/>
          <p:cNvPicPr>
            <a:picLocks noChangeAspect="1"/>
          </p:cNvPicPr>
          <p:nvPr/>
        </p:nvPicPr>
        <p:blipFill>
          <a:blip r:embed="rId3" cstate="print"/>
          <a:stretch>
            <a:fillRect/>
          </a:stretch>
        </p:blipFill>
        <p:spPr>
          <a:xfrm>
            <a:off x="2786667" y="500043"/>
            <a:ext cx="10072131"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2415117"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361951" y="-4763"/>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1" y="-9525"/>
            <a:ext cx="2527300"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2495551" y="-14288"/>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2499785" y="4437064"/>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2501900" y="4475163"/>
            <a:ext cx="4353984"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2495551" y="4518025"/>
            <a:ext cx="3928533"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2501900" y="1552576"/>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2351618" y="2060575"/>
            <a:ext cx="6625167"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5" y="4457700"/>
            <a:ext cx="2349500" cy="215900"/>
          </a:xfrm>
          <a:prstGeom prst="rect">
            <a:avLst/>
          </a:prstGeom>
          <a:solidFill>
            <a:schemeClr val="bg2"/>
          </a:solidFill>
          <a:ln w="9525">
            <a:noFill/>
            <a:miter lim="800000"/>
            <a:headEnd/>
            <a:tailEnd/>
          </a:ln>
        </p:spPr>
        <p:txBody>
          <a:bodyPr wrap="none" anchor="ctr"/>
          <a:lstStyle/>
          <a:p>
            <a:endParaRPr lang="zh-CN" altLang="en-US"/>
          </a:p>
        </p:txBody>
      </p:sp>
      <p:sp>
        <p:nvSpPr>
          <p:cNvPr id="21" name="Text Box 8"/>
          <p:cNvSpPr txBox="1">
            <a:spLocks noChangeArrowheads="1"/>
          </p:cNvSpPr>
          <p:nvPr/>
        </p:nvSpPr>
        <p:spPr bwMode="gray">
          <a:xfrm>
            <a:off x="143934" y="4384675"/>
            <a:ext cx="2783417" cy="300038"/>
          </a:xfrm>
          <a:prstGeom prst="rect">
            <a:avLst/>
          </a:prstGeom>
          <a:noFill/>
          <a:ln w="9525">
            <a:noFill/>
            <a:miter lim="800000"/>
            <a:headEnd/>
            <a:tailEnd/>
          </a:ln>
        </p:spPr>
        <p:txBody>
          <a:bodyPr>
            <a:spAutoFit/>
          </a:bodyPr>
          <a:lstStyle/>
          <a:p>
            <a:r>
              <a:rPr lang="en-US" altLang="zh-CN" sz="1300" b="1">
                <a:solidFill>
                  <a:srgbClr val="A6A6A6"/>
                </a:solidFill>
                <a:latin typeface="Arial" pitchFamily="34" charset="0"/>
                <a:ea typeface="黑体" pitchFamily="2" charset="-122"/>
                <a:cs typeface="Arial" pitchFamily="34" charset="0"/>
              </a:rPr>
              <a:t>www.ssbgzzs.com</a:t>
            </a:r>
            <a:endParaRPr lang="zh-CN" altLang="en-US" sz="1300" b="1">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4" y="2416176"/>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3047979" y="2500306"/>
            <a:ext cx="8953563" cy="1938992"/>
          </a:xfrm>
          <a:prstGeom prst="rect">
            <a:avLst/>
          </a:prstGeom>
          <a:noFill/>
        </p:spPr>
        <p:txBody>
          <a:bodyPr wrap="square">
            <a:spAutoFit/>
          </a:bodyPr>
          <a:lstStyle/>
          <a:p>
            <a:pPr algn="jus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教育部职业与成人教育司委托，中宣部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杂志社编辑出版的全国中职院校形势与政策教育唯一指定教材。</a:t>
            </a:r>
          </a:p>
          <a:p>
            <a:pPr algn="just">
              <a:defRPr/>
            </a:pP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紧密结合中职院校德育课特点，解读政策、分析形势，传达就业信息，介绍行业发展与动态，帮助学生开拓眼界、提升素质。被誉为“填补空白的权威教材”。 </a:t>
            </a:r>
          </a:p>
        </p:txBody>
      </p:sp>
      <p:pic>
        <p:nvPicPr>
          <p:cNvPr id="24" name="图片 23" descr="zhijiao.gif"/>
          <p:cNvPicPr>
            <a:picLocks noChangeAspect="1"/>
          </p:cNvPicPr>
          <p:nvPr/>
        </p:nvPicPr>
        <p:blipFill>
          <a:blip r:embed="rId3"/>
          <a:stretch>
            <a:fillRect/>
          </a:stretch>
        </p:blipFill>
        <p:spPr>
          <a:xfrm>
            <a:off x="3568262" y="559838"/>
            <a:ext cx="7554098"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4" name="TextBox 3"/>
          <p:cNvSpPr txBox="1"/>
          <p:nvPr/>
        </p:nvSpPr>
        <p:spPr>
          <a:xfrm>
            <a:off x="3238480" y="2692312"/>
            <a:ext cx="8572560" cy="3077762"/>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高中版是教育部基础教育司委托，中宣部</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杂志社编辑出版的中学时事教育教学的专用教材。</a:t>
            </a:r>
          </a:p>
          <a:p>
            <a:pPr algn="just">
              <a:defRPr/>
            </a:pP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紧密配合高中思想政治课教学，针对经济社会发展中的热点难点问题，为高中生答疑解惑，提供系统的高考时事复习资料。</a:t>
            </a:r>
          </a:p>
        </p:txBody>
      </p:sp>
      <p:pic>
        <p:nvPicPr>
          <p:cNvPr id="24" name="图片 23" descr="高中.gif"/>
          <p:cNvPicPr>
            <a:picLocks noChangeAspect="1"/>
          </p:cNvPicPr>
          <p:nvPr/>
        </p:nvPicPr>
        <p:blipFill>
          <a:blip r:embed="rId3" cstate="print"/>
          <a:stretch>
            <a:fillRect/>
          </a:stretch>
        </p:blipFill>
        <p:spPr>
          <a:xfrm>
            <a:off x="2977168" y="571480"/>
            <a:ext cx="10072131" cy="5040000"/>
          </a:xfrm>
          <a:prstGeom prst="rect">
            <a:avLst/>
          </a:prstGeom>
        </p:spPr>
      </p:pic>
      <p:sp>
        <p:nvSpPr>
          <p:cNvPr id="25" name="标题 24"/>
          <p:cNvSpPr>
            <a:spLocks noGrp="1"/>
          </p:cNvSpPr>
          <p:nvPr>
            <p:ph type="title"/>
          </p:nvPr>
        </p:nvSpPr>
        <p:spPr/>
        <p:txBody>
          <a:bodyPr lIns="121917" tIns="60958" rIns="121917" bIns="60958"/>
          <a:lstStyle/>
          <a:p>
            <a:endParaRPr lang="zh-CN" altLang="en-US"/>
          </a:p>
        </p:txBody>
      </p: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5825" y="560098"/>
            <a:ext cx="1741269" cy="1087884"/>
            <a:chOff x="429349" y="294657"/>
            <a:chExt cx="1910403" cy="1411094"/>
          </a:xfrm>
        </p:grpSpPr>
        <p:sp>
          <p:nvSpPr>
            <p:cNvPr id="4" name="填充层"/>
            <p:cNvSpPr>
              <a:spLocks/>
            </p:cNvSpPr>
            <p:nvPr/>
          </p:nvSpPr>
          <p:spPr bwMode="auto">
            <a:xfrm rot="257907">
              <a:off x="709517" y="347866"/>
              <a:ext cx="1601818" cy="1177309"/>
            </a:xfrm>
            <a:custGeom>
              <a:avLst/>
              <a:gdLst>
                <a:gd name="T0" fmla="*/ 224 w 739"/>
                <a:gd name="T1" fmla="*/ 11 h 474"/>
                <a:gd name="T2" fmla="*/ 308 w 739"/>
                <a:gd name="T3" fmla="*/ 11 h 474"/>
                <a:gd name="T4" fmla="*/ 372 w 739"/>
                <a:gd name="T5" fmla="*/ 10 h 474"/>
                <a:gd name="T6" fmla="*/ 429 w 739"/>
                <a:gd name="T7" fmla="*/ 13 h 474"/>
                <a:gd name="T8" fmla="*/ 485 w 739"/>
                <a:gd name="T9" fmla="*/ 11 h 474"/>
                <a:gd name="T10" fmla="*/ 557 w 739"/>
                <a:gd name="T11" fmla="*/ 3 h 474"/>
                <a:gd name="T12" fmla="*/ 568 w 739"/>
                <a:gd name="T13" fmla="*/ 3 h 474"/>
                <a:gd name="T14" fmla="*/ 613 w 739"/>
                <a:gd name="T15" fmla="*/ 10 h 474"/>
                <a:gd name="T16" fmla="*/ 627 w 739"/>
                <a:gd name="T17" fmla="*/ 12 h 474"/>
                <a:gd name="T18" fmla="*/ 667 w 739"/>
                <a:gd name="T19" fmla="*/ 16 h 474"/>
                <a:gd name="T20" fmla="*/ 717 w 739"/>
                <a:gd name="T21" fmla="*/ 23 h 474"/>
                <a:gd name="T22" fmla="*/ 726 w 739"/>
                <a:gd name="T23" fmla="*/ 30 h 474"/>
                <a:gd name="T24" fmla="*/ 734 w 739"/>
                <a:gd name="T25" fmla="*/ 43 h 474"/>
                <a:gd name="T26" fmla="*/ 728 w 739"/>
                <a:gd name="T27" fmla="*/ 63 h 474"/>
                <a:gd name="T28" fmla="*/ 711 w 739"/>
                <a:gd name="T29" fmla="*/ 121 h 474"/>
                <a:gd name="T30" fmla="*/ 707 w 739"/>
                <a:gd name="T31" fmla="*/ 130 h 474"/>
                <a:gd name="T32" fmla="*/ 703 w 739"/>
                <a:gd name="T33" fmla="*/ 140 h 474"/>
                <a:gd name="T34" fmla="*/ 702 w 739"/>
                <a:gd name="T35" fmla="*/ 154 h 474"/>
                <a:gd name="T36" fmla="*/ 700 w 739"/>
                <a:gd name="T37" fmla="*/ 203 h 474"/>
                <a:gd name="T38" fmla="*/ 702 w 739"/>
                <a:gd name="T39" fmla="*/ 228 h 474"/>
                <a:gd name="T40" fmla="*/ 702 w 739"/>
                <a:gd name="T41" fmla="*/ 270 h 474"/>
                <a:gd name="T42" fmla="*/ 706 w 739"/>
                <a:gd name="T43" fmla="*/ 285 h 474"/>
                <a:gd name="T44" fmla="*/ 708 w 739"/>
                <a:gd name="T45" fmla="*/ 371 h 474"/>
                <a:gd name="T46" fmla="*/ 708 w 739"/>
                <a:gd name="T47" fmla="*/ 384 h 474"/>
                <a:gd name="T48" fmla="*/ 705 w 739"/>
                <a:gd name="T49" fmla="*/ 429 h 474"/>
                <a:gd name="T50" fmla="*/ 696 w 739"/>
                <a:gd name="T51" fmla="*/ 464 h 474"/>
                <a:gd name="T52" fmla="*/ 658 w 739"/>
                <a:gd name="T53" fmla="*/ 469 h 474"/>
                <a:gd name="T54" fmla="*/ 649 w 739"/>
                <a:gd name="T55" fmla="*/ 468 h 474"/>
                <a:gd name="T56" fmla="*/ 588 w 739"/>
                <a:gd name="T57" fmla="*/ 459 h 474"/>
                <a:gd name="T58" fmla="*/ 574 w 739"/>
                <a:gd name="T59" fmla="*/ 458 h 474"/>
                <a:gd name="T60" fmla="*/ 554 w 739"/>
                <a:gd name="T61" fmla="*/ 456 h 474"/>
                <a:gd name="T62" fmla="*/ 464 w 739"/>
                <a:gd name="T63" fmla="*/ 451 h 474"/>
                <a:gd name="T64" fmla="*/ 407 w 739"/>
                <a:gd name="T65" fmla="*/ 447 h 474"/>
                <a:gd name="T66" fmla="*/ 377 w 739"/>
                <a:gd name="T67" fmla="*/ 437 h 474"/>
                <a:gd name="T68" fmla="*/ 317 w 739"/>
                <a:gd name="T69" fmla="*/ 320 h 474"/>
                <a:gd name="T70" fmla="*/ 33 w 739"/>
                <a:gd name="T71" fmla="*/ 96 h 474"/>
                <a:gd name="T72" fmla="*/ 7 w 739"/>
                <a:gd name="T73" fmla="*/ 1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9" h="474">
                  <a:moveTo>
                    <a:pt x="7" y="14"/>
                  </a:moveTo>
                  <a:cubicBezTo>
                    <a:pt x="80" y="11"/>
                    <a:pt x="152" y="11"/>
                    <a:pt x="224" y="11"/>
                  </a:cubicBezTo>
                  <a:cubicBezTo>
                    <a:pt x="239" y="10"/>
                    <a:pt x="253" y="10"/>
                    <a:pt x="268" y="10"/>
                  </a:cubicBezTo>
                  <a:cubicBezTo>
                    <a:pt x="281" y="10"/>
                    <a:pt x="295" y="10"/>
                    <a:pt x="308" y="11"/>
                  </a:cubicBezTo>
                  <a:cubicBezTo>
                    <a:pt x="319" y="11"/>
                    <a:pt x="330" y="11"/>
                    <a:pt x="340" y="10"/>
                  </a:cubicBezTo>
                  <a:cubicBezTo>
                    <a:pt x="351" y="10"/>
                    <a:pt x="361" y="10"/>
                    <a:pt x="372" y="10"/>
                  </a:cubicBezTo>
                  <a:cubicBezTo>
                    <a:pt x="381" y="10"/>
                    <a:pt x="391" y="10"/>
                    <a:pt x="401" y="11"/>
                  </a:cubicBezTo>
                  <a:cubicBezTo>
                    <a:pt x="410" y="11"/>
                    <a:pt x="420" y="12"/>
                    <a:pt x="429" y="13"/>
                  </a:cubicBezTo>
                  <a:cubicBezTo>
                    <a:pt x="446" y="14"/>
                    <a:pt x="462" y="13"/>
                    <a:pt x="478" y="12"/>
                  </a:cubicBezTo>
                  <a:cubicBezTo>
                    <a:pt x="480" y="11"/>
                    <a:pt x="482" y="11"/>
                    <a:pt x="485" y="11"/>
                  </a:cubicBezTo>
                  <a:cubicBezTo>
                    <a:pt x="496" y="11"/>
                    <a:pt x="506" y="10"/>
                    <a:pt x="517" y="9"/>
                  </a:cubicBezTo>
                  <a:cubicBezTo>
                    <a:pt x="531" y="7"/>
                    <a:pt x="543" y="5"/>
                    <a:pt x="557" y="3"/>
                  </a:cubicBezTo>
                  <a:cubicBezTo>
                    <a:pt x="559" y="3"/>
                    <a:pt x="561" y="3"/>
                    <a:pt x="563" y="3"/>
                  </a:cubicBezTo>
                  <a:cubicBezTo>
                    <a:pt x="565" y="3"/>
                    <a:pt x="567" y="3"/>
                    <a:pt x="568" y="3"/>
                  </a:cubicBezTo>
                  <a:cubicBezTo>
                    <a:pt x="582" y="0"/>
                    <a:pt x="596" y="4"/>
                    <a:pt x="608" y="9"/>
                  </a:cubicBezTo>
                  <a:cubicBezTo>
                    <a:pt x="610" y="9"/>
                    <a:pt x="611" y="9"/>
                    <a:pt x="613" y="10"/>
                  </a:cubicBezTo>
                  <a:cubicBezTo>
                    <a:pt x="615" y="11"/>
                    <a:pt x="618" y="11"/>
                    <a:pt x="620" y="11"/>
                  </a:cubicBezTo>
                  <a:cubicBezTo>
                    <a:pt x="623" y="11"/>
                    <a:pt x="625" y="11"/>
                    <a:pt x="627" y="12"/>
                  </a:cubicBezTo>
                  <a:cubicBezTo>
                    <a:pt x="638" y="13"/>
                    <a:pt x="649" y="14"/>
                    <a:pt x="660" y="16"/>
                  </a:cubicBezTo>
                  <a:cubicBezTo>
                    <a:pt x="663" y="16"/>
                    <a:pt x="665" y="16"/>
                    <a:pt x="667" y="16"/>
                  </a:cubicBezTo>
                  <a:cubicBezTo>
                    <a:pt x="678" y="18"/>
                    <a:pt x="689" y="21"/>
                    <a:pt x="700" y="21"/>
                  </a:cubicBezTo>
                  <a:cubicBezTo>
                    <a:pt x="706" y="22"/>
                    <a:pt x="711" y="22"/>
                    <a:pt x="717" y="23"/>
                  </a:cubicBezTo>
                  <a:cubicBezTo>
                    <a:pt x="719" y="23"/>
                    <a:pt x="723" y="23"/>
                    <a:pt x="725" y="24"/>
                  </a:cubicBezTo>
                  <a:cubicBezTo>
                    <a:pt x="729" y="28"/>
                    <a:pt x="726" y="26"/>
                    <a:pt x="726" y="30"/>
                  </a:cubicBezTo>
                  <a:cubicBezTo>
                    <a:pt x="726" y="33"/>
                    <a:pt x="724" y="34"/>
                    <a:pt x="726" y="37"/>
                  </a:cubicBezTo>
                  <a:cubicBezTo>
                    <a:pt x="727" y="40"/>
                    <a:pt x="732" y="41"/>
                    <a:pt x="734" y="43"/>
                  </a:cubicBezTo>
                  <a:cubicBezTo>
                    <a:pt x="739" y="49"/>
                    <a:pt x="737" y="54"/>
                    <a:pt x="732" y="60"/>
                  </a:cubicBezTo>
                  <a:cubicBezTo>
                    <a:pt x="731" y="61"/>
                    <a:pt x="730" y="62"/>
                    <a:pt x="728" y="63"/>
                  </a:cubicBezTo>
                  <a:cubicBezTo>
                    <a:pt x="723" y="66"/>
                    <a:pt x="717" y="71"/>
                    <a:pt x="720" y="78"/>
                  </a:cubicBezTo>
                  <a:cubicBezTo>
                    <a:pt x="725" y="93"/>
                    <a:pt x="721" y="108"/>
                    <a:pt x="711" y="121"/>
                  </a:cubicBezTo>
                  <a:cubicBezTo>
                    <a:pt x="710" y="122"/>
                    <a:pt x="709" y="124"/>
                    <a:pt x="709" y="126"/>
                  </a:cubicBezTo>
                  <a:cubicBezTo>
                    <a:pt x="708" y="127"/>
                    <a:pt x="707" y="128"/>
                    <a:pt x="707" y="130"/>
                  </a:cubicBezTo>
                  <a:cubicBezTo>
                    <a:pt x="706" y="131"/>
                    <a:pt x="706" y="133"/>
                    <a:pt x="705" y="135"/>
                  </a:cubicBezTo>
                  <a:cubicBezTo>
                    <a:pt x="704" y="137"/>
                    <a:pt x="704" y="138"/>
                    <a:pt x="703" y="140"/>
                  </a:cubicBezTo>
                  <a:cubicBezTo>
                    <a:pt x="703" y="142"/>
                    <a:pt x="703" y="145"/>
                    <a:pt x="702" y="147"/>
                  </a:cubicBezTo>
                  <a:cubicBezTo>
                    <a:pt x="702" y="149"/>
                    <a:pt x="702" y="152"/>
                    <a:pt x="702" y="154"/>
                  </a:cubicBezTo>
                  <a:cubicBezTo>
                    <a:pt x="702" y="156"/>
                    <a:pt x="702" y="158"/>
                    <a:pt x="701" y="160"/>
                  </a:cubicBezTo>
                  <a:cubicBezTo>
                    <a:pt x="701" y="175"/>
                    <a:pt x="700" y="189"/>
                    <a:pt x="700" y="203"/>
                  </a:cubicBezTo>
                  <a:cubicBezTo>
                    <a:pt x="701" y="205"/>
                    <a:pt x="701" y="206"/>
                    <a:pt x="701" y="208"/>
                  </a:cubicBezTo>
                  <a:cubicBezTo>
                    <a:pt x="701" y="215"/>
                    <a:pt x="702" y="221"/>
                    <a:pt x="702" y="228"/>
                  </a:cubicBezTo>
                  <a:cubicBezTo>
                    <a:pt x="702" y="239"/>
                    <a:pt x="700" y="251"/>
                    <a:pt x="701" y="263"/>
                  </a:cubicBezTo>
                  <a:cubicBezTo>
                    <a:pt x="701" y="266"/>
                    <a:pt x="701" y="268"/>
                    <a:pt x="702" y="270"/>
                  </a:cubicBezTo>
                  <a:cubicBezTo>
                    <a:pt x="702" y="273"/>
                    <a:pt x="703" y="276"/>
                    <a:pt x="704" y="279"/>
                  </a:cubicBezTo>
                  <a:cubicBezTo>
                    <a:pt x="704" y="281"/>
                    <a:pt x="705" y="283"/>
                    <a:pt x="706" y="285"/>
                  </a:cubicBezTo>
                  <a:cubicBezTo>
                    <a:pt x="710" y="297"/>
                    <a:pt x="714" y="308"/>
                    <a:pt x="713" y="320"/>
                  </a:cubicBezTo>
                  <a:cubicBezTo>
                    <a:pt x="711" y="337"/>
                    <a:pt x="707" y="354"/>
                    <a:pt x="708" y="371"/>
                  </a:cubicBezTo>
                  <a:cubicBezTo>
                    <a:pt x="708" y="373"/>
                    <a:pt x="708" y="376"/>
                    <a:pt x="708" y="378"/>
                  </a:cubicBezTo>
                  <a:cubicBezTo>
                    <a:pt x="708" y="380"/>
                    <a:pt x="708" y="382"/>
                    <a:pt x="708" y="384"/>
                  </a:cubicBezTo>
                  <a:cubicBezTo>
                    <a:pt x="708" y="387"/>
                    <a:pt x="708" y="390"/>
                    <a:pt x="708" y="392"/>
                  </a:cubicBezTo>
                  <a:cubicBezTo>
                    <a:pt x="708" y="405"/>
                    <a:pt x="708" y="417"/>
                    <a:pt x="705" y="429"/>
                  </a:cubicBezTo>
                  <a:cubicBezTo>
                    <a:pt x="704" y="438"/>
                    <a:pt x="702" y="446"/>
                    <a:pt x="700" y="455"/>
                  </a:cubicBezTo>
                  <a:cubicBezTo>
                    <a:pt x="700" y="459"/>
                    <a:pt x="698" y="461"/>
                    <a:pt x="696" y="464"/>
                  </a:cubicBezTo>
                  <a:cubicBezTo>
                    <a:pt x="694" y="465"/>
                    <a:pt x="692" y="467"/>
                    <a:pt x="691" y="468"/>
                  </a:cubicBezTo>
                  <a:cubicBezTo>
                    <a:pt x="681" y="474"/>
                    <a:pt x="668" y="474"/>
                    <a:pt x="658" y="469"/>
                  </a:cubicBezTo>
                  <a:cubicBezTo>
                    <a:pt x="656" y="469"/>
                    <a:pt x="655" y="469"/>
                    <a:pt x="653" y="468"/>
                  </a:cubicBezTo>
                  <a:cubicBezTo>
                    <a:pt x="652" y="468"/>
                    <a:pt x="650" y="468"/>
                    <a:pt x="649" y="468"/>
                  </a:cubicBezTo>
                  <a:cubicBezTo>
                    <a:pt x="647" y="467"/>
                    <a:pt x="646" y="467"/>
                    <a:pt x="645" y="467"/>
                  </a:cubicBezTo>
                  <a:cubicBezTo>
                    <a:pt x="627" y="458"/>
                    <a:pt x="607" y="458"/>
                    <a:pt x="588" y="459"/>
                  </a:cubicBezTo>
                  <a:cubicBezTo>
                    <a:pt x="585" y="459"/>
                    <a:pt x="583" y="459"/>
                    <a:pt x="581" y="459"/>
                  </a:cubicBezTo>
                  <a:cubicBezTo>
                    <a:pt x="579" y="458"/>
                    <a:pt x="577" y="458"/>
                    <a:pt x="574" y="458"/>
                  </a:cubicBezTo>
                  <a:cubicBezTo>
                    <a:pt x="572" y="458"/>
                    <a:pt x="570" y="458"/>
                    <a:pt x="568" y="458"/>
                  </a:cubicBezTo>
                  <a:cubicBezTo>
                    <a:pt x="563" y="457"/>
                    <a:pt x="559" y="457"/>
                    <a:pt x="554" y="456"/>
                  </a:cubicBezTo>
                  <a:cubicBezTo>
                    <a:pt x="535" y="455"/>
                    <a:pt x="515" y="453"/>
                    <a:pt x="496" y="451"/>
                  </a:cubicBezTo>
                  <a:cubicBezTo>
                    <a:pt x="485" y="450"/>
                    <a:pt x="475" y="451"/>
                    <a:pt x="464" y="451"/>
                  </a:cubicBezTo>
                  <a:cubicBezTo>
                    <a:pt x="449" y="451"/>
                    <a:pt x="434" y="450"/>
                    <a:pt x="419" y="451"/>
                  </a:cubicBezTo>
                  <a:cubicBezTo>
                    <a:pt x="415" y="451"/>
                    <a:pt x="411" y="449"/>
                    <a:pt x="407" y="447"/>
                  </a:cubicBezTo>
                  <a:cubicBezTo>
                    <a:pt x="405" y="446"/>
                    <a:pt x="398" y="444"/>
                    <a:pt x="391" y="442"/>
                  </a:cubicBezTo>
                  <a:cubicBezTo>
                    <a:pt x="384" y="440"/>
                    <a:pt x="377" y="438"/>
                    <a:pt x="377" y="437"/>
                  </a:cubicBezTo>
                  <a:cubicBezTo>
                    <a:pt x="377" y="437"/>
                    <a:pt x="362" y="408"/>
                    <a:pt x="341" y="366"/>
                  </a:cubicBezTo>
                  <a:cubicBezTo>
                    <a:pt x="334" y="352"/>
                    <a:pt x="326" y="336"/>
                    <a:pt x="317" y="320"/>
                  </a:cubicBezTo>
                  <a:cubicBezTo>
                    <a:pt x="294" y="267"/>
                    <a:pt x="251" y="228"/>
                    <a:pt x="200" y="198"/>
                  </a:cubicBezTo>
                  <a:cubicBezTo>
                    <a:pt x="142" y="164"/>
                    <a:pt x="87" y="137"/>
                    <a:pt x="33" y="96"/>
                  </a:cubicBezTo>
                  <a:cubicBezTo>
                    <a:pt x="15" y="83"/>
                    <a:pt x="2" y="65"/>
                    <a:pt x="0" y="44"/>
                  </a:cubicBezTo>
                  <a:cubicBezTo>
                    <a:pt x="2" y="25"/>
                    <a:pt x="7" y="14"/>
                    <a:pt x="7" y="14"/>
                  </a:cubicBezTo>
                  <a:close/>
                </a:path>
              </a:pathLst>
            </a:custGeom>
            <a:solidFill>
              <a:srgbClr val="287ED3"/>
            </a:solidFill>
            <a:ln>
              <a:noFill/>
            </a:ln>
          </p:spPr>
          <p:txBody>
            <a:bodyPr vert="horz" wrap="square" lIns="91440" tIns="45720" rIns="91440" bIns="45720" numCol="1" anchor="t" anchorCtr="0" compatLnSpc="1">
              <a:prstTxWarp prst="textNoShape">
                <a:avLst/>
              </a:prstTxWarp>
            </a:bodyPr>
            <a:lstStyle/>
            <a:p>
              <a:pPr algn="r"/>
              <a:r>
                <a:rPr lang="zh-CN" altLang="en-US" sz="4000" b="1" dirty="0">
                  <a:latin typeface="微软雅黑" panose="020B0503020204020204" pitchFamily="34" charset="-122"/>
                  <a:ea typeface="微软雅黑" panose="020B0503020204020204" pitchFamily="34" charset="-122"/>
                </a:rPr>
                <a:t>目录</a:t>
              </a: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240000">
              <a:off x="429349" y="294657"/>
              <a:ext cx="1910403" cy="1411094"/>
            </a:xfrm>
            <a:prstGeom prst="rect">
              <a:avLst/>
            </a:prstGeom>
            <a:ln>
              <a:noFill/>
            </a:ln>
            <a:effectLst>
              <a:outerShdw blurRad="292100" dist="139700" dir="2700000" algn="tl" rotWithShape="0">
                <a:srgbClr val="333333">
                  <a:alpha val="65000"/>
                </a:srgbClr>
              </a:outerShdw>
            </a:effectLst>
          </p:spPr>
        </p:pic>
      </p:grpSp>
      <p:grpSp>
        <p:nvGrpSpPr>
          <p:cNvPr id="6" name="组合 5"/>
          <p:cNvGrpSpPr/>
          <p:nvPr/>
        </p:nvGrpSpPr>
        <p:grpSpPr>
          <a:xfrm>
            <a:off x="3398292" y="1309259"/>
            <a:ext cx="6714700" cy="3692010"/>
            <a:chOff x="913012" y="908720"/>
            <a:chExt cx="7181805" cy="4392488"/>
          </a:xfrm>
        </p:grpSpPr>
        <p:sp>
          <p:nvSpPr>
            <p:cNvPr id="7" name="矩形 6"/>
            <p:cNvSpPr/>
            <p:nvPr/>
          </p:nvSpPr>
          <p:spPr>
            <a:xfrm>
              <a:off x="913012" y="980729"/>
              <a:ext cx="7181805" cy="184087"/>
            </a:xfrm>
            <a:prstGeom prst="rect">
              <a:avLst/>
            </a:prstGeom>
            <a:ln>
              <a:noFill/>
            </a:ln>
            <a:effectLst>
              <a:outerShdw blurRad="2794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33092" y="908720"/>
              <a:ext cx="1728192" cy="936104"/>
            </a:xfrm>
            <a:prstGeom prst="rect">
              <a:avLst/>
            </a:prstGeom>
            <a:solidFill>
              <a:srgbClr val="CB7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4"/>
            <p:cNvSpPr/>
            <p:nvPr/>
          </p:nvSpPr>
          <p:spPr>
            <a:xfrm>
              <a:off x="1633092" y="908720"/>
              <a:ext cx="1728192" cy="144016"/>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CB7151"/>
                </a:gs>
                <a:gs pos="8000">
                  <a:srgbClr val="CB71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05100" y="1340768"/>
              <a:ext cx="1584176" cy="504056"/>
            </a:xfrm>
            <a:prstGeom prst="rect">
              <a:avLst/>
            </a:prstGeom>
            <a:solidFill>
              <a:srgbClr val="CB7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4"/>
            <p:cNvSpPr/>
            <p:nvPr/>
          </p:nvSpPr>
          <p:spPr>
            <a:xfrm>
              <a:off x="1705099" y="1268760"/>
              <a:ext cx="1584177" cy="252028"/>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CB7151"/>
                </a:gs>
                <a:gs pos="8000">
                  <a:srgbClr val="CB71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p:cNvSpPr/>
            <p:nvPr/>
          </p:nvSpPr>
          <p:spPr>
            <a:xfrm>
              <a:off x="3289276" y="1340768"/>
              <a:ext cx="72008" cy="504056"/>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16200000">
              <a:off x="1417068" y="1556792"/>
              <a:ext cx="504056" cy="72008"/>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777108" y="1556792"/>
              <a:ext cx="1512163" cy="3096343"/>
            </a:xfrm>
            <a:prstGeom prst="rect">
              <a:avLst/>
            </a:prstGeom>
            <a:solidFill>
              <a:srgbClr val="CB7151"/>
            </a:solidFill>
            <a:ln>
              <a:noFill/>
            </a:ln>
            <a:effectLst>
              <a:outerShdw blurRad="723900" dir="4620000" sx="85000" sy="85000" algn="ctr" rotWithShape="0">
                <a:srgbClr val="000000">
                  <a:alpha val="5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4"/>
            <p:cNvSpPr/>
            <p:nvPr/>
          </p:nvSpPr>
          <p:spPr>
            <a:xfrm>
              <a:off x="1777107" y="1484784"/>
              <a:ext cx="1512164" cy="211957"/>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CB7151"/>
                </a:gs>
                <a:gs pos="8000">
                  <a:srgbClr val="CB71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a:off x="3217268" y="1484784"/>
              <a:ext cx="72008" cy="360040"/>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16200000">
              <a:off x="1561084" y="1628800"/>
              <a:ext cx="360040" cy="72008"/>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10800000">
              <a:off x="1777108" y="4653136"/>
              <a:ext cx="1440160" cy="648072"/>
            </a:xfrm>
            <a:prstGeom prst="triangle">
              <a:avLst/>
            </a:prstGeom>
            <a:solidFill>
              <a:srgbClr val="CB7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377507" y="908720"/>
              <a:ext cx="1728192" cy="936104"/>
            </a:xfrm>
            <a:prstGeom prst="rect">
              <a:avLst/>
            </a:prstGeom>
            <a:solidFill>
              <a:srgbClr val="44B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4"/>
            <p:cNvSpPr/>
            <p:nvPr/>
          </p:nvSpPr>
          <p:spPr>
            <a:xfrm>
              <a:off x="5377507" y="908720"/>
              <a:ext cx="1728192" cy="144016"/>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44B1F6"/>
                </a:gs>
                <a:gs pos="8000">
                  <a:srgbClr val="44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449515" y="1340768"/>
              <a:ext cx="1584176" cy="504056"/>
            </a:xfrm>
            <a:prstGeom prst="rect">
              <a:avLst/>
            </a:prstGeom>
            <a:solidFill>
              <a:srgbClr val="44B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4"/>
            <p:cNvSpPr/>
            <p:nvPr/>
          </p:nvSpPr>
          <p:spPr>
            <a:xfrm>
              <a:off x="5449514" y="1268760"/>
              <a:ext cx="1584177" cy="252028"/>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44B1F6"/>
                </a:gs>
                <a:gs pos="8000">
                  <a:srgbClr val="44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直角三角形 22"/>
            <p:cNvSpPr/>
            <p:nvPr/>
          </p:nvSpPr>
          <p:spPr>
            <a:xfrm>
              <a:off x="7033691" y="1340768"/>
              <a:ext cx="72008" cy="504056"/>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rot="16200000">
              <a:off x="5161483" y="1556792"/>
              <a:ext cx="504056" cy="72008"/>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5521522" y="1556792"/>
              <a:ext cx="1512166" cy="3096343"/>
            </a:xfrm>
            <a:prstGeom prst="rect">
              <a:avLst/>
            </a:prstGeom>
            <a:solidFill>
              <a:srgbClr val="44B1F6"/>
            </a:solidFill>
            <a:ln>
              <a:noFill/>
            </a:ln>
            <a:effectLst>
              <a:outerShdw blurRad="723900" dir="4620000" sx="85000" sy="85000" algn="ctr" rotWithShape="0">
                <a:srgbClr val="000000">
                  <a:alpha val="5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4"/>
            <p:cNvSpPr/>
            <p:nvPr/>
          </p:nvSpPr>
          <p:spPr>
            <a:xfrm>
              <a:off x="5521522" y="1484784"/>
              <a:ext cx="1440161" cy="216024"/>
            </a:xfrm>
            <a:custGeom>
              <a:avLst/>
              <a:gdLst>
                <a:gd name="connsiteX0" fmla="*/ 0 w 1584176"/>
                <a:gd name="connsiteY0" fmla="*/ 96013 h 576064"/>
                <a:gd name="connsiteX1" fmla="*/ 96013 w 1584176"/>
                <a:gd name="connsiteY1" fmla="*/ 0 h 576064"/>
                <a:gd name="connsiteX2" fmla="*/ 1488163 w 1584176"/>
                <a:gd name="connsiteY2" fmla="*/ 0 h 576064"/>
                <a:gd name="connsiteX3" fmla="*/ 1584176 w 1584176"/>
                <a:gd name="connsiteY3" fmla="*/ 96013 h 576064"/>
                <a:gd name="connsiteX4" fmla="*/ 1584176 w 1584176"/>
                <a:gd name="connsiteY4" fmla="*/ 480051 h 576064"/>
                <a:gd name="connsiteX5" fmla="*/ 1488163 w 1584176"/>
                <a:gd name="connsiteY5" fmla="*/ 576064 h 576064"/>
                <a:gd name="connsiteX6" fmla="*/ 96013 w 1584176"/>
                <a:gd name="connsiteY6" fmla="*/ 576064 h 576064"/>
                <a:gd name="connsiteX7" fmla="*/ 0 w 1584176"/>
                <a:gd name="connsiteY7" fmla="*/ 480051 h 576064"/>
                <a:gd name="connsiteX8" fmla="*/ 0 w 1584176"/>
                <a:gd name="connsiteY8" fmla="*/ 96013 h 576064"/>
                <a:gd name="connsiteX0" fmla="*/ 0 w 1584199"/>
                <a:gd name="connsiteY0" fmla="*/ 96013 h 576064"/>
                <a:gd name="connsiteX1" fmla="*/ 96013 w 1584199"/>
                <a:gd name="connsiteY1" fmla="*/ 0 h 576064"/>
                <a:gd name="connsiteX2" fmla="*/ 1488163 w 1584199"/>
                <a:gd name="connsiteY2" fmla="*/ 0 h 576064"/>
                <a:gd name="connsiteX3" fmla="*/ 1584176 w 1584199"/>
                <a:gd name="connsiteY3" fmla="*/ 96013 h 576064"/>
                <a:gd name="connsiteX4" fmla="*/ 1584176 w 1584199"/>
                <a:gd name="connsiteY4" fmla="*/ 480051 h 576064"/>
                <a:gd name="connsiteX5" fmla="*/ 1533883 w 1584199"/>
                <a:gd name="connsiteY5" fmla="*/ 576064 h 576064"/>
                <a:gd name="connsiteX6" fmla="*/ 96013 w 1584199"/>
                <a:gd name="connsiteY6" fmla="*/ 576064 h 576064"/>
                <a:gd name="connsiteX7" fmla="*/ 0 w 1584199"/>
                <a:gd name="connsiteY7" fmla="*/ 480051 h 576064"/>
                <a:gd name="connsiteX8" fmla="*/ 0 w 1584199"/>
                <a:gd name="connsiteY8" fmla="*/ 96013 h 576064"/>
                <a:gd name="connsiteX0" fmla="*/ 2933 w 1587132"/>
                <a:gd name="connsiteY0" fmla="*/ 96013 h 576064"/>
                <a:gd name="connsiteX1" fmla="*/ 98946 w 1587132"/>
                <a:gd name="connsiteY1" fmla="*/ 0 h 576064"/>
                <a:gd name="connsiteX2" fmla="*/ 1491096 w 1587132"/>
                <a:gd name="connsiteY2" fmla="*/ 0 h 576064"/>
                <a:gd name="connsiteX3" fmla="*/ 1587109 w 1587132"/>
                <a:gd name="connsiteY3" fmla="*/ 96013 h 576064"/>
                <a:gd name="connsiteX4" fmla="*/ 1587109 w 1587132"/>
                <a:gd name="connsiteY4" fmla="*/ 480051 h 576064"/>
                <a:gd name="connsiteX5" fmla="*/ 1536816 w 1587132"/>
                <a:gd name="connsiteY5" fmla="*/ 576064 h 576064"/>
                <a:gd name="connsiteX6" fmla="*/ 37986 w 1587132"/>
                <a:gd name="connsiteY6" fmla="*/ 576064 h 576064"/>
                <a:gd name="connsiteX7" fmla="*/ 2933 w 1587132"/>
                <a:gd name="connsiteY7" fmla="*/ 480051 h 576064"/>
                <a:gd name="connsiteX8" fmla="*/ 2933 w 1587132"/>
                <a:gd name="connsiteY8" fmla="*/ 96013 h 5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132" h="576064">
                  <a:moveTo>
                    <a:pt x="2933" y="96013"/>
                  </a:moveTo>
                  <a:cubicBezTo>
                    <a:pt x="2933" y="42986"/>
                    <a:pt x="45919" y="0"/>
                    <a:pt x="98946" y="0"/>
                  </a:cubicBezTo>
                  <a:lnTo>
                    <a:pt x="1491096" y="0"/>
                  </a:lnTo>
                  <a:cubicBezTo>
                    <a:pt x="1544123" y="0"/>
                    <a:pt x="1587109" y="42986"/>
                    <a:pt x="1587109" y="96013"/>
                  </a:cubicBezTo>
                  <a:lnTo>
                    <a:pt x="1587109" y="480051"/>
                  </a:lnTo>
                  <a:cubicBezTo>
                    <a:pt x="1587109" y="533078"/>
                    <a:pt x="1589843" y="576064"/>
                    <a:pt x="1536816" y="576064"/>
                  </a:cubicBezTo>
                  <a:lnTo>
                    <a:pt x="37986" y="576064"/>
                  </a:lnTo>
                  <a:cubicBezTo>
                    <a:pt x="-15041" y="576064"/>
                    <a:pt x="2933" y="533078"/>
                    <a:pt x="2933" y="480051"/>
                  </a:cubicBezTo>
                  <a:lnTo>
                    <a:pt x="2933" y="96013"/>
                  </a:lnTo>
                  <a:close/>
                </a:path>
              </a:pathLst>
            </a:custGeom>
            <a:gradFill>
              <a:gsLst>
                <a:gs pos="50000">
                  <a:schemeClr val="bg1"/>
                </a:gs>
                <a:gs pos="88000">
                  <a:srgbClr val="44B1F6"/>
                </a:gs>
                <a:gs pos="8000">
                  <a:srgbClr val="44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a:off x="6961683" y="1484784"/>
              <a:ext cx="72008" cy="360040"/>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rot="16200000">
              <a:off x="5305499" y="1628800"/>
              <a:ext cx="360040" cy="72008"/>
            </a:xfrm>
            <a:prstGeom prst="rtTriangle">
              <a:avLst/>
            </a:prstGeom>
            <a:solidFill>
              <a:schemeClr val="tx1">
                <a:lumMod val="75000"/>
                <a:lumOff val="25000"/>
              </a:schemeClr>
            </a:solidFill>
            <a:ln>
              <a:noFill/>
            </a:ln>
            <a:effectLst>
              <a:outerShdw blurRad="152400" dir="18360000" sx="169000" sy="169000" kx="8004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10800000">
              <a:off x="5521523" y="4653136"/>
              <a:ext cx="1440160" cy="648072"/>
            </a:xfrm>
            <a:prstGeom prst="triangle">
              <a:avLst/>
            </a:prstGeom>
            <a:solidFill>
              <a:srgbClr val="44B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777107" y="1956904"/>
              <a:ext cx="1440160" cy="576064"/>
            </a:xfrm>
            <a:prstGeom prst="rect">
              <a:avLst/>
            </a:prstGeom>
            <a:gradFill flip="none" rotWithShape="1">
              <a:gsLst>
                <a:gs pos="90000">
                  <a:srgbClr val="F6F5EC"/>
                </a:gs>
                <a:gs pos="10000">
                  <a:srgbClr val="ECEBD9"/>
                </a:gs>
                <a:gs pos="95000">
                  <a:schemeClr val="bg1"/>
                </a:gs>
                <a:gs pos="3000">
                  <a:schemeClr val="bg1"/>
                </a:gs>
              </a:gsLst>
              <a:lin ang="0" scaled="1"/>
              <a:tileRect/>
            </a:gradFill>
            <a:ln>
              <a:noFill/>
            </a:ln>
            <a:effectLst>
              <a:innerShdw blurRad="88900" dist="25400" dir="92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521522" y="1956904"/>
              <a:ext cx="1440160" cy="576064"/>
            </a:xfrm>
            <a:prstGeom prst="rect">
              <a:avLst/>
            </a:prstGeom>
            <a:gradFill flip="none" rotWithShape="1">
              <a:gsLst>
                <a:gs pos="90000">
                  <a:srgbClr val="F6F5EC"/>
                </a:gs>
                <a:gs pos="10000">
                  <a:srgbClr val="ECEBD9"/>
                </a:gs>
                <a:gs pos="95000">
                  <a:schemeClr val="bg1"/>
                </a:gs>
                <a:gs pos="3000">
                  <a:schemeClr val="bg1"/>
                </a:gs>
              </a:gsLst>
              <a:lin ang="0" scaled="1"/>
              <a:tileRect/>
            </a:gradFill>
            <a:ln>
              <a:noFill/>
            </a:ln>
            <a:effectLst>
              <a:innerShdw blurRad="88900" dist="25400" dir="92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62"/>
            <p:cNvSpPr txBox="1"/>
            <p:nvPr/>
          </p:nvSpPr>
          <p:spPr>
            <a:xfrm>
              <a:off x="1777106" y="1919556"/>
              <a:ext cx="1368152" cy="622490"/>
            </a:xfrm>
            <a:prstGeom prst="rect">
              <a:avLst/>
            </a:prstGeom>
            <a:noFill/>
          </p:spPr>
          <p:txBody>
            <a:bodyPr wrap="square" rtlCol="0">
              <a:spAutoFit/>
            </a:bodyPr>
            <a:lstStyle/>
            <a:p>
              <a:pPr algn="ctr"/>
              <a:r>
                <a:rPr lang="zh-CN" altLang="en-US" sz="2800" dirty="0" smtClean="0">
                  <a:latin typeface="微软雅黑" pitchFamily="34" charset="-122"/>
                  <a:ea typeface="微软雅黑" pitchFamily="34" charset="-122"/>
                </a:rPr>
                <a:t>第一章</a:t>
              </a:r>
              <a:endParaRPr lang="zh-CN" altLang="en-US" sz="2800" dirty="0">
                <a:latin typeface="微软雅黑" pitchFamily="34" charset="-122"/>
                <a:ea typeface="微软雅黑" pitchFamily="34" charset="-122"/>
              </a:endParaRPr>
            </a:p>
          </p:txBody>
        </p:sp>
        <p:sp>
          <p:nvSpPr>
            <p:cNvPr id="48" name="TextBox 63"/>
            <p:cNvSpPr txBox="1"/>
            <p:nvPr/>
          </p:nvSpPr>
          <p:spPr>
            <a:xfrm>
              <a:off x="5593530" y="1931488"/>
              <a:ext cx="1368152" cy="622490"/>
            </a:xfrm>
            <a:prstGeom prst="rect">
              <a:avLst/>
            </a:prstGeom>
            <a:noFill/>
          </p:spPr>
          <p:txBody>
            <a:bodyPr wrap="square" rtlCol="0">
              <a:spAutoFit/>
            </a:bodyPr>
            <a:lstStyle/>
            <a:p>
              <a:pPr algn="ctr"/>
              <a:r>
                <a:rPr lang="zh-CN" altLang="en-US" sz="2800" dirty="0">
                  <a:latin typeface="微软雅黑" pitchFamily="34" charset="-122"/>
                  <a:ea typeface="微软雅黑" pitchFamily="34" charset="-122"/>
                </a:rPr>
                <a:t>第二章</a:t>
              </a:r>
            </a:p>
          </p:txBody>
        </p:sp>
        <p:sp>
          <p:nvSpPr>
            <p:cNvPr id="52" name="TextBox 68"/>
            <p:cNvSpPr txBox="1"/>
            <p:nvPr/>
          </p:nvSpPr>
          <p:spPr>
            <a:xfrm>
              <a:off x="1705096" y="2813607"/>
              <a:ext cx="1512169" cy="1867469"/>
            </a:xfrm>
            <a:prstGeom prst="rect">
              <a:avLst/>
            </a:prstGeom>
            <a:noFill/>
            <a:ln>
              <a:noFill/>
            </a:ln>
          </p:spPr>
          <p:txBody>
            <a:bodyPr wrap="square" rtlCol="0">
              <a:spAutoFit/>
            </a:bodyPr>
            <a:lstStyle/>
            <a:p>
              <a:r>
                <a:rPr lang="zh-CN" altLang="en-US" sz="2400" b="1" dirty="0">
                  <a:solidFill>
                    <a:srgbClr val="00B0F0"/>
                  </a:solidFill>
                  <a:latin typeface="微软雅黑" pitchFamily="34" charset="-122"/>
                  <a:ea typeface="微软雅黑" pitchFamily="34" charset="-122"/>
                </a:rPr>
                <a:t>素质修炼：</a:t>
              </a:r>
              <a:r>
                <a:rPr lang="zh-CN" altLang="en-US" sz="2400" dirty="0">
                  <a:latin typeface="微软雅黑" pitchFamily="34" charset="-122"/>
                  <a:ea typeface="微软雅黑" pitchFamily="34" charset="-122"/>
                </a:rPr>
                <a:t>为政之道的器、识、见</a:t>
              </a:r>
              <a:endParaRPr lang="zh-CN" altLang="en-US" sz="2400" dirty="0"/>
            </a:p>
          </p:txBody>
        </p:sp>
        <p:sp>
          <p:nvSpPr>
            <p:cNvPr id="53" name="TextBox 69"/>
            <p:cNvSpPr txBox="1"/>
            <p:nvPr/>
          </p:nvSpPr>
          <p:spPr>
            <a:xfrm>
              <a:off x="5449515" y="2862817"/>
              <a:ext cx="1512169" cy="1867469"/>
            </a:xfrm>
            <a:prstGeom prst="rect">
              <a:avLst/>
            </a:prstGeom>
            <a:noFill/>
            <a:ln>
              <a:noFill/>
            </a:ln>
          </p:spPr>
          <p:txBody>
            <a:bodyPr wrap="square" rtlCol="0">
              <a:spAutoFit/>
            </a:bodyPr>
            <a:lstStyle/>
            <a:p>
              <a:r>
                <a:rPr lang="zh-CN" altLang="en-US" sz="2400" b="1" dirty="0">
                  <a:solidFill>
                    <a:srgbClr val="FF6600"/>
                  </a:solidFill>
                  <a:latin typeface="微软雅黑" pitchFamily="34" charset="-122"/>
                  <a:ea typeface="微软雅黑" pitchFamily="34" charset="-122"/>
                </a:rPr>
                <a:t>行为养成：</a:t>
              </a:r>
              <a:r>
                <a:rPr lang="zh-CN" altLang="en-US" sz="2400" dirty="0">
                  <a:latin typeface="微软雅黑" pitchFamily="34" charset="-122"/>
                  <a:ea typeface="微软雅黑" pitchFamily="34" charset="-122"/>
                </a:rPr>
                <a:t>为政之道的勤、毅、简</a:t>
              </a:r>
            </a:p>
          </p:txBody>
        </p:sp>
      </p:grpSp>
    </p:spTree>
    <p:extLst>
      <p:ext uri="{BB962C8B-B14F-4D97-AF65-F5344CB8AC3E}">
        <p14:creationId xmlns:p14="http://schemas.microsoft.com/office/powerpoint/2010/main" val="12463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4" name="TextBox 3"/>
          <p:cNvSpPr txBox="1"/>
          <p:nvPr/>
        </p:nvSpPr>
        <p:spPr>
          <a:xfrm>
            <a:off x="3309292" y="2537295"/>
            <a:ext cx="8416259" cy="3570204"/>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教育部基础教育司委托，中宣部</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杂志社编辑出版的中学时事教育教学的专用教材。</a:t>
            </a:r>
          </a:p>
          <a:p>
            <a:pPr algn="just">
              <a:defRPr/>
            </a:pP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根据教育部</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思想品德</a:t>
            </a:r>
            <a:r>
              <a:rPr lang="en-US"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课新课标要求，深入浅出地宣传解读党和政府方针政策的新思路、新举措、新亮点；被政治教师誉为“动态教材”。</a:t>
            </a:r>
          </a:p>
        </p:txBody>
      </p:sp>
      <p:pic>
        <p:nvPicPr>
          <p:cNvPr id="24" name="图片 23" descr="初中.gif"/>
          <p:cNvPicPr>
            <a:picLocks noChangeAspect="1"/>
          </p:cNvPicPr>
          <p:nvPr/>
        </p:nvPicPr>
        <p:blipFill>
          <a:blip r:embed="rId3" cstate="print"/>
          <a:stretch>
            <a:fillRect/>
          </a:stretch>
        </p:blipFill>
        <p:spPr>
          <a:xfrm>
            <a:off x="2977168" y="571480"/>
            <a:ext cx="10072131"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12"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4"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5"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6"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7"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8"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21"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3"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sp>
        <p:nvSpPr>
          <p:cNvPr id="4" name="TextBox 3"/>
          <p:cNvSpPr txBox="1"/>
          <p:nvPr/>
        </p:nvSpPr>
        <p:spPr>
          <a:xfrm>
            <a:off x="3428981" y="2857496"/>
            <a:ext cx="8667811" cy="3077762"/>
          </a:xfrm>
          <a:prstGeom prst="rect">
            <a:avLst/>
          </a:prstGeom>
          <a:noFill/>
        </p:spPr>
        <p:txBody>
          <a:bodyPr wrap="square" lIns="121917" tIns="60958" rIns="121917" bIns="60958">
            <a:spAutoFit/>
          </a:bodyPr>
          <a:lstStyle/>
          <a:p>
            <a:pPr algn="jus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zh-CN"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以介绍时事为主线，贴近小学生的认知特点，以图文并茂的形式，通俗易懂的文笔，向广大小学生介绍国家改革开放的成就和国内外热点，集时政性、知识性、趣味性为一身，为小学生了解时事、开阔眼界、增长知识提供了专门的动态教材。</a:t>
            </a:r>
            <a:endParaRPr lang="zh-CN" altLang="en-US" sz="3200" b="1" spc="67"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p:txBody>
      </p:sp>
      <p:pic>
        <p:nvPicPr>
          <p:cNvPr id="24" name="图片 23" descr="小学.gif"/>
          <p:cNvPicPr>
            <a:picLocks noChangeAspect="1"/>
          </p:cNvPicPr>
          <p:nvPr/>
        </p:nvPicPr>
        <p:blipFill>
          <a:blip r:embed="rId3" cstate="print"/>
          <a:stretch>
            <a:fillRect/>
          </a:stretch>
        </p:blipFill>
        <p:spPr>
          <a:xfrm>
            <a:off x="2310413" y="714356"/>
            <a:ext cx="10072131" cy="5040000"/>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
          <p:cNvSpPr>
            <a:spLocks noChangeShapeType="1"/>
          </p:cNvSpPr>
          <p:nvPr/>
        </p:nvSpPr>
        <p:spPr bwMode="gray">
          <a:xfrm>
            <a:off x="2415117" y="1455737"/>
            <a:ext cx="0" cy="3128963"/>
          </a:xfrm>
          <a:prstGeom prst="line">
            <a:avLst/>
          </a:prstGeom>
          <a:noFill/>
          <a:ln w="9525">
            <a:solidFill>
              <a:schemeClr val="bg2"/>
            </a:solidFill>
            <a:round/>
            <a:headEnd/>
            <a:tailEnd/>
          </a:ln>
        </p:spPr>
        <p:txBody>
          <a:bodyPr lIns="121917" tIns="60958" rIns="121917" bIns="60958"/>
          <a:lstStyle/>
          <a:p>
            <a:endParaRPr lang="zh-CN" altLang="en-US"/>
          </a:p>
        </p:txBody>
      </p:sp>
      <p:grpSp>
        <p:nvGrpSpPr>
          <p:cNvPr id="2" name="Group 3"/>
          <p:cNvGrpSpPr>
            <a:grpSpLocks/>
          </p:cNvGrpSpPr>
          <p:nvPr/>
        </p:nvGrpSpPr>
        <p:grpSpPr bwMode="auto">
          <a:xfrm>
            <a:off x="361953" y="-4762"/>
            <a:ext cx="2070100" cy="1585913"/>
            <a:chOff x="171" y="-3"/>
            <a:chExt cx="978" cy="999"/>
          </a:xfrm>
        </p:grpSpPr>
        <p:sp>
          <p:nvSpPr>
            <p:cNvPr id="6"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7"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8" name="Freeform 7"/>
          <p:cNvSpPr>
            <a:spLocks/>
          </p:cNvSpPr>
          <p:nvPr/>
        </p:nvSpPr>
        <p:spPr bwMode="gray">
          <a:xfrm>
            <a:off x="2495553" y="-9525"/>
            <a:ext cx="2527300"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lIns="121917" tIns="60958" rIns="121917" bIns="60958"/>
          <a:lstStyle/>
          <a:p>
            <a:endParaRPr lang="zh-CN" altLang="en-US"/>
          </a:p>
        </p:txBody>
      </p:sp>
      <p:sp>
        <p:nvSpPr>
          <p:cNvPr id="9" name="Freeform 8"/>
          <p:cNvSpPr>
            <a:spLocks/>
          </p:cNvSpPr>
          <p:nvPr/>
        </p:nvSpPr>
        <p:spPr bwMode="gray">
          <a:xfrm>
            <a:off x="2495551" y="-14288"/>
            <a:ext cx="2851149"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lIns="121917" tIns="60958" rIns="121917" bIns="60958"/>
          <a:lstStyle/>
          <a:p>
            <a:endParaRPr lang="zh-CN" altLang="en-US"/>
          </a:p>
        </p:txBody>
      </p:sp>
      <p:sp>
        <p:nvSpPr>
          <p:cNvPr id="10" name="Freeform 9"/>
          <p:cNvSpPr>
            <a:spLocks/>
          </p:cNvSpPr>
          <p:nvPr/>
        </p:nvSpPr>
        <p:spPr bwMode="gray">
          <a:xfrm>
            <a:off x="2495553" y="-14287"/>
            <a:ext cx="3117849"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lIns="121917" tIns="60958" rIns="121917" bIns="60958"/>
          <a:lstStyle/>
          <a:p>
            <a:endParaRPr lang="zh-CN" altLang="en-US"/>
          </a:p>
        </p:txBody>
      </p:sp>
      <p:sp>
        <p:nvSpPr>
          <p:cNvPr id="11" name="Freeform 10"/>
          <p:cNvSpPr>
            <a:spLocks/>
          </p:cNvSpPr>
          <p:nvPr/>
        </p:nvSpPr>
        <p:spPr bwMode="gray">
          <a:xfrm>
            <a:off x="2499786" y="4437065"/>
            <a:ext cx="4701116"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lIns="121917" tIns="60958" rIns="121917" bIns="60958"/>
          <a:lstStyle/>
          <a:p>
            <a:endParaRPr lang="zh-CN" altLang="en-US"/>
          </a:p>
        </p:txBody>
      </p:sp>
      <p:sp>
        <p:nvSpPr>
          <p:cNvPr id="12" name="Freeform 11"/>
          <p:cNvSpPr>
            <a:spLocks/>
          </p:cNvSpPr>
          <p:nvPr/>
        </p:nvSpPr>
        <p:spPr bwMode="gray">
          <a:xfrm>
            <a:off x="2501900" y="4475163"/>
            <a:ext cx="4353984"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lIns="121917" tIns="60958" rIns="121917" bIns="60958"/>
          <a:lstStyle/>
          <a:p>
            <a:endParaRPr lang="zh-CN" altLang="en-US"/>
          </a:p>
        </p:txBody>
      </p:sp>
      <p:sp>
        <p:nvSpPr>
          <p:cNvPr id="13" name="Freeform 12"/>
          <p:cNvSpPr>
            <a:spLocks/>
          </p:cNvSpPr>
          <p:nvPr/>
        </p:nvSpPr>
        <p:spPr bwMode="gray">
          <a:xfrm>
            <a:off x="2495551" y="4518025"/>
            <a:ext cx="3928533"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lIns="121917" tIns="60958" rIns="121917" bIns="60958"/>
          <a:lstStyle/>
          <a:p>
            <a:endParaRPr lang="zh-CN" altLang="en-US"/>
          </a:p>
        </p:txBody>
      </p:sp>
      <p:sp>
        <p:nvSpPr>
          <p:cNvPr id="14" name="Line 17"/>
          <p:cNvSpPr>
            <a:spLocks noChangeShapeType="1"/>
          </p:cNvSpPr>
          <p:nvPr/>
        </p:nvSpPr>
        <p:spPr bwMode="gray">
          <a:xfrm>
            <a:off x="2501900" y="1552577"/>
            <a:ext cx="0" cy="2957513"/>
          </a:xfrm>
          <a:prstGeom prst="line">
            <a:avLst/>
          </a:prstGeom>
          <a:noFill/>
          <a:ln w="9525">
            <a:solidFill>
              <a:schemeClr val="accent1"/>
            </a:solidFill>
            <a:round/>
            <a:headEnd/>
            <a:tailEnd/>
          </a:ln>
        </p:spPr>
        <p:txBody>
          <a:bodyPr lIns="121917" tIns="60958" rIns="121917" bIns="60958"/>
          <a:lstStyle/>
          <a:p>
            <a:endParaRPr lang="zh-CN" altLang="en-US"/>
          </a:p>
        </p:txBody>
      </p:sp>
      <p:sp>
        <p:nvSpPr>
          <p:cNvPr id="15" name="Rectangle 40"/>
          <p:cNvSpPr txBox="1">
            <a:spLocks noChangeArrowheads="1"/>
          </p:cNvSpPr>
          <p:nvPr/>
        </p:nvSpPr>
        <p:spPr bwMode="white">
          <a:xfrm>
            <a:off x="2351619" y="2060575"/>
            <a:ext cx="6625167" cy="1366839"/>
          </a:xfrm>
          <a:prstGeom prst="rect">
            <a:avLst/>
          </a:prstGeom>
          <a:noFill/>
          <a:ln w="9525">
            <a:noFill/>
            <a:miter lim="800000"/>
            <a:headEnd/>
            <a:tailEnd/>
          </a:ln>
        </p:spPr>
        <p:txBody>
          <a:bodyPr lIns="121917" tIns="60958" rIns="121917" bIns="60958" anchor="ctr"/>
          <a:lstStyle/>
          <a:p>
            <a:pPr>
              <a:lnSpc>
                <a:spcPct val="70000"/>
              </a:lnSpc>
            </a:pP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时事报告</a:t>
            </a:r>
            <a:r>
              <a:rPr kumimoji="1" lang="en-US" altLang="zh-CN" sz="5300" b="1" dirty="0">
                <a:solidFill>
                  <a:schemeClr val="bg1"/>
                </a:solidFill>
                <a:latin typeface="微软雅黑" pitchFamily="34" charset="-122"/>
                <a:ea typeface="微软雅黑" pitchFamily="34" charset="-122"/>
              </a:rPr>
              <a:t>》</a:t>
            </a:r>
            <a:r>
              <a:rPr kumimoji="1" lang="zh-CN" altLang="en-US" sz="5300" b="1" dirty="0">
                <a:solidFill>
                  <a:schemeClr val="bg1"/>
                </a:solidFill>
                <a:latin typeface="微软雅黑" pitchFamily="34" charset="-122"/>
                <a:ea typeface="微软雅黑" pitchFamily="34" charset="-122"/>
              </a:rPr>
              <a:t>杂志社</a:t>
            </a:r>
            <a:endParaRPr kumimoji="1" lang="ko-KR" altLang="en-US" sz="5300" b="1" dirty="0">
              <a:solidFill>
                <a:schemeClr val="bg1"/>
              </a:solidFill>
              <a:latin typeface="微软雅黑" pitchFamily="34" charset="-122"/>
              <a:ea typeface="冬青黑体简体中文 W6" charset="-122"/>
            </a:endParaRPr>
          </a:p>
        </p:txBody>
      </p:sp>
      <p:sp>
        <p:nvSpPr>
          <p:cNvPr id="16" name="Rectangle 41"/>
          <p:cNvSpPr txBox="1">
            <a:spLocks noChangeArrowheads="1"/>
          </p:cNvSpPr>
          <p:nvPr/>
        </p:nvSpPr>
        <p:spPr bwMode="white">
          <a:xfrm>
            <a:off x="2734733" y="2997200"/>
            <a:ext cx="7298267" cy="431800"/>
          </a:xfrm>
          <a:prstGeom prst="rect">
            <a:avLst/>
          </a:prstGeom>
          <a:noFill/>
          <a:ln w="9525">
            <a:noFill/>
            <a:miter lim="800000"/>
            <a:headEnd/>
            <a:tailEnd/>
          </a:ln>
        </p:spPr>
        <p:txBody>
          <a:bodyPr lIns="121917" tIns="60958" rIns="121917" bIns="60958"/>
          <a:lstStyle/>
          <a:p>
            <a:pPr latinLnBrk="1">
              <a:spcBef>
                <a:spcPct val="20000"/>
              </a:spcBef>
            </a:pPr>
            <a:r>
              <a:rPr kumimoji="1" lang="zh-CN" altLang="en-US" sz="3700" b="1" dirty="0">
                <a:solidFill>
                  <a:schemeClr val="bg1"/>
                </a:solidFill>
                <a:latin typeface="华文楷体" pitchFamily="2" charset="-122"/>
                <a:ea typeface="华文楷体" pitchFamily="2" charset="-122"/>
              </a:rPr>
              <a:t>形势与政策课专用</a:t>
            </a:r>
            <a:endParaRPr kumimoji="1" lang="ko-KR" altLang="en-US" sz="3700" b="1" dirty="0">
              <a:solidFill>
                <a:schemeClr val="bg1"/>
              </a:solidFill>
              <a:latin typeface="华文楷体" pitchFamily="2" charset="-122"/>
              <a:ea typeface="楷体-简" charset="-122"/>
            </a:endParaRPr>
          </a:p>
        </p:txBody>
      </p:sp>
      <p:sp>
        <p:nvSpPr>
          <p:cNvPr id="17" name="Rectangle 6"/>
          <p:cNvSpPr>
            <a:spLocks noChangeArrowheads="1"/>
          </p:cNvSpPr>
          <p:nvPr/>
        </p:nvSpPr>
        <p:spPr bwMode="gray">
          <a:xfrm>
            <a:off x="86786" y="4457701"/>
            <a:ext cx="2349500" cy="215900"/>
          </a:xfrm>
          <a:prstGeom prst="rect">
            <a:avLst/>
          </a:prstGeom>
          <a:solidFill>
            <a:schemeClr val="bg2"/>
          </a:solidFill>
          <a:ln w="9525">
            <a:noFill/>
            <a:miter lim="800000"/>
            <a:headEnd/>
            <a:tailEnd/>
          </a:ln>
        </p:spPr>
        <p:txBody>
          <a:bodyPr wrap="none" lIns="121917" tIns="60958" rIns="121917" bIns="60958" anchor="ctr"/>
          <a:lstStyle/>
          <a:p>
            <a:endParaRPr lang="zh-CN" altLang="en-US"/>
          </a:p>
        </p:txBody>
      </p:sp>
      <p:sp>
        <p:nvSpPr>
          <p:cNvPr id="18" name="Text Box 8"/>
          <p:cNvSpPr txBox="1">
            <a:spLocks noChangeArrowheads="1"/>
          </p:cNvSpPr>
          <p:nvPr/>
        </p:nvSpPr>
        <p:spPr bwMode="gray">
          <a:xfrm>
            <a:off x="143936" y="4384675"/>
            <a:ext cx="2783417" cy="389851"/>
          </a:xfrm>
          <a:prstGeom prst="rect">
            <a:avLst/>
          </a:prstGeom>
          <a:noFill/>
          <a:ln w="9525">
            <a:noFill/>
            <a:miter lim="800000"/>
            <a:headEnd/>
            <a:tailEnd/>
          </a:ln>
        </p:spPr>
        <p:txBody>
          <a:bodyPr lIns="121917" tIns="60958" rIns="121917" bIns="60958">
            <a:spAutoFit/>
          </a:bodyPr>
          <a:lstStyle/>
          <a:p>
            <a:r>
              <a:rPr lang="en-US" altLang="zh-CN" sz="1700" b="1" dirty="0">
                <a:solidFill>
                  <a:srgbClr val="A6A6A6"/>
                </a:solidFill>
                <a:latin typeface="Arial" pitchFamily="34" charset="0"/>
                <a:ea typeface="黑体" pitchFamily="2" charset="-122"/>
                <a:cs typeface="Arial" pitchFamily="34" charset="0"/>
              </a:rPr>
              <a:t>www.ssbgzzs.com</a:t>
            </a:r>
            <a:endParaRPr lang="zh-CN" altLang="en-US" sz="1700" b="1" dirty="0">
              <a:solidFill>
                <a:srgbClr val="A6A6A6"/>
              </a:solidFill>
              <a:latin typeface="Arial" pitchFamily="34" charset="0"/>
              <a:ea typeface="黑体" pitchFamily="2" charset="-122"/>
            </a:endParaRPr>
          </a:p>
        </p:txBody>
      </p:sp>
      <p:pic>
        <p:nvPicPr>
          <p:cNvPr id="19" name="图片 2" descr="章.tif"/>
          <p:cNvPicPr>
            <a:picLocks noChangeAspect="1"/>
          </p:cNvPicPr>
          <p:nvPr/>
        </p:nvPicPr>
        <p:blipFill>
          <a:blip r:embed="rId2" cstate="print"/>
          <a:srcRect/>
          <a:stretch>
            <a:fillRect/>
          </a:stretch>
        </p:blipFill>
        <p:spPr bwMode="auto">
          <a:xfrm>
            <a:off x="749275" y="2416177"/>
            <a:ext cx="1536700" cy="1155700"/>
          </a:xfrm>
          <a:prstGeom prst="rect">
            <a:avLst/>
          </a:prstGeom>
          <a:noFill/>
          <a:ln w="9525">
            <a:noFill/>
            <a:miter lim="800000"/>
            <a:headEnd/>
            <a:tailEnd/>
          </a:ln>
        </p:spPr>
      </p:pic>
      <p:sp>
        <p:nvSpPr>
          <p:cNvPr id="20" name="Freeform 20"/>
          <p:cNvSpPr>
            <a:spLocks/>
          </p:cNvSpPr>
          <p:nvPr/>
        </p:nvSpPr>
        <p:spPr bwMode="gray">
          <a:xfrm>
            <a:off x="2415160" y="-9525"/>
            <a:ext cx="9776883"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lIns="121917" tIns="60958" rIns="121917" bIns="60958"/>
          <a:lstStyle/>
          <a:p>
            <a:endParaRPr lang="zh-CN" altLang="en-US"/>
          </a:p>
        </p:txBody>
      </p:sp>
      <p:pic>
        <p:nvPicPr>
          <p:cNvPr id="4" name="Picture 8" descr="谢谢.png"/>
          <p:cNvPicPr>
            <a:picLocks noChangeAspect="1"/>
          </p:cNvPicPr>
          <p:nvPr/>
        </p:nvPicPr>
        <p:blipFill>
          <a:blip r:embed="rId3" cstate="print"/>
          <a:srcRect/>
          <a:stretch>
            <a:fillRect/>
          </a:stretch>
        </p:blipFill>
        <p:spPr bwMode="auto">
          <a:xfrm>
            <a:off x="5333995" y="2214555"/>
            <a:ext cx="1625600" cy="2400300"/>
          </a:xfrm>
          <a:prstGeom prst="rect">
            <a:avLst/>
          </a:prstGeom>
          <a:noFill/>
          <a:ln w="9525">
            <a:noFill/>
            <a:miter lim="800000"/>
            <a:headEnd/>
            <a:tailEnd/>
          </a:ln>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pic>
        <p:nvPicPr>
          <p:cNvPr id="2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人文学院PPT\模版\书法水墨画卷图片副本.jpg"/>
          <p:cNvPicPr>
            <a:picLocks noChangeAspect="1" noChangeArrowheads="1"/>
          </p:cNvPicPr>
          <p:nvPr/>
        </p:nvPicPr>
        <p:blipFill>
          <a:blip r:embed="rId2" cstate="print"/>
          <a:srcRect/>
          <a:stretch>
            <a:fillRect/>
          </a:stretch>
        </p:blipFill>
        <p:spPr bwMode="auto">
          <a:xfrm>
            <a:off x="565787" y="0"/>
            <a:ext cx="11016614" cy="6858000"/>
          </a:xfrm>
          <a:prstGeom prst="rect">
            <a:avLst/>
          </a:prstGeom>
          <a:noFill/>
        </p:spPr>
      </p:pic>
      <p:sp>
        <p:nvSpPr>
          <p:cNvPr id="21" name="矩形 20"/>
          <p:cNvSpPr/>
          <p:nvPr/>
        </p:nvSpPr>
        <p:spPr>
          <a:xfrm>
            <a:off x="-272955" y="-20264"/>
            <a:ext cx="12760655" cy="6878264"/>
          </a:xfrm>
          <a:prstGeom prst="rect">
            <a:avLst/>
          </a:prstGeom>
          <a:blipFill dpi="0" rotWithShape="1">
            <a:blip r:embed="rId3" cstate="print">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pic>
        <p:nvPicPr>
          <p:cNvPr id="17" name="图片 16" descr="画笔.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3738" y="5285749"/>
            <a:ext cx="9519983" cy="263215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descr="14.png"/>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bwMode="auto">
          <a:xfrm rot="155182">
            <a:off x="8300506" y="-71539"/>
            <a:ext cx="3147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descr="15.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0" y="0"/>
            <a:ext cx="61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descr="15.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flipH="1">
            <a:off x="11582400" y="0"/>
            <a:ext cx="61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3"/>
          <p:cNvGrpSpPr/>
          <p:nvPr/>
        </p:nvGrpSpPr>
        <p:grpSpPr>
          <a:xfrm flipH="1">
            <a:off x="1177787" y="2317248"/>
            <a:ext cx="10299176" cy="2676714"/>
            <a:chOff x="1130606" y="1477567"/>
            <a:chExt cx="6157780" cy="2100013"/>
          </a:xfrm>
        </p:grpSpPr>
        <p:sp>
          <p:nvSpPr>
            <p:cNvPr id="35" name="填充层"/>
            <p:cNvSpPr>
              <a:spLocks/>
            </p:cNvSpPr>
            <p:nvPr/>
          </p:nvSpPr>
          <p:spPr bwMode="auto">
            <a:xfrm>
              <a:off x="2123727" y="1664534"/>
              <a:ext cx="4356000" cy="1268413"/>
            </a:xfrm>
            <a:custGeom>
              <a:avLst/>
              <a:gdLst>
                <a:gd name="T0" fmla="*/ 60 w 2600"/>
                <a:gd name="T1" fmla="*/ 737 h 748"/>
                <a:gd name="T2" fmla="*/ 0 w 2600"/>
                <a:gd name="T3" fmla="*/ 113 h 748"/>
                <a:gd name="T4" fmla="*/ 96 w 2600"/>
                <a:gd name="T5" fmla="*/ 49 h 748"/>
                <a:gd name="T6" fmla="*/ 204 w 2600"/>
                <a:gd name="T7" fmla="*/ 49 h 748"/>
                <a:gd name="T8" fmla="*/ 284 w 2600"/>
                <a:gd name="T9" fmla="*/ 25 h 748"/>
                <a:gd name="T10" fmla="*/ 276 w 2600"/>
                <a:gd name="T11" fmla="*/ 45 h 748"/>
                <a:gd name="T12" fmla="*/ 280 w 2600"/>
                <a:gd name="T13" fmla="*/ 45 h 748"/>
                <a:gd name="T14" fmla="*/ 588 w 2600"/>
                <a:gd name="T15" fmla="*/ 29 h 748"/>
                <a:gd name="T16" fmla="*/ 848 w 2600"/>
                <a:gd name="T17" fmla="*/ 17 h 748"/>
                <a:gd name="T18" fmla="*/ 1044 w 2600"/>
                <a:gd name="T19" fmla="*/ 33 h 748"/>
                <a:gd name="T20" fmla="*/ 1300 w 2600"/>
                <a:gd name="T21" fmla="*/ 45 h 748"/>
                <a:gd name="T22" fmla="*/ 1512 w 2600"/>
                <a:gd name="T23" fmla="*/ 49 h 748"/>
                <a:gd name="T24" fmla="*/ 1700 w 2600"/>
                <a:gd name="T25" fmla="*/ 77 h 748"/>
                <a:gd name="T26" fmla="*/ 2008 w 2600"/>
                <a:gd name="T27" fmla="*/ 97 h 748"/>
                <a:gd name="T28" fmla="*/ 2104 w 2600"/>
                <a:gd name="T29" fmla="*/ 89 h 748"/>
                <a:gd name="T30" fmla="*/ 2600 w 2600"/>
                <a:gd name="T31" fmla="*/ 149 h 748"/>
                <a:gd name="T32" fmla="*/ 2460 w 2600"/>
                <a:gd name="T33" fmla="*/ 577 h 748"/>
                <a:gd name="T34" fmla="*/ 2352 w 2600"/>
                <a:gd name="T35" fmla="*/ 633 h 748"/>
                <a:gd name="T36" fmla="*/ 2420 w 2600"/>
                <a:gd name="T37" fmla="*/ 645 h 748"/>
                <a:gd name="T38" fmla="*/ 2428 w 2600"/>
                <a:gd name="T39" fmla="*/ 649 h 748"/>
                <a:gd name="T40" fmla="*/ 2412 w 2600"/>
                <a:gd name="T41" fmla="*/ 681 h 748"/>
                <a:gd name="T42" fmla="*/ 2128 w 2600"/>
                <a:gd name="T43" fmla="*/ 669 h 748"/>
                <a:gd name="T44" fmla="*/ 1676 w 2600"/>
                <a:gd name="T45" fmla="*/ 705 h 748"/>
                <a:gd name="T46" fmla="*/ 1704 w 2600"/>
                <a:gd name="T47" fmla="*/ 709 h 748"/>
                <a:gd name="T48" fmla="*/ 1488 w 2600"/>
                <a:gd name="T49" fmla="*/ 685 h 748"/>
                <a:gd name="T50" fmla="*/ 60 w 2600"/>
                <a:gd name="T51" fmla="*/ 737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0" h="748">
                  <a:moveTo>
                    <a:pt x="60" y="737"/>
                  </a:moveTo>
                  <a:cubicBezTo>
                    <a:pt x="40" y="529"/>
                    <a:pt x="20" y="321"/>
                    <a:pt x="0" y="113"/>
                  </a:cubicBezTo>
                  <a:cubicBezTo>
                    <a:pt x="46" y="100"/>
                    <a:pt x="61" y="63"/>
                    <a:pt x="96" y="49"/>
                  </a:cubicBezTo>
                  <a:cubicBezTo>
                    <a:pt x="132" y="49"/>
                    <a:pt x="168" y="49"/>
                    <a:pt x="204" y="49"/>
                  </a:cubicBezTo>
                  <a:cubicBezTo>
                    <a:pt x="231" y="41"/>
                    <a:pt x="257" y="33"/>
                    <a:pt x="284" y="25"/>
                  </a:cubicBezTo>
                  <a:cubicBezTo>
                    <a:pt x="281" y="32"/>
                    <a:pt x="279" y="38"/>
                    <a:pt x="276" y="45"/>
                  </a:cubicBezTo>
                  <a:cubicBezTo>
                    <a:pt x="277" y="45"/>
                    <a:pt x="279" y="45"/>
                    <a:pt x="280" y="45"/>
                  </a:cubicBezTo>
                  <a:cubicBezTo>
                    <a:pt x="347" y="22"/>
                    <a:pt x="480" y="52"/>
                    <a:pt x="588" y="29"/>
                  </a:cubicBezTo>
                  <a:cubicBezTo>
                    <a:pt x="661" y="14"/>
                    <a:pt x="754" y="0"/>
                    <a:pt x="848" y="17"/>
                  </a:cubicBezTo>
                  <a:cubicBezTo>
                    <a:pt x="913" y="22"/>
                    <a:pt x="979" y="28"/>
                    <a:pt x="1044" y="33"/>
                  </a:cubicBezTo>
                  <a:cubicBezTo>
                    <a:pt x="1125" y="22"/>
                    <a:pt x="1225" y="33"/>
                    <a:pt x="1300" y="45"/>
                  </a:cubicBezTo>
                  <a:cubicBezTo>
                    <a:pt x="1371" y="46"/>
                    <a:pt x="1441" y="48"/>
                    <a:pt x="1512" y="49"/>
                  </a:cubicBezTo>
                  <a:cubicBezTo>
                    <a:pt x="1575" y="59"/>
                    <a:pt x="1648" y="68"/>
                    <a:pt x="1700" y="77"/>
                  </a:cubicBezTo>
                  <a:cubicBezTo>
                    <a:pt x="1793" y="93"/>
                    <a:pt x="1908" y="75"/>
                    <a:pt x="2008" y="97"/>
                  </a:cubicBezTo>
                  <a:cubicBezTo>
                    <a:pt x="2040" y="94"/>
                    <a:pt x="2072" y="92"/>
                    <a:pt x="2104" y="89"/>
                  </a:cubicBezTo>
                  <a:cubicBezTo>
                    <a:pt x="2219" y="106"/>
                    <a:pt x="2531" y="78"/>
                    <a:pt x="2600" y="149"/>
                  </a:cubicBezTo>
                  <a:cubicBezTo>
                    <a:pt x="2553" y="292"/>
                    <a:pt x="2507" y="434"/>
                    <a:pt x="2460" y="577"/>
                  </a:cubicBezTo>
                  <a:cubicBezTo>
                    <a:pt x="2424" y="596"/>
                    <a:pt x="2388" y="614"/>
                    <a:pt x="2352" y="633"/>
                  </a:cubicBezTo>
                  <a:cubicBezTo>
                    <a:pt x="2373" y="633"/>
                    <a:pt x="2407" y="635"/>
                    <a:pt x="2420" y="645"/>
                  </a:cubicBezTo>
                  <a:cubicBezTo>
                    <a:pt x="2423" y="646"/>
                    <a:pt x="2425" y="648"/>
                    <a:pt x="2428" y="649"/>
                  </a:cubicBezTo>
                  <a:cubicBezTo>
                    <a:pt x="2410" y="667"/>
                    <a:pt x="2408" y="656"/>
                    <a:pt x="2412" y="681"/>
                  </a:cubicBezTo>
                  <a:cubicBezTo>
                    <a:pt x="2301" y="686"/>
                    <a:pt x="2214" y="713"/>
                    <a:pt x="2128" y="669"/>
                  </a:cubicBezTo>
                  <a:cubicBezTo>
                    <a:pt x="2094" y="741"/>
                    <a:pt x="1768" y="670"/>
                    <a:pt x="1676" y="705"/>
                  </a:cubicBezTo>
                  <a:cubicBezTo>
                    <a:pt x="1685" y="706"/>
                    <a:pt x="1695" y="708"/>
                    <a:pt x="1704" y="709"/>
                  </a:cubicBezTo>
                  <a:cubicBezTo>
                    <a:pt x="1632" y="701"/>
                    <a:pt x="1560" y="693"/>
                    <a:pt x="1488" y="685"/>
                  </a:cubicBezTo>
                  <a:cubicBezTo>
                    <a:pt x="1076" y="748"/>
                    <a:pt x="534" y="736"/>
                    <a:pt x="60" y="737"/>
                  </a:cubicBezTo>
                  <a:close/>
                </a:path>
              </a:pathLst>
            </a:custGeom>
            <a:solidFill>
              <a:srgbClr val="287ED3"/>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0606" y="1477567"/>
              <a:ext cx="6157780" cy="2100013"/>
            </a:xfrm>
            <a:prstGeom prst="rect">
              <a:avLst/>
            </a:prstGeom>
          </p:spPr>
        </p:pic>
      </p:grpSp>
      <p:sp>
        <p:nvSpPr>
          <p:cNvPr id="37" name="文本框 36"/>
          <p:cNvSpPr txBox="1"/>
          <p:nvPr/>
        </p:nvSpPr>
        <p:spPr>
          <a:xfrm>
            <a:off x="3143676" y="3050581"/>
            <a:ext cx="6229350" cy="553998"/>
          </a:xfrm>
          <a:prstGeom prst="rect">
            <a:avLst/>
          </a:prstGeom>
          <a:noFill/>
        </p:spPr>
        <p:txBody>
          <a:bodyPr wrap="squar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素质修炼：为政之道的器、识、见</a:t>
            </a:r>
          </a:p>
        </p:txBody>
      </p:sp>
      <p:sp>
        <p:nvSpPr>
          <p:cNvPr id="38" name="任意多边形 37"/>
          <p:cNvSpPr/>
          <p:nvPr/>
        </p:nvSpPr>
        <p:spPr>
          <a:xfrm>
            <a:off x="1177787" y="479691"/>
            <a:ext cx="1717037" cy="889719"/>
          </a:xfrm>
          <a:custGeom>
            <a:avLst/>
            <a:gdLst>
              <a:gd name="connsiteX0" fmla="*/ 496313 w 992626"/>
              <a:gd name="connsiteY0" fmla="*/ 0 h 514350"/>
              <a:gd name="connsiteX1" fmla="*/ 974655 w 992626"/>
              <a:gd name="connsiteY1" fmla="*/ 254333 h 514350"/>
              <a:gd name="connsiteX2" fmla="*/ 992626 w 992626"/>
              <a:gd name="connsiteY2" fmla="*/ 287441 h 514350"/>
              <a:gd name="connsiteX3" fmla="*/ 992626 w 992626"/>
              <a:gd name="connsiteY3" fmla="*/ 428623 h 514350"/>
              <a:gd name="connsiteX4" fmla="*/ 906899 w 992626"/>
              <a:gd name="connsiteY4" fmla="*/ 514350 h 514350"/>
              <a:gd name="connsiteX5" fmla="*/ 85727 w 992626"/>
              <a:gd name="connsiteY5" fmla="*/ 514350 h 514350"/>
              <a:gd name="connsiteX6" fmla="*/ 0 w 992626"/>
              <a:gd name="connsiteY6" fmla="*/ 428623 h 514350"/>
              <a:gd name="connsiteX7" fmla="*/ 0 w 992626"/>
              <a:gd name="connsiteY7" fmla="*/ 287441 h 514350"/>
              <a:gd name="connsiteX8" fmla="*/ 17971 w 992626"/>
              <a:gd name="connsiteY8" fmla="*/ 254333 h 514350"/>
              <a:gd name="connsiteX9" fmla="*/ 496313 w 992626"/>
              <a:gd name="connsiteY9"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626" h="514350">
                <a:moveTo>
                  <a:pt x="496313" y="0"/>
                </a:moveTo>
                <a:cubicBezTo>
                  <a:pt x="695433" y="0"/>
                  <a:pt x="870989" y="100887"/>
                  <a:pt x="974655" y="254333"/>
                </a:cubicBezTo>
                <a:lnTo>
                  <a:pt x="992626" y="287441"/>
                </a:lnTo>
                <a:lnTo>
                  <a:pt x="992626" y="428623"/>
                </a:lnTo>
                <a:cubicBezTo>
                  <a:pt x="992626" y="475969"/>
                  <a:pt x="954245" y="514350"/>
                  <a:pt x="906899" y="514350"/>
                </a:cubicBezTo>
                <a:lnTo>
                  <a:pt x="85727" y="514350"/>
                </a:lnTo>
                <a:cubicBezTo>
                  <a:pt x="38381" y="514350"/>
                  <a:pt x="0" y="475969"/>
                  <a:pt x="0" y="428623"/>
                </a:cubicBezTo>
                <a:lnTo>
                  <a:pt x="0" y="287441"/>
                </a:lnTo>
                <a:lnTo>
                  <a:pt x="17971" y="254333"/>
                </a:lnTo>
                <a:cubicBezTo>
                  <a:pt x="121637" y="100887"/>
                  <a:pt x="297193" y="0"/>
                  <a:pt x="496313" y="0"/>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dirty="0">
                <a:solidFill>
                  <a:srgbClr val="0070C0"/>
                </a:solidFill>
                <a:latin typeface="微软雅黑" panose="020B0503020204020204" pitchFamily="34" charset="-122"/>
                <a:ea typeface="微软雅黑" panose="020B0503020204020204" pitchFamily="34" charset="-122"/>
              </a:rPr>
              <a:t>第一章</a:t>
            </a:r>
          </a:p>
        </p:txBody>
      </p:sp>
    </p:spTree>
    <p:extLst>
      <p:ext uri="{BB962C8B-B14F-4D97-AF65-F5344CB8AC3E}">
        <p14:creationId xmlns:p14="http://schemas.microsoft.com/office/powerpoint/2010/main" val="23259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1000"/>
                                        <p:tgtEl>
                                          <p:spTgt spid="17"/>
                                        </p:tgtEl>
                                      </p:cBhvr>
                                    </p:animEffect>
                                  </p:childTnLst>
                                </p:cTn>
                              </p:par>
                            </p:childTnLst>
                          </p:cTn>
                        </p:par>
                        <p:par>
                          <p:cTn id="12" fill="hold">
                            <p:stCondLst>
                              <p:cond delay="1750"/>
                            </p:stCondLst>
                            <p:childTnLst>
                              <p:par>
                                <p:cTn id="13" presetID="47"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750"/>
                            </p:stCondLst>
                            <p:childTnLst>
                              <p:par>
                                <p:cTn id="19" presetID="17"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ppt_x</p:attrName>
                                        </p:attrNameLst>
                                      </p:cBhvr>
                                      <p:tavLst>
                                        <p:tav tm="0">
                                          <p:val>
                                            <p:strVal val="#ppt_x-#ppt_w/2"/>
                                          </p:val>
                                        </p:tav>
                                        <p:tav tm="100000">
                                          <p:val>
                                            <p:strVal val="#ppt_x"/>
                                          </p:val>
                                        </p:tav>
                                      </p:tavLst>
                                    </p:anim>
                                    <p:anim calcmode="lin" valueType="num">
                                      <p:cBhvr>
                                        <p:cTn id="22" dur="500" fill="hold"/>
                                        <p:tgtEl>
                                          <p:spTgt spid="34"/>
                                        </p:tgtEl>
                                        <p:attrNameLst>
                                          <p:attrName>ppt_y</p:attrName>
                                        </p:attrNameLst>
                                      </p:cBhvr>
                                      <p:tavLst>
                                        <p:tav tm="0">
                                          <p:val>
                                            <p:strVal val="#ppt_y"/>
                                          </p:val>
                                        </p:tav>
                                        <p:tav tm="100000">
                                          <p:val>
                                            <p:strVal val="#ppt_y"/>
                                          </p:val>
                                        </p:tav>
                                      </p:tavLst>
                                    </p:anim>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strVal val="#ppt_h"/>
                                          </p:val>
                                        </p:tav>
                                        <p:tav tm="100000">
                                          <p:val>
                                            <p:strVal val="#ppt_h"/>
                                          </p:val>
                                        </p:tav>
                                      </p:tavLst>
                                    </p:anim>
                                  </p:childTnLst>
                                </p:cTn>
                              </p:par>
                            </p:childTnLst>
                          </p:cTn>
                        </p:par>
                        <p:par>
                          <p:cTn id="25" fill="hold">
                            <p:stCondLst>
                              <p:cond delay="3250"/>
                            </p:stCondLst>
                            <p:childTnLst>
                              <p:par>
                                <p:cTn id="26" presetID="1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lide(from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sp>
        <p:nvSpPr>
          <p:cNvPr id="3" name="内容占位符 2"/>
          <p:cNvSpPr txBox="1">
            <a:spLocks/>
          </p:cNvSpPr>
          <p:nvPr/>
        </p:nvSpPr>
        <p:spPr>
          <a:xfrm>
            <a:off x="3816587" y="2301359"/>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zh-CN" altLang="en-US" sz="2800" b="1" dirty="0">
                <a:solidFill>
                  <a:schemeClr val="bg1"/>
                </a:solidFill>
              </a:rPr>
              <a:t>“器”是为政者治国理政的首要素质</a:t>
            </a:r>
          </a:p>
        </p:txBody>
      </p:sp>
      <p:cxnSp>
        <p:nvCxnSpPr>
          <p:cNvPr id="4" name="直接箭头连接符 3"/>
          <p:cNvCxnSpPr/>
          <p:nvPr/>
        </p:nvCxnSpPr>
        <p:spPr>
          <a:xfrm>
            <a:off x="3420543" y="1538205"/>
            <a:ext cx="0" cy="4392488"/>
          </a:xfrm>
          <a:prstGeom prst="straightConnector1">
            <a:avLst/>
          </a:prstGeom>
          <a:ln>
            <a:solidFill>
              <a:srgbClr val="C0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3312531" y="2517383"/>
            <a:ext cx="216024" cy="216024"/>
            <a:chOff x="5652120" y="3645024"/>
            <a:chExt cx="216024" cy="216024"/>
          </a:xfrm>
        </p:grpSpPr>
        <p:sp>
          <p:nvSpPr>
            <p:cNvPr id="6" name="椭圆 5"/>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3312531" y="4916675"/>
            <a:ext cx="216024" cy="216024"/>
            <a:chOff x="5652120" y="3645024"/>
            <a:chExt cx="216024" cy="216024"/>
          </a:xfrm>
        </p:grpSpPr>
        <p:sp>
          <p:nvSpPr>
            <p:cNvPr id="12" name="椭圆 11"/>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3312531" y="3723853"/>
            <a:ext cx="216024" cy="216024"/>
            <a:chOff x="5652120" y="3645024"/>
            <a:chExt cx="216024" cy="216024"/>
          </a:xfrm>
        </p:grpSpPr>
        <p:sp>
          <p:nvSpPr>
            <p:cNvPr id="15" name="椭圆 14"/>
            <p:cNvSpPr/>
            <p:nvPr/>
          </p:nvSpPr>
          <p:spPr>
            <a:xfrm>
              <a:off x="5652120" y="3645024"/>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flipH="1">
              <a:off x="5715744" y="3708648"/>
              <a:ext cx="88776" cy="887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内容占位符 2"/>
          <p:cNvSpPr txBox="1">
            <a:spLocks/>
          </p:cNvSpPr>
          <p:nvPr/>
        </p:nvSpPr>
        <p:spPr>
          <a:xfrm>
            <a:off x="3816587" y="3507829"/>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1pPr>
            <a:lvl2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2pPr>
            <a:lvl3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3pPr>
            <a:lvl4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4pPr>
            <a:lvl5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zh-CN" altLang="en-US" sz="2800" b="1" dirty="0">
                <a:solidFill>
                  <a:schemeClr val="bg1"/>
                </a:solidFill>
                <a:latin typeface="+mn-lt"/>
                <a:ea typeface="+mn-ea"/>
              </a:rPr>
              <a:t>“识”是为政者治国理政的基本素质</a:t>
            </a:r>
          </a:p>
        </p:txBody>
      </p:sp>
      <p:sp>
        <p:nvSpPr>
          <p:cNvPr id="18" name="内容占位符 2"/>
          <p:cNvSpPr txBox="1">
            <a:spLocks/>
          </p:cNvSpPr>
          <p:nvPr/>
        </p:nvSpPr>
        <p:spPr>
          <a:xfrm>
            <a:off x="3816587" y="4700651"/>
            <a:ext cx="6419234" cy="648072"/>
          </a:xfrm>
          <a:prstGeom prst="rect">
            <a:avLst/>
          </a:prstGeom>
          <a:solidFill>
            <a:srgbClr val="C00000"/>
          </a:solidFill>
          <a:effectLst>
            <a:outerShdw blurRad="203200" dist="76200" dir="1800000" algn="l" rotWithShape="0">
              <a:srgbClr val="FFC000">
                <a:alpha val="64000"/>
              </a:srgbClr>
            </a:outerShdw>
          </a:effectLst>
        </p:spPr>
        <p:txBody>
          <a:bodyPr vert="horz" lIns="91440" tIns="45720" rIns="91440" bIns="45720" rtlCol="0">
            <a:noAutofit/>
          </a:bodyPr>
          <a:lstStyle>
            <a:lvl1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1pPr>
            <a:lvl2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2pPr>
            <a:lvl3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3pPr>
            <a:lvl4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4pPr>
            <a:lvl5pPr marL="0" indent="0" algn="l" defTabSz="914400" rtl="0" eaLnBrk="1" latinLnBrk="0" hangingPunct="1">
              <a:lnSpc>
                <a:spcPct val="130000"/>
              </a:lnSpc>
              <a:spcBef>
                <a:spcPts val="0"/>
              </a:spcBef>
              <a:spcAft>
                <a:spcPts val="600"/>
              </a:spcAft>
              <a:buFont typeface="Arial" pitchFamily="34" charset="0"/>
              <a:buNone/>
              <a:defRPr sz="2000" b="0" kern="1200">
                <a:solidFill>
                  <a:schemeClr val="tx1"/>
                </a:solidFill>
                <a:latin typeface="方正正准黑简体" pitchFamily="2" charset="-122"/>
                <a:ea typeface="方正正准黑简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pPr>
            <a:r>
              <a:rPr lang="zh-CN" altLang="en-US" sz="2800" b="1" dirty="0">
                <a:solidFill>
                  <a:schemeClr val="bg1"/>
                </a:solidFill>
                <a:latin typeface="+mn-lt"/>
                <a:ea typeface="+mn-ea"/>
              </a:rPr>
              <a:t>“见”是为政者治国理政的重要素质</a:t>
            </a:r>
          </a:p>
        </p:txBody>
      </p:sp>
      <p:sp>
        <p:nvSpPr>
          <p:cNvPr id="20" name="矩形 19"/>
          <p:cNvSpPr/>
          <p:nvPr/>
        </p:nvSpPr>
        <p:spPr>
          <a:xfrm>
            <a:off x="274875" y="516056"/>
            <a:ext cx="3541712" cy="584200"/>
          </a:xfrm>
          <a:prstGeom prst="rect">
            <a:avLst/>
          </a:prstGeom>
          <a:solidFill>
            <a:srgbClr val="20BA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t>本章概要</a:t>
            </a: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5529" y="22389"/>
            <a:ext cx="2814501" cy="1020717"/>
          </a:xfrm>
          <a:prstGeom prst="rect">
            <a:avLst/>
          </a:prstGeom>
        </p:spPr>
      </p:pic>
    </p:spTree>
    <p:extLst>
      <p:ext uri="{BB962C8B-B14F-4D97-AF65-F5344CB8AC3E}">
        <p14:creationId xmlns:p14="http://schemas.microsoft.com/office/powerpoint/2010/main" val="13754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Left)">
                                      <p:cBhvr>
                                        <p:cTn id="19" dur="1000"/>
                                        <p:tgtEl>
                                          <p:spTgt spid="5"/>
                                        </p:tgtEl>
                                      </p:cBhvr>
                                    </p:animEffect>
                                  </p:childTnLst>
                                </p:cTn>
                              </p:par>
                            </p:childTnLst>
                          </p:cTn>
                        </p:par>
                        <p:par>
                          <p:cTn id="20" fill="hold">
                            <p:stCondLst>
                              <p:cond delay="3000"/>
                            </p:stCondLst>
                            <p:childTnLst>
                              <p:par>
                                <p:cTn id="21" presetID="1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lide(fromLeft)">
                                      <p:cBhvr>
                                        <p:cTn id="23" dur="1000"/>
                                        <p:tgtEl>
                                          <p:spTgt spid="3"/>
                                        </p:tgtEl>
                                      </p:cBhvr>
                                    </p:animEffect>
                                  </p:childTnLst>
                                </p:cTn>
                              </p:par>
                            </p:childTnLst>
                          </p:cTn>
                        </p:par>
                        <p:par>
                          <p:cTn id="24" fill="hold">
                            <p:stCondLst>
                              <p:cond delay="4000"/>
                            </p:stCondLst>
                            <p:childTnLst>
                              <p:par>
                                <p:cTn id="25" presetID="1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lide(fromLeft)">
                                      <p:cBhvr>
                                        <p:cTn id="27" dur="1000"/>
                                        <p:tgtEl>
                                          <p:spTgt spid="14"/>
                                        </p:tgtEl>
                                      </p:cBhvr>
                                    </p:animEffect>
                                  </p:childTnLst>
                                </p:cTn>
                              </p:par>
                            </p:childTnLst>
                          </p:cTn>
                        </p:par>
                        <p:par>
                          <p:cTn id="28" fill="hold">
                            <p:stCondLst>
                              <p:cond delay="5000"/>
                            </p:stCondLst>
                            <p:childTnLst>
                              <p:par>
                                <p:cTn id="29" presetID="1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Left)">
                                      <p:cBhvr>
                                        <p:cTn id="31" dur="1000"/>
                                        <p:tgtEl>
                                          <p:spTgt spid="17"/>
                                        </p:tgtEl>
                                      </p:cBhvr>
                                    </p:animEffect>
                                  </p:childTnLst>
                                </p:cTn>
                              </p:par>
                            </p:childTnLst>
                          </p:cTn>
                        </p:par>
                        <p:par>
                          <p:cTn id="32" fill="hold">
                            <p:stCondLst>
                              <p:cond delay="6000"/>
                            </p:stCondLst>
                            <p:childTnLst>
                              <p:par>
                                <p:cTn id="33" presetID="1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lide(fromLeft)">
                                      <p:cBhvr>
                                        <p:cTn id="35" dur="1000"/>
                                        <p:tgtEl>
                                          <p:spTgt spid="11"/>
                                        </p:tgtEl>
                                      </p:cBhvr>
                                    </p:animEffect>
                                  </p:childTnLst>
                                </p:cTn>
                              </p:par>
                            </p:childTnLst>
                          </p:cTn>
                        </p:par>
                        <p:par>
                          <p:cTn id="36" fill="hold">
                            <p:stCondLst>
                              <p:cond delay="7000"/>
                            </p:stCondLst>
                            <p:childTnLst>
                              <p:par>
                                <p:cTn id="37" presetID="1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slide(fromLeft)">
                                      <p:cBhvr>
                                        <p:cTn id="3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373275" y="371676"/>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25" name="组合 24"/>
          <p:cNvGrpSpPr/>
          <p:nvPr/>
        </p:nvGrpSpPr>
        <p:grpSpPr>
          <a:xfrm>
            <a:off x="239613" y="463934"/>
            <a:ext cx="688436" cy="694476"/>
            <a:chOff x="5025571" y="1800800"/>
            <a:chExt cx="2140858" cy="2159642"/>
          </a:xfrm>
        </p:grpSpPr>
        <p:grpSp>
          <p:nvGrpSpPr>
            <p:cNvPr id="26" name="组合 25"/>
            <p:cNvGrpSpPr/>
            <p:nvPr/>
          </p:nvGrpSpPr>
          <p:grpSpPr>
            <a:xfrm>
              <a:off x="5025571" y="1800800"/>
              <a:ext cx="2140858" cy="2159642"/>
              <a:chOff x="5025570" y="1940946"/>
              <a:chExt cx="2140858" cy="2159642"/>
            </a:xfrm>
          </p:grpSpPr>
          <p:sp>
            <p:nvSpPr>
              <p:cNvPr id="31" name="矩形 30"/>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1" idx="1"/>
                <a:endCxn id="31"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1" idx="0"/>
                <a:endCxn id="31"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5373234" y="1806777"/>
              <a:ext cx="1445532" cy="1818500"/>
            </a:xfrm>
            <a:prstGeom prst="rect">
              <a:avLst/>
            </a:prstGeom>
            <a:noFill/>
          </p:spPr>
          <p:txBody>
            <a:bodyPr wrap="square" rtlCol="0">
              <a:spAutoFit/>
            </a:bodyPr>
            <a:lstStyle/>
            <a:p>
              <a:pPr algn="ctr"/>
              <a:r>
                <a:rPr lang="zh-CN" altLang="en-US" sz="3200" dirty="0" smtClean="0">
                  <a:solidFill>
                    <a:srgbClr val="FF0000"/>
                  </a:solidFill>
                  <a:latin typeface="微软雅黑" panose="020B0503020204020204" pitchFamily="34" charset="-122"/>
                  <a:ea typeface="微软雅黑" panose="020B0503020204020204" pitchFamily="34" charset="-122"/>
                </a:rPr>
                <a:t>素</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989634" y="457894"/>
            <a:ext cx="688436" cy="694476"/>
            <a:chOff x="5025571" y="1800800"/>
            <a:chExt cx="2140858" cy="2159642"/>
          </a:xfrm>
        </p:grpSpPr>
        <p:grpSp>
          <p:nvGrpSpPr>
            <p:cNvPr id="46" name="组合 45"/>
            <p:cNvGrpSpPr/>
            <p:nvPr/>
          </p:nvGrpSpPr>
          <p:grpSpPr>
            <a:xfrm>
              <a:off x="5025571" y="1800800"/>
              <a:ext cx="2140858" cy="2159642"/>
              <a:chOff x="5025570" y="1940946"/>
              <a:chExt cx="2140858" cy="2159642"/>
            </a:xfrm>
          </p:grpSpPr>
          <p:sp>
            <p:nvSpPr>
              <p:cNvPr id="48" name="矩形 47"/>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8" idx="1"/>
                <a:endCxn id="48"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48" idx="0"/>
                <a:endCxn id="48"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7" name="文本框 46"/>
            <p:cNvSpPr txBox="1"/>
            <p:nvPr/>
          </p:nvSpPr>
          <p:spPr>
            <a:xfrm>
              <a:off x="5373234" y="1806777"/>
              <a:ext cx="1445532" cy="1818500"/>
            </a:xfrm>
            <a:prstGeom prst="rect">
              <a:avLst/>
            </a:prstGeom>
            <a:noFill/>
          </p:spPr>
          <p:txBody>
            <a:bodyPr wrap="square" rtlCol="0">
              <a:spAutoFit/>
            </a:bodyPr>
            <a:lstStyle/>
            <a:p>
              <a:pPr algn="ctr"/>
              <a:r>
                <a:rPr lang="zh-CN" altLang="en-US" sz="3200" dirty="0" smtClean="0">
                  <a:solidFill>
                    <a:srgbClr val="FF0000"/>
                  </a:solidFill>
                  <a:latin typeface="微软雅黑" panose="020B0503020204020204" pitchFamily="34" charset="-122"/>
                  <a:ea typeface="微软雅黑" panose="020B0503020204020204" pitchFamily="34" charset="-122"/>
                </a:rPr>
                <a:t>质</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84" y="1680564"/>
            <a:ext cx="2973576" cy="2642533"/>
          </a:xfrm>
          <a:prstGeom prst="rect">
            <a:avLst/>
          </a:prstGeom>
        </p:spPr>
      </p:pic>
      <p:pic>
        <p:nvPicPr>
          <p:cNvPr id="28"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443" y="1451595"/>
            <a:ext cx="665780" cy="6141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443" y="2632160"/>
            <a:ext cx="646899" cy="5967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E:\PPT\PPT中国风元素\水墨具体图案\图片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324" y="4439844"/>
            <a:ext cx="646899" cy="59670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3885342" y="1203510"/>
            <a:ext cx="5801032" cy="954107"/>
          </a:xfrm>
          <a:prstGeom prst="rect">
            <a:avLst/>
          </a:prstGeom>
          <a:noFill/>
        </p:spPr>
        <p:txBody>
          <a:bodyPr wrap="square" rtlCol="0">
            <a:spAutoFit/>
          </a:bodyPr>
          <a:lstStyle/>
          <a:p>
            <a:r>
              <a:rPr lang="zh-CN" altLang="en-US" sz="2000" b="1" dirty="0">
                <a:solidFill>
                  <a:schemeClr val="accent6">
                    <a:lumMod val="75000"/>
                  </a:schemeClr>
                </a:solidFill>
              </a:rPr>
              <a:t>生物学概念：</a:t>
            </a:r>
            <a:r>
              <a:rPr lang="zh-CN" altLang="en-US" dirty="0"/>
              <a:t>指人的先天生理解剖特点，主要指神经系统、脑的特性及感觉器官和运动器官的特点</a:t>
            </a:r>
            <a:r>
              <a:rPr lang="zh-CN" altLang="en-US" dirty="0" smtClean="0"/>
              <a:t>，是</a:t>
            </a:r>
            <a:r>
              <a:rPr lang="zh-CN" altLang="en-US" dirty="0"/>
              <a:t>心理活动发展的前提和物质基础。</a:t>
            </a:r>
          </a:p>
        </p:txBody>
      </p:sp>
      <p:sp>
        <p:nvSpPr>
          <p:cNvPr id="4" name="文本框 3"/>
          <p:cNvSpPr txBox="1"/>
          <p:nvPr/>
        </p:nvSpPr>
        <p:spPr>
          <a:xfrm>
            <a:off x="3904223" y="2483504"/>
            <a:ext cx="5633067" cy="1785104"/>
          </a:xfrm>
          <a:prstGeom prst="rect">
            <a:avLst/>
          </a:prstGeom>
          <a:noFill/>
        </p:spPr>
        <p:txBody>
          <a:bodyPr wrap="square" rtlCol="0">
            <a:spAutoFit/>
          </a:bodyPr>
          <a:lstStyle/>
          <a:p>
            <a:r>
              <a:rPr lang="zh-CN" altLang="en-US" sz="2000" b="1" dirty="0" smtClean="0">
                <a:solidFill>
                  <a:schemeClr val="accent2">
                    <a:lumMod val="75000"/>
                  </a:schemeClr>
                </a:solidFill>
              </a:rPr>
              <a:t>各学科概念共同点</a:t>
            </a:r>
            <a:r>
              <a:rPr lang="zh-CN" altLang="en-US" sz="2000" b="1" dirty="0">
                <a:solidFill>
                  <a:schemeClr val="accent2">
                    <a:lumMod val="75000"/>
                  </a:schemeClr>
                </a:solidFill>
              </a:rPr>
              <a:t>：</a:t>
            </a:r>
            <a:r>
              <a:rPr lang="zh-CN" altLang="en-US" dirty="0" smtClean="0"/>
              <a:t>素质</a:t>
            </a:r>
            <a:r>
              <a:rPr lang="zh-CN" altLang="en-US" dirty="0"/>
              <a:t>是以人的生理和心理实际作基础，以其自然属性为基本前提的</a:t>
            </a:r>
            <a:r>
              <a:rPr lang="zh-CN" altLang="en-US" dirty="0" smtClean="0"/>
              <a:t>。</a:t>
            </a:r>
            <a:endParaRPr lang="en-US" altLang="zh-CN" dirty="0" smtClean="0"/>
          </a:p>
          <a:p>
            <a:pPr marL="285750" indent="-285750">
              <a:buFont typeface="Wingdings" panose="05000000000000000000" pitchFamily="2" charset="2"/>
              <a:buChar char="u"/>
            </a:pPr>
            <a:r>
              <a:rPr lang="zh-CN" altLang="en-US" dirty="0"/>
              <a:t>个体</a:t>
            </a:r>
            <a:r>
              <a:rPr lang="zh-CN" altLang="en-US" dirty="0" smtClean="0"/>
              <a:t>生理</a:t>
            </a:r>
            <a:endParaRPr lang="en-US" altLang="zh-CN" dirty="0" smtClean="0"/>
          </a:p>
          <a:p>
            <a:pPr marL="285750" indent="-285750">
              <a:buFont typeface="Wingdings" panose="05000000000000000000" pitchFamily="2" charset="2"/>
              <a:buChar char="u"/>
            </a:pPr>
            <a:r>
              <a:rPr lang="zh-CN" altLang="en-US" dirty="0"/>
              <a:t>心理成熟</a:t>
            </a:r>
            <a:r>
              <a:rPr lang="zh-CN" altLang="en-US" dirty="0" smtClean="0"/>
              <a:t>水平</a:t>
            </a:r>
            <a:endParaRPr lang="en-US" altLang="zh-CN" dirty="0" smtClean="0"/>
          </a:p>
          <a:p>
            <a:pPr marL="285750" indent="-285750">
              <a:buFont typeface="Wingdings" panose="05000000000000000000" pitchFamily="2" charset="2"/>
              <a:buChar char="u"/>
            </a:pPr>
            <a:r>
              <a:rPr lang="zh-CN" altLang="en-US" dirty="0" smtClean="0"/>
              <a:t>遗传素质</a:t>
            </a:r>
            <a:endParaRPr lang="en-US" altLang="zh-CN" dirty="0" smtClean="0"/>
          </a:p>
          <a:p>
            <a:pPr marL="285750" indent="-285750">
              <a:buFont typeface="Wingdings" panose="05000000000000000000" pitchFamily="2" charset="2"/>
              <a:buChar char="u"/>
            </a:pPr>
            <a:r>
              <a:rPr lang="zh-CN" altLang="en-US" dirty="0"/>
              <a:t>环境教育</a:t>
            </a:r>
          </a:p>
        </p:txBody>
      </p:sp>
      <p:sp>
        <p:nvSpPr>
          <p:cNvPr id="5" name="文本框 4"/>
          <p:cNvSpPr txBox="1"/>
          <p:nvPr/>
        </p:nvSpPr>
        <p:spPr>
          <a:xfrm>
            <a:off x="3904223" y="4553532"/>
            <a:ext cx="5850193" cy="369332"/>
          </a:xfrm>
          <a:prstGeom prst="rect">
            <a:avLst/>
          </a:prstGeom>
          <a:noFill/>
        </p:spPr>
        <p:txBody>
          <a:bodyPr wrap="square" rtlCol="0">
            <a:spAutoFit/>
          </a:bodyPr>
          <a:lstStyle/>
          <a:p>
            <a:r>
              <a:rPr lang="zh-CN" altLang="zh-CN" dirty="0"/>
              <a:t>人的素质一旦形成，就具有内在的和相对稳定的特征。</a:t>
            </a:r>
            <a:endParaRPr lang="zh-CN" altLang="en-US" dirty="0"/>
          </a:p>
        </p:txBody>
      </p:sp>
      <p:pic>
        <p:nvPicPr>
          <p:cNvPr id="35" name="图片 34" descr="3683381545235763716.gif"/>
          <p:cNvPicPr>
            <a:picLocks noChangeAspect="1"/>
          </p:cNvPicPr>
          <p:nvPr/>
        </p:nvPicPr>
        <p:blipFill>
          <a:blip r:embed="rId11"/>
          <a:stretch>
            <a:fillRect/>
          </a:stretch>
        </p:blipFill>
        <p:spPr>
          <a:xfrm>
            <a:off x="10111592" y="3954525"/>
            <a:ext cx="1655188" cy="2181474"/>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3257324" y="5795737"/>
            <a:ext cx="6429051" cy="461665"/>
          </a:xfrm>
          <a:prstGeom prst="rect">
            <a:avLst/>
          </a:prstGeom>
          <a:noFill/>
        </p:spPr>
        <p:txBody>
          <a:bodyPr wrap="square" rtlCol="0">
            <a:spAutoFit/>
          </a:bodyPr>
          <a:lstStyle/>
          <a:p>
            <a:r>
              <a:rPr lang="zh-CN" altLang="en-US" sz="2400" b="1" dirty="0">
                <a:solidFill>
                  <a:schemeClr val="accent2">
                    <a:lumMod val="50000"/>
                  </a:schemeClr>
                </a:solidFill>
              </a:rPr>
              <a:t>为政者治国理政必须具备和修炼哪些素质呢</a:t>
            </a:r>
            <a:r>
              <a:rPr lang="zh-CN" altLang="en-US" sz="2400" b="1" dirty="0" smtClean="0">
                <a:solidFill>
                  <a:schemeClr val="accent2">
                    <a:lumMod val="50000"/>
                  </a:schemeClr>
                </a:solidFill>
              </a:rPr>
              <a:t>？</a:t>
            </a:r>
            <a:endParaRPr lang="zh-CN" altLang="en-US" sz="2400" b="1" dirty="0">
              <a:solidFill>
                <a:schemeClr val="accent2">
                  <a:lumMod val="50000"/>
                </a:schemeClr>
              </a:solidFill>
            </a:endParaRPr>
          </a:p>
        </p:txBody>
      </p:sp>
    </p:spTree>
    <p:extLst>
      <p:ext uri="{BB962C8B-B14F-4D97-AF65-F5344CB8AC3E}">
        <p14:creationId xmlns:p14="http://schemas.microsoft.com/office/powerpoint/2010/main" val="272494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26"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580">
                                          <p:stCondLst>
                                            <p:cond delay="0"/>
                                          </p:stCondLst>
                                        </p:cTn>
                                        <p:tgtEl>
                                          <p:spTgt spid="45"/>
                                        </p:tgtEl>
                                      </p:cBhvr>
                                    </p:animEffect>
                                    <p:anim calcmode="lin" valueType="num">
                                      <p:cBhvr>
                                        <p:cTn id="25"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30" dur="26">
                                          <p:stCondLst>
                                            <p:cond delay="650"/>
                                          </p:stCondLst>
                                        </p:cTn>
                                        <p:tgtEl>
                                          <p:spTgt spid="45"/>
                                        </p:tgtEl>
                                      </p:cBhvr>
                                      <p:to x="100000" y="60000"/>
                                    </p:animScale>
                                    <p:animScale>
                                      <p:cBhvr>
                                        <p:cTn id="31" dur="166" decel="50000">
                                          <p:stCondLst>
                                            <p:cond delay="676"/>
                                          </p:stCondLst>
                                        </p:cTn>
                                        <p:tgtEl>
                                          <p:spTgt spid="45"/>
                                        </p:tgtEl>
                                      </p:cBhvr>
                                      <p:to x="100000" y="100000"/>
                                    </p:animScale>
                                    <p:animScale>
                                      <p:cBhvr>
                                        <p:cTn id="32" dur="26">
                                          <p:stCondLst>
                                            <p:cond delay="1312"/>
                                          </p:stCondLst>
                                        </p:cTn>
                                        <p:tgtEl>
                                          <p:spTgt spid="45"/>
                                        </p:tgtEl>
                                      </p:cBhvr>
                                      <p:to x="100000" y="80000"/>
                                    </p:animScale>
                                    <p:animScale>
                                      <p:cBhvr>
                                        <p:cTn id="33" dur="166" decel="50000">
                                          <p:stCondLst>
                                            <p:cond delay="1338"/>
                                          </p:stCondLst>
                                        </p:cTn>
                                        <p:tgtEl>
                                          <p:spTgt spid="45"/>
                                        </p:tgtEl>
                                      </p:cBhvr>
                                      <p:to x="100000" y="100000"/>
                                    </p:animScale>
                                    <p:animScale>
                                      <p:cBhvr>
                                        <p:cTn id="34" dur="26">
                                          <p:stCondLst>
                                            <p:cond delay="1642"/>
                                          </p:stCondLst>
                                        </p:cTn>
                                        <p:tgtEl>
                                          <p:spTgt spid="45"/>
                                        </p:tgtEl>
                                      </p:cBhvr>
                                      <p:to x="100000" y="90000"/>
                                    </p:animScale>
                                    <p:animScale>
                                      <p:cBhvr>
                                        <p:cTn id="35" dur="166" decel="50000">
                                          <p:stCondLst>
                                            <p:cond delay="1668"/>
                                          </p:stCondLst>
                                        </p:cTn>
                                        <p:tgtEl>
                                          <p:spTgt spid="45"/>
                                        </p:tgtEl>
                                      </p:cBhvr>
                                      <p:to x="100000" y="100000"/>
                                    </p:animScale>
                                    <p:animScale>
                                      <p:cBhvr>
                                        <p:cTn id="36" dur="26">
                                          <p:stCondLst>
                                            <p:cond delay="1808"/>
                                          </p:stCondLst>
                                        </p:cTn>
                                        <p:tgtEl>
                                          <p:spTgt spid="45"/>
                                        </p:tgtEl>
                                      </p:cBhvr>
                                      <p:to x="100000" y="95000"/>
                                    </p:animScale>
                                    <p:animScale>
                                      <p:cBhvr>
                                        <p:cTn id="37" dur="166" decel="50000">
                                          <p:stCondLst>
                                            <p:cond delay="1834"/>
                                          </p:stCondLst>
                                        </p:cTn>
                                        <p:tgtEl>
                                          <p:spTgt spid="45"/>
                                        </p:tgtEl>
                                      </p:cBhvr>
                                      <p:to x="100000" y="100000"/>
                                    </p:animScale>
                                  </p:childTnLst>
                                </p:cTn>
                              </p:par>
                            </p:childTnLst>
                          </p:cTn>
                        </p:par>
                        <p:par>
                          <p:cTn id="38" fill="hold">
                            <p:stCondLst>
                              <p:cond delay="6000"/>
                            </p:stCondLst>
                            <p:childTnLst>
                              <p:par>
                                <p:cTn id="39" presetID="47"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7000"/>
                            </p:stCondLst>
                            <p:childTnLst>
                              <p:par>
                                <p:cTn id="45" presetID="1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slide(fromLeft)">
                                      <p:cBhvr>
                                        <p:cTn id="47" dur="500"/>
                                        <p:tgtEl>
                                          <p:spTgt spid="3"/>
                                        </p:tgtEl>
                                      </p:cBhvr>
                                    </p:animEffect>
                                  </p:childTnLst>
                                </p:cTn>
                              </p:par>
                            </p:childTnLst>
                          </p:cTn>
                        </p:par>
                        <p:par>
                          <p:cTn id="48" fill="hold">
                            <p:stCondLst>
                              <p:cond delay="7500"/>
                            </p:stCondLst>
                            <p:childTnLst>
                              <p:par>
                                <p:cTn id="49" presetID="47" presetClass="entr" presetSubtype="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childTnLst>
                          </p:cTn>
                        </p:par>
                        <p:par>
                          <p:cTn id="54" fill="hold">
                            <p:stCondLst>
                              <p:cond delay="8500"/>
                            </p:stCondLst>
                            <p:childTnLst>
                              <p:par>
                                <p:cTn id="55" presetID="12" presetClass="entr" presetSubtype="8"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slide(fromLeft)">
                                      <p:cBhvr>
                                        <p:cTn id="57" dur="500"/>
                                        <p:tgtEl>
                                          <p:spTgt spid="4"/>
                                        </p:tgtEl>
                                      </p:cBhvr>
                                    </p:animEffect>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12" presetClass="entr" presetSubtype="8"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slide(fromLeft)">
                                      <p:cBhvr>
                                        <p:cTn id="67" dur="500"/>
                                        <p:tgtEl>
                                          <p:spTgt spid="5"/>
                                        </p:tgtEl>
                                      </p:cBhvr>
                                    </p:animEffect>
                                  </p:childTnLst>
                                </p:cTn>
                              </p:par>
                            </p:childTnLst>
                          </p:cTn>
                        </p:par>
                        <p:par>
                          <p:cTn id="68" fill="hold">
                            <p:stCondLst>
                              <p:cond delay="10500"/>
                            </p:stCondLst>
                            <p:childTnLst>
                              <p:par>
                                <p:cTn id="69" presetID="6" presetClass="entr" presetSubtype="16"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in)">
                                      <p:cBhvr>
                                        <p:cTn id="71" dur="2000"/>
                                        <p:tgtEl>
                                          <p:spTgt spid="35"/>
                                        </p:tgtEl>
                                      </p:cBhvr>
                                    </p:animEffect>
                                  </p:childTnLst>
                                </p:cTn>
                              </p:par>
                            </p:childTnLst>
                          </p:cTn>
                        </p:par>
                        <p:par>
                          <p:cTn id="72" fill="hold">
                            <p:stCondLst>
                              <p:cond delay="12500"/>
                            </p:stCondLst>
                            <p:childTnLst>
                              <p:par>
                                <p:cTn id="73" presetID="17" presetClass="entr" presetSubtype="10"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strVal val="#ppt_h"/>
                                          </p:val>
                                        </p:tav>
                                        <p:tav tm="100000">
                                          <p:val>
                                            <p:strVal val="#ppt_h"/>
                                          </p:val>
                                        </p:tav>
                                      </p:tavLst>
                                    </p:anim>
                                  </p:childTnLst>
                                </p:cTn>
                              </p:par>
                            </p:childTnLst>
                          </p:cTn>
                        </p:par>
                        <p:par>
                          <p:cTn id="77" fill="hold">
                            <p:stCondLst>
                              <p:cond delay="13000"/>
                            </p:stCondLst>
                            <p:childTnLst>
                              <p:par>
                                <p:cTn id="78" presetID="9"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dissolve">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512968" y="719447"/>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“器”是为政者治国理政的首要素质</a:t>
              </a:r>
            </a:p>
          </p:txBody>
        </p:sp>
      </p:gr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4192" y="2295409"/>
            <a:ext cx="4925959" cy="3694469"/>
          </a:xfrm>
          <a:prstGeom prst="rect">
            <a:avLst/>
          </a:prstGeom>
        </p:spPr>
      </p:pic>
      <p:grpSp>
        <p:nvGrpSpPr>
          <p:cNvPr id="57" name="组合 56"/>
          <p:cNvGrpSpPr/>
          <p:nvPr/>
        </p:nvGrpSpPr>
        <p:grpSpPr>
          <a:xfrm>
            <a:off x="347134" y="1522567"/>
            <a:ext cx="1243396" cy="1254308"/>
            <a:chOff x="5025571" y="1800800"/>
            <a:chExt cx="2140858" cy="2159642"/>
          </a:xfrm>
        </p:grpSpPr>
        <p:grpSp>
          <p:nvGrpSpPr>
            <p:cNvPr id="58" name="组合 57"/>
            <p:cNvGrpSpPr/>
            <p:nvPr/>
          </p:nvGrpSpPr>
          <p:grpSpPr>
            <a:xfrm>
              <a:off x="5025571" y="1800800"/>
              <a:ext cx="2140858" cy="2159642"/>
              <a:chOff x="5025570" y="1940946"/>
              <a:chExt cx="2140858" cy="2159642"/>
            </a:xfrm>
          </p:grpSpPr>
          <p:sp>
            <p:nvSpPr>
              <p:cNvPr id="60" name="矩形 59"/>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0" idx="1"/>
                <a:endCxn id="60"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0" idx="0"/>
                <a:endCxn id="60"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5339376" y="2043778"/>
              <a:ext cx="1445531" cy="1748748"/>
            </a:xfrm>
            <a:prstGeom prst="rect">
              <a:avLst/>
            </a:prstGeom>
            <a:noFill/>
          </p:spPr>
          <p:txBody>
            <a:bodyPr wrap="square" rtlCol="0">
              <a:spAutoFit/>
            </a:bodyPr>
            <a:lstStyle/>
            <a:p>
              <a:pPr algn="ctr"/>
              <a:r>
                <a:rPr lang="zh-CN" altLang="en-US" sz="6000" dirty="0" smtClean="0">
                  <a:solidFill>
                    <a:srgbClr val="FF0000"/>
                  </a:solidFill>
                  <a:latin typeface="微软雅黑" panose="020B0503020204020204" pitchFamily="34" charset="-122"/>
                  <a:ea typeface="微软雅黑" panose="020B0503020204020204" pitchFamily="34" charset="-122"/>
                </a:rPr>
                <a:t>器</a:t>
              </a:r>
              <a:endParaRPr lang="zh-CN" altLang="en-US" sz="6000" dirty="0">
                <a:solidFill>
                  <a:srgbClr val="FF0000"/>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1705482" y="1620117"/>
            <a:ext cx="6391508" cy="830997"/>
          </a:xfrm>
          <a:prstGeom prst="rect">
            <a:avLst/>
          </a:prstGeom>
          <a:noFill/>
        </p:spPr>
        <p:txBody>
          <a:bodyPr wrap="square" rtlCol="0">
            <a:spAutoFit/>
          </a:bodyPr>
          <a:lstStyle/>
          <a:p>
            <a:r>
              <a:rPr lang="zh-CN" altLang="zh-CN" sz="2400" b="1" dirty="0" smtClean="0">
                <a:solidFill>
                  <a:srgbClr val="FF0000"/>
                </a:solidFill>
                <a:latin typeface="黑体" panose="02010609060101010101" pitchFamily="49" charset="-122"/>
                <a:ea typeface="黑体" panose="02010609060101010101" pitchFamily="49" charset="-122"/>
              </a:rPr>
              <a:t>胸襟</a:t>
            </a:r>
            <a:r>
              <a:rPr lang="zh-CN" altLang="en-US" sz="2400" b="1" dirty="0" smtClean="0">
                <a:solidFill>
                  <a:srgbClr val="FF0000"/>
                </a:solidFill>
                <a:latin typeface="黑体" panose="02010609060101010101" pitchFamily="49" charset="-122"/>
                <a:ea typeface="黑体" panose="02010609060101010101" pitchFamily="49" charset="-122"/>
              </a:rPr>
              <a:t>、</a:t>
            </a:r>
            <a:r>
              <a:rPr lang="zh-CN" altLang="zh-CN" sz="2400" b="1" dirty="0" smtClean="0">
                <a:solidFill>
                  <a:srgbClr val="FF0000"/>
                </a:solidFill>
                <a:latin typeface="黑体" panose="02010609060101010101" pitchFamily="49" charset="-122"/>
                <a:ea typeface="黑体" panose="02010609060101010101" pitchFamily="49" charset="-122"/>
              </a:rPr>
              <a:t>度量</a:t>
            </a:r>
            <a:endParaRPr lang="en-US" altLang="zh-CN" sz="2400" b="1" dirty="0" smtClean="0">
              <a:solidFill>
                <a:srgbClr val="FF0000"/>
              </a:solidFill>
              <a:latin typeface="黑体" panose="02010609060101010101" pitchFamily="49" charset="-122"/>
              <a:ea typeface="黑体" panose="02010609060101010101" pitchFamily="49" charset="-122"/>
            </a:endParaRPr>
          </a:p>
          <a:p>
            <a:r>
              <a:rPr lang="zh-CN" altLang="zh-CN" sz="2400" b="1" dirty="0" smtClean="0">
                <a:latin typeface="黑体" panose="02010609060101010101" pitchFamily="49" charset="-122"/>
                <a:ea typeface="黑体" panose="02010609060101010101" pitchFamily="49" charset="-122"/>
              </a:rPr>
              <a:t>为</a:t>
            </a:r>
            <a:r>
              <a:rPr lang="zh-CN" altLang="zh-CN" sz="2400" b="1" dirty="0">
                <a:latin typeface="黑体" panose="02010609060101010101" pitchFamily="49" charset="-122"/>
                <a:ea typeface="黑体" panose="02010609060101010101" pitchFamily="49" charset="-122"/>
              </a:rPr>
              <a:t>政者的胸襟与度量决定了其事业大小与成败</a:t>
            </a:r>
            <a:endParaRPr lang="zh-CN" altLang="en-US" sz="2400" b="1" dirty="0">
              <a:latin typeface="黑体" panose="02010609060101010101" pitchFamily="49" charset="-122"/>
              <a:ea typeface="黑体" panose="02010609060101010101" pitchFamily="49" charset="-122"/>
            </a:endParaRPr>
          </a:p>
        </p:txBody>
      </p:sp>
      <p:grpSp>
        <p:nvGrpSpPr>
          <p:cNvPr id="66" name="组合 10"/>
          <p:cNvGrpSpPr>
            <a:grpSpLocks/>
          </p:cNvGrpSpPr>
          <p:nvPr/>
        </p:nvGrpSpPr>
        <p:grpSpPr bwMode="auto">
          <a:xfrm>
            <a:off x="285589" y="3189833"/>
            <a:ext cx="1538883" cy="3429000"/>
            <a:chOff x="4614924" y="785800"/>
            <a:chExt cx="1538893" cy="4112950"/>
          </a:xfrm>
        </p:grpSpPr>
        <p:pic>
          <p:nvPicPr>
            <p:cNvPr id="67" name="图片 8" descr="200851295613137_2.jpg"/>
            <p:cNvPicPr>
              <a:picLocks noChangeAspect="1"/>
            </p:cNvPicPr>
            <p:nvPr/>
          </p:nvPicPr>
          <p:blipFill>
            <a:blip r:embed="rId10"/>
            <a:srcRect l="16499" t="4166" r="61108" b="5556"/>
            <a:stretch>
              <a:fillRect/>
            </a:stretch>
          </p:blipFill>
          <p:spPr bwMode="auto">
            <a:xfrm>
              <a:off x="4714876" y="785800"/>
              <a:ext cx="1357322" cy="4112950"/>
            </a:xfrm>
            <a:prstGeom prst="rect">
              <a:avLst/>
            </a:prstGeom>
            <a:noFill/>
            <a:ln w="9525">
              <a:noFill/>
              <a:miter lim="800000"/>
              <a:headEnd/>
              <a:tailEnd/>
            </a:ln>
          </p:spPr>
        </p:pic>
        <p:sp>
          <p:nvSpPr>
            <p:cNvPr id="68" name="TextBox 9"/>
            <p:cNvSpPr txBox="1"/>
            <p:nvPr/>
          </p:nvSpPr>
          <p:spPr>
            <a:xfrm>
              <a:off x="4614924" y="1217155"/>
              <a:ext cx="1538893" cy="3250239"/>
            </a:xfrm>
            <a:prstGeom prst="rect">
              <a:avLst/>
            </a:prstGeom>
            <a:noFill/>
          </p:spPr>
          <p:txBody>
            <a:bodyPr vert="eaVert" wrap="square">
              <a:spAutoFit/>
            </a:bodyPr>
            <a:lstStyle/>
            <a:p>
              <a:pPr>
                <a:lnSpc>
                  <a:spcPct val="110000"/>
                </a:lnSpc>
                <a:defRPr/>
              </a:pPr>
              <a:r>
                <a:rPr lang="zh-CN" altLang="en-US" sz="2000" b="1" dirty="0">
                  <a:latin typeface="+mn-ea"/>
                </a:rPr>
                <a:t>器有大焉，高天厚地。唯其能容，容而不盈，故见其大</a:t>
              </a:r>
              <a:r>
                <a:rPr lang="zh-CN" altLang="en-US" sz="2000" b="1" dirty="0" smtClean="0">
                  <a:latin typeface="+mn-ea"/>
                </a:rPr>
                <a:t>。</a:t>
              </a:r>
              <a:endParaRPr lang="en-US" altLang="zh-CN" sz="2000" b="1" dirty="0" smtClean="0">
                <a:latin typeface="+mn-ea"/>
              </a:endParaRPr>
            </a:p>
            <a:p>
              <a:pPr algn="r">
                <a:lnSpc>
                  <a:spcPct val="110000"/>
                </a:lnSpc>
                <a:defRPr/>
              </a:pPr>
              <a:r>
                <a:rPr lang="en-US" altLang="zh-CN" sz="2000" b="1" dirty="0" smtClean="0">
                  <a:latin typeface="+mn-ea"/>
                  <a:ea typeface="+mn-ea"/>
                </a:rPr>
                <a:t>——</a:t>
              </a:r>
              <a:r>
                <a:rPr lang="zh-CN" altLang="en-US" sz="2000" b="1" dirty="0" smtClean="0">
                  <a:latin typeface="+mn-ea"/>
                  <a:ea typeface="+mn-ea"/>
                </a:rPr>
                <a:t>周易</a:t>
              </a:r>
              <a:endParaRPr lang="zh-CN" altLang="en-US" sz="2000" b="1" dirty="0">
                <a:latin typeface="+mn-ea"/>
                <a:ea typeface="+mn-ea"/>
              </a:endParaRPr>
            </a:p>
          </p:txBody>
        </p:sp>
      </p:grpSp>
      <p:pic>
        <p:nvPicPr>
          <p:cNvPr id="70" name="图片 69"/>
          <p:cNvPicPr>
            <a:picLocks noChangeAspect="1"/>
          </p:cNvPicPr>
          <p:nvPr/>
        </p:nvPicPr>
        <p:blipFill rotWithShape="1">
          <a:blip r:embed="rId11" cstate="print">
            <a:extLst>
              <a:ext uri="{28A0092B-C50C-407E-A947-70E740481C1C}">
                <a14:useLocalDpi xmlns:a14="http://schemas.microsoft.com/office/drawing/2010/main" val="0"/>
              </a:ext>
            </a:extLst>
          </a:blip>
          <a:srcRect l="63556" b="34000"/>
          <a:stretch/>
        </p:blipFill>
        <p:spPr>
          <a:xfrm rot="16200000">
            <a:off x="3422363" y="2316241"/>
            <a:ext cx="3058294" cy="5141212"/>
          </a:xfrm>
          <a:prstGeom prst="rect">
            <a:avLst/>
          </a:prstGeom>
        </p:spPr>
      </p:pic>
      <p:pic>
        <p:nvPicPr>
          <p:cNvPr id="9" name="图片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7029" y="3999558"/>
            <a:ext cx="3908413" cy="1658080"/>
          </a:xfrm>
          <a:prstGeom prst="rect">
            <a:avLst/>
          </a:prstGeom>
        </p:spPr>
      </p:pic>
    </p:spTree>
    <p:extLst>
      <p:ext uri="{BB962C8B-B14F-4D97-AF65-F5344CB8AC3E}">
        <p14:creationId xmlns:p14="http://schemas.microsoft.com/office/powerpoint/2010/main" val="12017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80">
                                          <p:stCondLst>
                                            <p:cond delay="0"/>
                                          </p:stCondLst>
                                        </p:cTn>
                                        <p:tgtEl>
                                          <p:spTgt spid="57"/>
                                        </p:tgtEl>
                                      </p:cBhvr>
                                    </p:animEffect>
                                    <p:anim calcmode="lin" valueType="num">
                                      <p:cBhvr>
                                        <p:cTn id="2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7" dur="26">
                                          <p:stCondLst>
                                            <p:cond delay="650"/>
                                          </p:stCondLst>
                                        </p:cTn>
                                        <p:tgtEl>
                                          <p:spTgt spid="57"/>
                                        </p:tgtEl>
                                      </p:cBhvr>
                                      <p:to x="100000" y="60000"/>
                                    </p:animScale>
                                    <p:animScale>
                                      <p:cBhvr>
                                        <p:cTn id="28" dur="166" decel="50000">
                                          <p:stCondLst>
                                            <p:cond delay="676"/>
                                          </p:stCondLst>
                                        </p:cTn>
                                        <p:tgtEl>
                                          <p:spTgt spid="57"/>
                                        </p:tgtEl>
                                      </p:cBhvr>
                                      <p:to x="100000" y="100000"/>
                                    </p:animScale>
                                    <p:animScale>
                                      <p:cBhvr>
                                        <p:cTn id="29" dur="26">
                                          <p:stCondLst>
                                            <p:cond delay="1312"/>
                                          </p:stCondLst>
                                        </p:cTn>
                                        <p:tgtEl>
                                          <p:spTgt spid="57"/>
                                        </p:tgtEl>
                                      </p:cBhvr>
                                      <p:to x="100000" y="80000"/>
                                    </p:animScale>
                                    <p:animScale>
                                      <p:cBhvr>
                                        <p:cTn id="30" dur="166" decel="50000">
                                          <p:stCondLst>
                                            <p:cond delay="1338"/>
                                          </p:stCondLst>
                                        </p:cTn>
                                        <p:tgtEl>
                                          <p:spTgt spid="57"/>
                                        </p:tgtEl>
                                      </p:cBhvr>
                                      <p:to x="100000" y="100000"/>
                                    </p:animScale>
                                    <p:animScale>
                                      <p:cBhvr>
                                        <p:cTn id="31" dur="26">
                                          <p:stCondLst>
                                            <p:cond delay="1642"/>
                                          </p:stCondLst>
                                        </p:cTn>
                                        <p:tgtEl>
                                          <p:spTgt spid="57"/>
                                        </p:tgtEl>
                                      </p:cBhvr>
                                      <p:to x="100000" y="90000"/>
                                    </p:animScale>
                                    <p:animScale>
                                      <p:cBhvr>
                                        <p:cTn id="32" dur="166" decel="50000">
                                          <p:stCondLst>
                                            <p:cond delay="1668"/>
                                          </p:stCondLst>
                                        </p:cTn>
                                        <p:tgtEl>
                                          <p:spTgt spid="57"/>
                                        </p:tgtEl>
                                      </p:cBhvr>
                                      <p:to x="100000" y="100000"/>
                                    </p:animScale>
                                    <p:animScale>
                                      <p:cBhvr>
                                        <p:cTn id="33" dur="26">
                                          <p:stCondLst>
                                            <p:cond delay="1808"/>
                                          </p:stCondLst>
                                        </p:cTn>
                                        <p:tgtEl>
                                          <p:spTgt spid="57"/>
                                        </p:tgtEl>
                                      </p:cBhvr>
                                      <p:to x="100000" y="95000"/>
                                    </p:animScale>
                                    <p:animScale>
                                      <p:cBhvr>
                                        <p:cTn id="34" dur="166" decel="50000">
                                          <p:stCondLst>
                                            <p:cond delay="1834"/>
                                          </p:stCondLst>
                                        </p:cTn>
                                        <p:tgtEl>
                                          <p:spTgt spid="57"/>
                                        </p:tgtEl>
                                      </p:cBhvr>
                                      <p:to x="100000" y="100000"/>
                                    </p:animScale>
                                  </p:childTnLst>
                                </p:cTn>
                              </p:par>
                            </p:childTnLst>
                          </p:cTn>
                        </p:par>
                        <p:par>
                          <p:cTn id="35" fill="hold">
                            <p:stCondLst>
                              <p:cond delay="5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3"/>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childTnLst>
                          </p:cTn>
                        </p:par>
                        <p:par>
                          <p:cTn id="41" fill="hold">
                            <p:stCondLst>
                              <p:cond delay="6000"/>
                            </p:stCondLst>
                            <p:childTnLst>
                              <p:par>
                                <p:cTn id="42" presetID="47" presetClass="entr" presetSubtype="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1000"/>
                                        <p:tgtEl>
                                          <p:spTgt spid="66"/>
                                        </p:tgtEl>
                                      </p:cBhvr>
                                    </p:animEffect>
                                    <p:anim calcmode="lin" valueType="num">
                                      <p:cBhvr>
                                        <p:cTn id="45" dur="1000" fill="hold"/>
                                        <p:tgtEl>
                                          <p:spTgt spid="66"/>
                                        </p:tgtEl>
                                        <p:attrNameLst>
                                          <p:attrName>ppt_x</p:attrName>
                                        </p:attrNameLst>
                                      </p:cBhvr>
                                      <p:tavLst>
                                        <p:tav tm="0">
                                          <p:val>
                                            <p:strVal val="#ppt_x"/>
                                          </p:val>
                                        </p:tav>
                                        <p:tav tm="100000">
                                          <p:val>
                                            <p:strVal val="#ppt_x"/>
                                          </p:val>
                                        </p:tav>
                                      </p:tavLst>
                                    </p:anim>
                                    <p:anim calcmode="lin" valueType="num">
                                      <p:cBhvr>
                                        <p:cTn id="46" dur="1000" fill="hold"/>
                                        <p:tgtEl>
                                          <p:spTgt spid="66"/>
                                        </p:tgtEl>
                                        <p:attrNameLst>
                                          <p:attrName>ppt_y</p:attrName>
                                        </p:attrNameLst>
                                      </p:cBhvr>
                                      <p:tavLst>
                                        <p:tav tm="0">
                                          <p:val>
                                            <p:strVal val="#ppt_y-.1"/>
                                          </p:val>
                                        </p:tav>
                                        <p:tav tm="100000">
                                          <p:val>
                                            <p:strVal val="#ppt_y"/>
                                          </p:val>
                                        </p:tav>
                                      </p:tavLst>
                                    </p:anim>
                                  </p:childTnLst>
                                </p:cTn>
                              </p:par>
                            </p:childTnLst>
                          </p:cTn>
                        </p:par>
                        <p:par>
                          <p:cTn id="47" fill="hold">
                            <p:stCondLst>
                              <p:cond delay="7000"/>
                            </p:stCondLst>
                            <p:childTnLst>
                              <p:par>
                                <p:cTn id="48" presetID="17" presetClass="entr" presetSubtype="1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500" fill="hold"/>
                                        <p:tgtEl>
                                          <p:spTgt spid="70"/>
                                        </p:tgtEl>
                                        <p:attrNameLst>
                                          <p:attrName>ppt_w</p:attrName>
                                        </p:attrNameLst>
                                      </p:cBhvr>
                                      <p:tavLst>
                                        <p:tav tm="0">
                                          <p:val>
                                            <p:fltVal val="0"/>
                                          </p:val>
                                        </p:tav>
                                        <p:tav tm="100000">
                                          <p:val>
                                            <p:strVal val="#ppt_w"/>
                                          </p:val>
                                        </p:tav>
                                      </p:tavLst>
                                    </p:anim>
                                    <p:anim calcmode="lin" valueType="num">
                                      <p:cBhvr>
                                        <p:cTn id="51" dur="500" fill="hold"/>
                                        <p:tgtEl>
                                          <p:spTgt spid="70"/>
                                        </p:tgtEl>
                                        <p:attrNameLst>
                                          <p:attrName>ppt_h</p:attrName>
                                        </p:attrNameLst>
                                      </p:cBhvr>
                                      <p:tavLst>
                                        <p:tav tm="0">
                                          <p:val>
                                            <p:strVal val="#ppt_h"/>
                                          </p:val>
                                        </p:tav>
                                        <p:tav tm="100000">
                                          <p:val>
                                            <p:strVal val="#ppt_h"/>
                                          </p:val>
                                        </p:tav>
                                      </p:tavLst>
                                    </p:anim>
                                  </p:childTnLst>
                                </p:cTn>
                              </p:par>
                            </p:childTnLst>
                          </p:cTn>
                        </p:par>
                        <p:par>
                          <p:cTn id="52" fill="hold">
                            <p:stCondLst>
                              <p:cond delay="7500"/>
                            </p:stCondLst>
                            <p:childTnLst>
                              <p:par>
                                <p:cTn id="53" presetID="9"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500"/>
                                        <p:tgtEl>
                                          <p:spTgt spid="9"/>
                                        </p:tgtEl>
                                      </p:cBhvr>
                                    </p:animEffect>
                                  </p:childTnLst>
                                </p:cTn>
                              </p:par>
                            </p:childTnLst>
                          </p:cTn>
                        </p:par>
                        <p:par>
                          <p:cTn id="56" fill="hold">
                            <p:stCondLst>
                              <p:cond delay="8000"/>
                            </p:stCondLst>
                            <p:childTnLst>
                              <p:par>
                                <p:cTn id="57" presetID="58" presetClass="entr" presetSubtype="0" accel="10000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ppt_w*2.5"/>
                                          </p:val>
                                        </p:tav>
                                        <p:tav tm="100000">
                                          <p:val>
                                            <p:strVal val="#ppt_w"/>
                                          </p:val>
                                        </p:tav>
                                      </p:tavLst>
                                    </p:anim>
                                    <p:anim calcmode="lin" valueType="num">
                                      <p:cBhvr>
                                        <p:cTn id="60" dur="500" fill="hold"/>
                                        <p:tgtEl>
                                          <p:spTgt spid="7"/>
                                        </p:tgtEl>
                                        <p:attrNameLst>
                                          <p:attrName>ppt_h</p:attrName>
                                        </p:attrNameLst>
                                      </p:cBhvr>
                                      <p:tavLst>
                                        <p:tav tm="0">
                                          <p:val>
                                            <p:strVal val="#ppt_h*0.01"/>
                                          </p:val>
                                        </p:tav>
                                        <p:tav tm="100000">
                                          <p:val>
                                            <p:strVal val="#ppt_h"/>
                                          </p:val>
                                        </p:tav>
                                      </p:tavLst>
                                    </p:anim>
                                    <p:anim calcmode="lin" valueType="num">
                                      <p:cBhvr>
                                        <p:cTn id="61" dur="500" fill="hold"/>
                                        <p:tgtEl>
                                          <p:spTgt spid="7"/>
                                        </p:tgtEl>
                                        <p:attrNameLst>
                                          <p:attrName>ppt_x</p:attrName>
                                        </p:attrNameLst>
                                      </p:cBhvr>
                                      <p:tavLst>
                                        <p:tav tm="0">
                                          <p:val>
                                            <p:strVal val="#ppt_x"/>
                                          </p:val>
                                        </p:tav>
                                        <p:tav tm="100000">
                                          <p:val>
                                            <p:strVal val="#ppt_x"/>
                                          </p:val>
                                        </p:tav>
                                      </p:tavLst>
                                    </p:anim>
                                    <p:anim calcmode="lin" valueType="num">
                                      <p:cBhvr>
                                        <p:cTn id="62" dur="500" fill="hold"/>
                                        <p:tgtEl>
                                          <p:spTgt spid="7"/>
                                        </p:tgtEl>
                                        <p:attrNameLst>
                                          <p:attrName>ppt_y</p:attrName>
                                        </p:attrNameLst>
                                      </p:cBhvr>
                                      <p:tavLst>
                                        <p:tav tm="0">
                                          <p:val>
                                            <p:strVal val="#ppt_h+1"/>
                                          </p:val>
                                        </p:tav>
                                        <p:tav tm="100000">
                                          <p:val>
                                            <p:strVal val="#ppt_y"/>
                                          </p:val>
                                        </p:tav>
                                      </p:tavLst>
                                    </p:anim>
                                    <p:animEffect transition="in" filter="fade">
                                      <p:cBhvr>
                                        <p:cTn id="63" dur="500"/>
                                        <p:tgtEl>
                                          <p:spTgt spid="7"/>
                                        </p:tgtEl>
                                      </p:cBhvr>
                                    </p:animEffect>
                                  </p:childTnLst>
                                </p:cTn>
                              </p:par>
                              <p:par>
                                <p:cTn id="64" presetID="22" presetClass="entr" presetSubtype="4"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271505" y="470195"/>
            <a:ext cx="2648406" cy="1545784"/>
            <a:chOff x="-345817" y="1592096"/>
            <a:chExt cx="7570069" cy="4418391"/>
          </a:xfrm>
        </p:grpSpPr>
        <p:grpSp>
          <p:nvGrpSpPr>
            <p:cNvPr id="11" name="组合 10"/>
            <p:cNvGrpSpPr/>
            <p:nvPr/>
          </p:nvGrpSpPr>
          <p:grpSpPr>
            <a:xfrm>
              <a:off x="1837137" y="1592096"/>
              <a:ext cx="5366015" cy="4418391"/>
              <a:chOff x="2831747" y="1560012"/>
              <a:chExt cx="5366015" cy="4418391"/>
            </a:xfrm>
          </p:grpSpPr>
          <p:sp>
            <p:nvSpPr>
              <p:cNvPr id="12" name="弦形 4"/>
              <p:cNvSpPr/>
              <p:nvPr/>
            </p:nvSpPr>
            <p:spPr>
              <a:xfrm rot="6965211">
                <a:off x="6643772" y="3662803"/>
                <a:ext cx="1387147" cy="172083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 name="connsiteX0" fmla="*/ 2641454 w 2641454"/>
                  <a:gd name="connsiteY0" fmla="*/ 2948953 h 3243390"/>
                  <a:gd name="connsiteX1" fmla="*/ 1213106 w 2641454"/>
                  <a:gd name="connsiteY1" fmla="*/ 3199092 h 3243390"/>
                  <a:gd name="connsiteX2" fmla="*/ 139592 w 2641454"/>
                  <a:gd name="connsiteY2" fmla="*/ 1959450 h 3243390"/>
                  <a:gd name="connsiteX3" fmla="*/ 952092 w 2641454"/>
                  <a:gd name="connsiteY3" fmla="*/ 868520 h 3243390"/>
                  <a:gd name="connsiteX4" fmla="*/ 1213912 w 2641454"/>
                  <a:gd name="connsiteY4" fmla="*/ 0 h 3243390"/>
                  <a:gd name="connsiteX5" fmla="*/ 2641454 w 2641454"/>
                  <a:gd name="connsiteY5" fmla="*/ 2948953 h 3243390"/>
                  <a:gd name="connsiteX0" fmla="*/ 2643841 w 2643841"/>
                  <a:gd name="connsiteY0" fmla="*/ 2948953 h 3255368"/>
                  <a:gd name="connsiteX1" fmla="*/ 1187893 w 2643841"/>
                  <a:gd name="connsiteY1" fmla="*/ 3212284 h 3255368"/>
                  <a:gd name="connsiteX2" fmla="*/ 141979 w 2643841"/>
                  <a:gd name="connsiteY2" fmla="*/ 1959450 h 3255368"/>
                  <a:gd name="connsiteX3" fmla="*/ 954479 w 2643841"/>
                  <a:gd name="connsiteY3" fmla="*/ 868520 h 3255368"/>
                  <a:gd name="connsiteX4" fmla="*/ 1216299 w 2643841"/>
                  <a:gd name="connsiteY4" fmla="*/ 0 h 3255368"/>
                  <a:gd name="connsiteX5" fmla="*/ 2643841 w 2643841"/>
                  <a:gd name="connsiteY5" fmla="*/ 2948953 h 3255368"/>
                  <a:gd name="connsiteX0" fmla="*/ 2657306 w 2657306"/>
                  <a:gd name="connsiteY0" fmla="*/ 2948953 h 3218166"/>
                  <a:gd name="connsiteX1" fmla="*/ 1201358 w 2657306"/>
                  <a:gd name="connsiteY1" fmla="*/ 3212284 h 3218166"/>
                  <a:gd name="connsiteX2" fmla="*/ 155444 w 2657306"/>
                  <a:gd name="connsiteY2" fmla="*/ 1959450 h 3218166"/>
                  <a:gd name="connsiteX3" fmla="*/ 967944 w 2657306"/>
                  <a:gd name="connsiteY3" fmla="*/ 868520 h 3218166"/>
                  <a:gd name="connsiteX4" fmla="*/ 1229764 w 2657306"/>
                  <a:gd name="connsiteY4" fmla="*/ 0 h 3218166"/>
                  <a:gd name="connsiteX5" fmla="*/ 2657306 w 2657306"/>
                  <a:gd name="connsiteY5" fmla="*/ 2948953 h 32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306" h="3218166">
                    <a:moveTo>
                      <a:pt x="2657306" y="2948953"/>
                    </a:moveTo>
                    <a:cubicBezTo>
                      <a:pt x="2246783" y="3020552"/>
                      <a:pt x="1647387" y="3258386"/>
                      <a:pt x="1201358" y="3212284"/>
                    </a:cubicBezTo>
                    <a:cubicBezTo>
                      <a:pt x="632292" y="3153465"/>
                      <a:pt x="-390364" y="3084406"/>
                      <a:pt x="155444" y="1959450"/>
                    </a:cubicBezTo>
                    <a:cubicBezTo>
                      <a:pt x="396523" y="1428710"/>
                      <a:pt x="747020" y="1102364"/>
                      <a:pt x="967944" y="868520"/>
                    </a:cubicBezTo>
                    <a:cubicBezTo>
                      <a:pt x="1125081" y="540875"/>
                      <a:pt x="987121" y="577901"/>
                      <a:pt x="1229764" y="0"/>
                    </a:cubicBezTo>
                    <a:lnTo>
                      <a:pt x="2657306" y="2948953"/>
                    </a:lnTo>
                    <a:close/>
                  </a:path>
                </a:pathLst>
              </a:custGeom>
              <a:blipFill dpi="0" rotWithShape="1">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6965211">
                <a:off x="4260915" y="1512920"/>
                <a:ext cx="2500470" cy="2594654"/>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弦形 4"/>
              <p:cNvSpPr/>
              <p:nvPr/>
            </p:nvSpPr>
            <p:spPr>
              <a:xfrm rot="6965211">
                <a:off x="3084009" y="3026504"/>
                <a:ext cx="2699637" cy="3204162"/>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 fmla="*/ 2917440 w 2917440"/>
                  <a:gd name="connsiteY0" fmla="*/ 1681062 h 1909286"/>
                  <a:gd name="connsiteX1" fmla="*/ 1546723 w 2917440"/>
                  <a:gd name="connsiteY1" fmla="*/ 1902984 h 1909286"/>
                  <a:gd name="connsiteX2" fmla="*/ 348665 w 2917440"/>
                  <a:gd name="connsiteY2" fmla="*/ 402167 h 1909286"/>
                  <a:gd name="connsiteX3" fmla="*/ 2110672 w 2917440"/>
                  <a:gd name="connsiteY3" fmla="*/ 0 h 1909286"/>
                  <a:gd name="connsiteX4" fmla="*/ 2917440 w 2917440"/>
                  <a:gd name="connsiteY4" fmla="*/ 1681062 h 1909286"/>
                  <a:gd name="connsiteX0" fmla="*/ 2688210 w 2688210"/>
                  <a:gd name="connsiteY0" fmla="*/ 1681062 h 1947908"/>
                  <a:gd name="connsiteX1" fmla="*/ 1317493 w 2688210"/>
                  <a:gd name="connsiteY1" fmla="*/ 1902984 h 1947908"/>
                  <a:gd name="connsiteX2" fmla="*/ 224350 w 2688210"/>
                  <a:gd name="connsiteY2" fmla="*/ 725895 h 1947908"/>
                  <a:gd name="connsiteX3" fmla="*/ 1881442 w 2688210"/>
                  <a:gd name="connsiteY3" fmla="*/ 0 h 1947908"/>
                  <a:gd name="connsiteX4" fmla="*/ 2688210 w 2688210"/>
                  <a:gd name="connsiteY4" fmla="*/ 1681062 h 1947908"/>
                  <a:gd name="connsiteX0" fmla="*/ 2601313 w 2601313"/>
                  <a:gd name="connsiteY0" fmla="*/ 1681062 h 1947908"/>
                  <a:gd name="connsiteX1" fmla="*/ 1230596 w 2601313"/>
                  <a:gd name="connsiteY1" fmla="*/ 1902984 h 1947908"/>
                  <a:gd name="connsiteX2" fmla="*/ 137453 w 2601313"/>
                  <a:gd name="connsiteY2" fmla="*/ 725895 h 1947908"/>
                  <a:gd name="connsiteX3" fmla="*/ 1794545 w 2601313"/>
                  <a:gd name="connsiteY3" fmla="*/ 0 h 1947908"/>
                  <a:gd name="connsiteX4" fmla="*/ 2601313 w 2601313"/>
                  <a:gd name="connsiteY4" fmla="*/ 1681062 h 1947908"/>
                  <a:gd name="connsiteX0" fmla="*/ 2606235 w 2606235"/>
                  <a:gd name="connsiteY0" fmla="*/ 1681062 h 1973367"/>
                  <a:gd name="connsiteX1" fmla="*/ 1177887 w 2606235"/>
                  <a:gd name="connsiteY1" fmla="*/ 1931201 h 1973367"/>
                  <a:gd name="connsiteX2" fmla="*/ 142375 w 2606235"/>
                  <a:gd name="connsiteY2" fmla="*/ 725895 h 1973367"/>
                  <a:gd name="connsiteX3" fmla="*/ 1799467 w 2606235"/>
                  <a:gd name="connsiteY3" fmla="*/ 0 h 1973367"/>
                  <a:gd name="connsiteX4" fmla="*/ 2606235 w 2606235"/>
                  <a:gd name="connsiteY4" fmla="*/ 1681062 h 1973367"/>
                  <a:gd name="connsiteX0" fmla="*/ 2621805 w 2621805"/>
                  <a:gd name="connsiteY0" fmla="*/ 1681062 h 1939707"/>
                  <a:gd name="connsiteX1" fmla="*/ 1193457 w 2621805"/>
                  <a:gd name="connsiteY1" fmla="*/ 1931201 h 1939707"/>
                  <a:gd name="connsiteX2" fmla="*/ 157945 w 2621805"/>
                  <a:gd name="connsiteY2" fmla="*/ 725895 h 1939707"/>
                  <a:gd name="connsiteX3" fmla="*/ 1815037 w 2621805"/>
                  <a:gd name="connsiteY3" fmla="*/ 0 h 1939707"/>
                  <a:gd name="connsiteX4" fmla="*/ 2621805 w 2621805"/>
                  <a:gd name="connsiteY4" fmla="*/ 1681062 h 1939707"/>
                  <a:gd name="connsiteX0" fmla="*/ 2622069 w 2622069"/>
                  <a:gd name="connsiteY0" fmla="*/ 1681062 h 1938274"/>
                  <a:gd name="connsiteX1" fmla="*/ 1193721 w 2622069"/>
                  <a:gd name="connsiteY1" fmla="*/ 1931201 h 1938274"/>
                  <a:gd name="connsiteX2" fmla="*/ 158209 w 2622069"/>
                  <a:gd name="connsiteY2" fmla="*/ 725895 h 1938274"/>
                  <a:gd name="connsiteX3" fmla="*/ 1815301 w 2622069"/>
                  <a:gd name="connsiteY3" fmla="*/ 0 h 1938274"/>
                  <a:gd name="connsiteX4" fmla="*/ 2622069 w 2622069"/>
                  <a:gd name="connsiteY4" fmla="*/ 1681062 h 1938274"/>
                  <a:gd name="connsiteX0" fmla="*/ 2622069 w 2622069"/>
                  <a:gd name="connsiteY0" fmla="*/ 2170930 h 2428142"/>
                  <a:gd name="connsiteX1" fmla="*/ 1193721 w 2622069"/>
                  <a:gd name="connsiteY1" fmla="*/ 2421069 h 2428142"/>
                  <a:gd name="connsiteX2" fmla="*/ 158209 w 2622069"/>
                  <a:gd name="connsiteY2" fmla="*/ 1215763 h 2428142"/>
                  <a:gd name="connsiteX3" fmla="*/ 1575456 w 2622069"/>
                  <a:gd name="connsiteY3" fmla="*/ 0 h 2428142"/>
                  <a:gd name="connsiteX4" fmla="*/ 2622069 w 2622069"/>
                  <a:gd name="connsiteY4" fmla="*/ 2170930 h 2428142"/>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170930 h 2464127"/>
                  <a:gd name="connsiteX1" fmla="*/ 1184418 w 2612766"/>
                  <a:gd name="connsiteY1" fmla="*/ 2421069 h 2464127"/>
                  <a:gd name="connsiteX2" fmla="*/ 141852 w 2612766"/>
                  <a:gd name="connsiteY2" fmla="*/ 1201355 h 2464127"/>
                  <a:gd name="connsiteX3" fmla="*/ 1566153 w 2612766"/>
                  <a:gd name="connsiteY3" fmla="*/ 0 h 2464127"/>
                  <a:gd name="connsiteX4" fmla="*/ 2612766 w 2612766"/>
                  <a:gd name="connsiteY4" fmla="*/ 2170930 h 2464127"/>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2766 w 2612766"/>
                  <a:gd name="connsiteY0" fmla="*/ 2228561 h 2521758"/>
                  <a:gd name="connsiteX1" fmla="*/ 1184418 w 2612766"/>
                  <a:gd name="connsiteY1" fmla="*/ 2478700 h 2521758"/>
                  <a:gd name="connsiteX2" fmla="*/ 141852 w 2612766"/>
                  <a:gd name="connsiteY2" fmla="*/ 1258986 h 2521758"/>
                  <a:gd name="connsiteX3" fmla="*/ 1537937 w 2612766"/>
                  <a:gd name="connsiteY3" fmla="*/ 0 h 2521758"/>
                  <a:gd name="connsiteX4" fmla="*/ 2612766 w 2612766"/>
                  <a:gd name="connsiteY4" fmla="*/ 2228561 h 2521758"/>
                  <a:gd name="connsiteX0" fmla="*/ 2615300 w 2615300"/>
                  <a:gd name="connsiteY0" fmla="*/ 2228561 h 2478743"/>
                  <a:gd name="connsiteX1" fmla="*/ 1186952 w 2615300"/>
                  <a:gd name="connsiteY1" fmla="*/ 2478700 h 2478743"/>
                  <a:gd name="connsiteX2" fmla="*/ 144386 w 2615300"/>
                  <a:gd name="connsiteY2" fmla="*/ 1258986 h 2478743"/>
                  <a:gd name="connsiteX3" fmla="*/ 1540471 w 2615300"/>
                  <a:gd name="connsiteY3" fmla="*/ 0 h 2478743"/>
                  <a:gd name="connsiteX4" fmla="*/ 2615300 w 2615300"/>
                  <a:gd name="connsiteY4" fmla="*/ 2228561 h 2478743"/>
                  <a:gd name="connsiteX0" fmla="*/ 2615300 w 2615300"/>
                  <a:gd name="connsiteY0" fmla="*/ 2372638 h 2622820"/>
                  <a:gd name="connsiteX1" fmla="*/ 1186952 w 2615300"/>
                  <a:gd name="connsiteY1" fmla="*/ 2622777 h 2622820"/>
                  <a:gd name="connsiteX2" fmla="*/ 144386 w 2615300"/>
                  <a:gd name="connsiteY2" fmla="*/ 1403063 h 2622820"/>
                  <a:gd name="connsiteX3" fmla="*/ 1469928 w 2615300"/>
                  <a:gd name="connsiteY3" fmla="*/ 0 h 2622820"/>
                  <a:gd name="connsiteX4" fmla="*/ 2615300 w 2615300"/>
                  <a:gd name="connsiteY4" fmla="*/ 2372638 h 2622820"/>
                  <a:gd name="connsiteX0" fmla="*/ 2615300 w 2615300"/>
                  <a:gd name="connsiteY0" fmla="*/ 2500640 h 2750822"/>
                  <a:gd name="connsiteX1" fmla="*/ 1186952 w 2615300"/>
                  <a:gd name="connsiteY1" fmla="*/ 2750779 h 2750822"/>
                  <a:gd name="connsiteX2" fmla="*/ 144386 w 2615300"/>
                  <a:gd name="connsiteY2" fmla="*/ 1531065 h 2750822"/>
                  <a:gd name="connsiteX3" fmla="*/ 990324 w 2615300"/>
                  <a:gd name="connsiteY3" fmla="*/ 442268 h 2750822"/>
                  <a:gd name="connsiteX4" fmla="*/ 1469928 w 2615300"/>
                  <a:gd name="connsiteY4" fmla="*/ 128002 h 2750822"/>
                  <a:gd name="connsiteX5" fmla="*/ 2615300 w 2615300"/>
                  <a:gd name="connsiteY5" fmla="*/ 2500640 h 2750822"/>
                  <a:gd name="connsiteX0" fmla="*/ 2615300 w 2615300"/>
                  <a:gd name="connsiteY0" fmla="*/ 3019141 h 3269323"/>
                  <a:gd name="connsiteX1" fmla="*/ 1186952 w 2615300"/>
                  <a:gd name="connsiteY1" fmla="*/ 3269280 h 3269323"/>
                  <a:gd name="connsiteX2" fmla="*/ 144386 w 2615300"/>
                  <a:gd name="connsiteY2" fmla="*/ 2049566 h 3269323"/>
                  <a:gd name="connsiteX3" fmla="*/ 990324 w 2615300"/>
                  <a:gd name="connsiteY3" fmla="*/ 960769 h 3269323"/>
                  <a:gd name="connsiteX4" fmla="*/ 1187758 w 2615300"/>
                  <a:gd name="connsiteY4" fmla="*/ 70188 h 3269323"/>
                  <a:gd name="connsiteX5" fmla="*/ 2615300 w 2615300"/>
                  <a:gd name="connsiteY5" fmla="*/ 3019141 h 3269323"/>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90324 w 2615300"/>
                  <a:gd name="connsiteY3" fmla="*/ 890581 h 3199135"/>
                  <a:gd name="connsiteX4" fmla="*/ 1187758 w 2615300"/>
                  <a:gd name="connsiteY4" fmla="*/ 0 h 3199135"/>
                  <a:gd name="connsiteX5" fmla="*/ 2615300 w 2615300"/>
                  <a:gd name="connsiteY5" fmla="*/ 2948953 h 3199135"/>
                  <a:gd name="connsiteX0" fmla="*/ 2615300 w 2615300"/>
                  <a:gd name="connsiteY0" fmla="*/ 2948953 h 3199135"/>
                  <a:gd name="connsiteX1" fmla="*/ 1186952 w 2615300"/>
                  <a:gd name="connsiteY1" fmla="*/ 3199092 h 3199135"/>
                  <a:gd name="connsiteX2" fmla="*/ 144386 w 2615300"/>
                  <a:gd name="connsiteY2" fmla="*/ 1979378 h 3199135"/>
                  <a:gd name="connsiteX3" fmla="*/ 925938 w 2615300"/>
                  <a:gd name="connsiteY3" fmla="*/ 868520 h 3199135"/>
                  <a:gd name="connsiteX4" fmla="*/ 1187758 w 2615300"/>
                  <a:gd name="connsiteY4" fmla="*/ 0 h 3199135"/>
                  <a:gd name="connsiteX5" fmla="*/ 2615300 w 2615300"/>
                  <a:gd name="connsiteY5" fmla="*/ 2948953 h 3199135"/>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2798 w 2692798"/>
                  <a:gd name="connsiteY0" fmla="*/ 2948953 h 3241750"/>
                  <a:gd name="connsiteX1" fmla="*/ 1264450 w 2692798"/>
                  <a:gd name="connsiteY1" fmla="*/ 3199092 h 3241750"/>
                  <a:gd name="connsiteX2" fmla="*/ 135735 w 2692798"/>
                  <a:gd name="connsiteY2" fmla="*/ 1985833 h 3241750"/>
                  <a:gd name="connsiteX3" fmla="*/ 1003436 w 2692798"/>
                  <a:gd name="connsiteY3" fmla="*/ 868520 h 3241750"/>
                  <a:gd name="connsiteX4" fmla="*/ 1265256 w 2692798"/>
                  <a:gd name="connsiteY4" fmla="*/ 0 h 3241750"/>
                  <a:gd name="connsiteX5" fmla="*/ 2692798 w 2692798"/>
                  <a:gd name="connsiteY5" fmla="*/ 2948953 h 3241750"/>
                  <a:gd name="connsiteX0" fmla="*/ 2699637 w 2699637"/>
                  <a:gd name="connsiteY0" fmla="*/ 2948953 h 3204162"/>
                  <a:gd name="connsiteX1" fmla="*/ 1271289 w 2699637"/>
                  <a:gd name="connsiteY1" fmla="*/ 3199092 h 3204162"/>
                  <a:gd name="connsiteX2" fmla="*/ 142574 w 2699637"/>
                  <a:gd name="connsiteY2" fmla="*/ 1985833 h 3204162"/>
                  <a:gd name="connsiteX3" fmla="*/ 1010275 w 2699637"/>
                  <a:gd name="connsiteY3" fmla="*/ 868520 h 3204162"/>
                  <a:gd name="connsiteX4" fmla="*/ 1272095 w 2699637"/>
                  <a:gd name="connsiteY4" fmla="*/ 0 h 3204162"/>
                  <a:gd name="connsiteX5" fmla="*/ 2699637 w 2699637"/>
                  <a:gd name="connsiteY5" fmla="*/ 2948953 h 32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blipFill dpi="0" rotWithShape="1">
                <a:blip r:embed="rId5"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任意多边形 14"/>
            <p:cNvSpPr/>
            <p:nvPr/>
          </p:nvSpPr>
          <p:spPr>
            <a:xfrm flipV="1">
              <a:off x="-345817" y="4660669"/>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flipV="1">
              <a:off x="3719052" y="2656977"/>
              <a:ext cx="3505200" cy="370707"/>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blipFill>
              <a:blip r:embed="rId6"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261" t="1" r="4796" b="97854"/>
          <a:stretch/>
        </p:blipFill>
        <p:spPr bwMode="auto">
          <a:xfrm>
            <a:off x="0" y="0"/>
            <a:ext cx="1219200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438526"/>
            <a:ext cx="12191996" cy="3419474"/>
          </a:xfrm>
          <a:prstGeom prst="rect">
            <a:avLst/>
          </a:prstGeom>
        </p:spPr>
      </p:pic>
      <p:grpSp>
        <p:nvGrpSpPr>
          <p:cNvPr id="37" name="Group 4"/>
          <p:cNvGrpSpPr>
            <a:grpSpLocks noChangeAspect="1"/>
          </p:cNvGrpSpPr>
          <p:nvPr/>
        </p:nvGrpSpPr>
        <p:grpSpPr bwMode="auto">
          <a:xfrm>
            <a:off x="347134" y="-2138574"/>
            <a:ext cx="845692" cy="3199616"/>
            <a:chOff x="381" y="478"/>
            <a:chExt cx="531" cy="2009"/>
          </a:xfrm>
          <a:effectLst>
            <a:outerShdw blurRad="88900" dist="63500" dir="2700000" algn="tl" rotWithShape="0">
              <a:prstClr val="black">
                <a:alpha val="40000"/>
              </a:prstClr>
            </a:outerShdw>
          </a:effectLst>
        </p:grpSpPr>
        <p:sp>
          <p:nvSpPr>
            <p:cNvPr id="38" name="AutoShape 3"/>
            <p:cNvSpPr>
              <a:spLocks noChangeAspect="1" noChangeArrowheads="1" noTextEdit="1"/>
            </p:cNvSpPr>
            <p:nvPr/>
          </p:nvSpPr>
          <p:spPr bwMode="auto">
            <a:xfrm>
              <a:off x="381" y="480"/>
              <a:ext cx="531" cy="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
            <p:cNvSpPr>
              <a:spLocks/>
            </p:cNvSpPr>
            <p:nvPr/>
          </p:nvSpPr>
          <p:spPr bwMode="auto">
            <a:xfrm>
              <a:off x="383" y="478"/>
              <a:ext cx="529" cy="2009"/>
            </a:xfrm>
            <a:custGeom>
              <a:avLst/>
              <a:gdLst>
                <a:gd name="T0" fmla="*/ 529 w 529"/>
                <a:gd name="T1" fmla="*/ 2009 h 2009"/>
                <a:gd name="T2" fmla="*/ 261 w 529"/>
                <a:gd name="T3" fmla="*/ 1879 h 2009"/>
                <a:gd name="T4" fmla="*/ 0 w 529"/>
                <a:gd name="T5" fmla="*/ 2009 h 2009"/>
                <a:gd name="T6" fmla="*/ 0 w 529"/>
                <a:gd name="T7" fmla="*/ 0 h 2009"/>
                <a:gd name="T8" fmla="*/ 529 w 529"/>
                <a:gd name="T9" fmla="*/ 0 h 2009"/>
                <a:gd name="T10" fmla="*/ 529 w 529"/>
                <a:gd name="T11" fmla="*/ 2009 h 2009"/>
              </a:gdLst>
              <a:ahLst/>
              <a:cxnLst>
                <a:cxn ang="0">
                  <a:pos x="T0" y="T1"/>
                </a:cxn>
                <a:cxn ang="0">
                  <a:pos x="T2" y="T3"/>
                </a:cxn>
                <a:cxn ang="0">
                  <a:pos x="T4" y="T5"/>
                </a:cxn>
                <a:cxn ang="0">
                  <a:pos x="T6" y="T7"/>
                </a:cxn>
                <a:cxn ang="0">
                  <a:pos x="T8" y="T9"/>
                </a:cxn>
                <a:cxn ang="0">
                  <a:pos x="T10" y="T11"/>
                </a:cxn>
              </a:cxnLst>
              <a:rect l="0" t="0" r="r" b="b"/>
              <a:pathLst>
                <a:path w="529" h="2009">
                  <a:moveTo>
                    <a:pt x="529" y="2009"/>
                  </a:moveTo>
                  <a:lnTo>
                    <a:pt x="261" y="1879"/>
                  </a:lnTo>
                  <a:lnTo>
                    <a:pt x="0" y="2009"/>
                  </a:lnTo>
                  <a:lnTo>
                    <a:pt x="0" y="0"/>
                  </a:lnTo>
                  <a:lnTo>
                    <a:pt x="529" y="0"/>
                  </a:lnTo>
                  <a:lnTo>
                    <a:pt x="529" y="2009"/>
                  </a:lnTo>
                  <a:close/>
                </a:path>
              </a:pathLst>
            </a:custGeom>
            <a:solidFill>
              <a:srgbClr val="F0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426" y="537"/>
              <a:ext cx="443" cy="1877"/>
            </a:xfrm>
            <a:custGeom>
              <a:avLst/>
              <a:gdLst>
                <a:gd name="T0" fmla="*/ 443 w 443"/>
                <a:gd name="T1" fmla="*/ 1877 h 1877"/>
                <a:gd name="T2" fmla="*/ 218 w 443"/>
                <a:gd name="T3" fmla="*/ 1756 h 1877"/>
                <a:gd name="T4" fmla="*/ 0 w 443"/>
                <a:gd name="T5" fmla="*/ 1877 h 1877"/>
                <a:gd name="T6" fmla="*/ 0 w 443"/>
                <a:gd name="T7" fmla="*/ 0 h 1877"/>
                <a:gd name="T8" fmla="*/ 443 w 443"/>
                <a:gd name="T9" fmla="*/ 0 h 1877"/>
                <a:gd name="T10" fmla="*/ 443 w 443"/>
                <a:gd name="T11" fmla="*/ 1877 h 1877"/>
              </a:gdLst>
              <a:ahLst/>
              <a:cxnLst>
                <a:cxn ang="0">
                  <a:pos x="T0" y="T1"/>
                </a:cxn>
                <a:cxn ang="0">
                  <a:pos x="T2" y="T3"/>
                </a:cxn>
                <a:cxn ang="0">
                  <a:pos x="T4" y="T5"/>
                </a:cxn>
                <a:cxn ang="0">
                  <a:pos x="T6" y="T7"/>
                </a:cxn>
                <a:cxn ang="0">
                  <a:pos x="T8" y="T9"/>
                </a:cxn>
                <a:cxn ang="0">
                  <a:pos x="T10" y="T11"/>
                </a:cxn>
              </a:cxnLst>
              <a:rect l="0" t="0" r="r" b="b"/>
              <a:pathLst>
                <a:path w="443" h="1877">
                  <a:moveTo>
                    <a:pt x="443" y="1877"/>
                  </a:moveTo>
                  <a:lnTo>
                    <a:pt x="218" y="1756"/>
                  </a:lnTo>
                  <a:lnTo>
                    <a:pt x="0" y="1877"/>
                  </a:lnTo>
                  <a:lnTo>
                    <a:pt x="0" y="0"/>
                  </a:lnTo>
                  <a:lnTo>
                    <a:pt x="443" y="0"/>
                  </a:lnTo>
                  <a:lnTo>
                    <a:pt x="443" y="1877"/>
                  </a:lnTo>
                  <a:close/>
                </a:path>
              </a:pathLst>
            </a:custGeom>
            <a:noFill/>
            <a:ln w="19050" cap="flat">
              <a:solidFill>
                <a:srgbClr val="FFFFF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3" name="文本框 42"/>
          <p:cNvSpPr txBox="1"/>
          <p:nvPr/>
        </p:nvSpPr>
        <p:spPr>
          <a:xfrm flipH="1">
            <a:off x="486434" y="239363"/>
            <a:ext cx="596119"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1380347" y="293322"/>
            <a:ext cx="6249483" cy="656398"/>
            <a:chOff x="1380347" y="293322"/>
            <a:chExt cx="6249483" cy="656398"/>
          </a:xfrm>
        </p:grpSpPr>
        <p:grpSp>
          <p:nvGrpSpPr>
            <p:cNvPr id="53" name="组合 52"/>
            <p:cNvGrpSpPr/>
            <p:nvPr/>
          </p:nvGrpSpPr>
          <p:grpSpPr>
            <a:xfrm>
              <a:off x="1380347" y="293322"/>
              <a:ext cx="6249483" cy="656398"/>
              <a:chOff x="2030277" y="2696468"/>
              <a:chExt cx="6062404" cy="1272292"/>
            </a:xfrm>
          </p:grpSpPr>
          <p:sp>
            <p:nvSpPr>
              <p:cNvPr id="54" name="流程图: 手动输入 53"/>
              <p:cNvSpPr/>
              <p:nvPr/>
            </p:nvSpPr>
            <p:spPr>
              <a:xfrm rot="10800000" flipH="1">
                <a:off x="2030277" y="2696468"/>
                <a:ext cx="6062404" cy="1123963"/>
              </a:xfrm>
              <a:prstGeom prst="flowChartManualInput">
                <a:avLst/>
              </a:prstGeom>
              <a:solidFill>
                <a:srgbClr val="47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手动输入 54"/>
              <p:cNvSpPr/>
              <p:nvPr/>
            </p:nvSpPr>
            <p:spPr>
              <a:xfrm rot="10800000" flipH="1">
                <a:off x="2122963" y="2863717"/>
                <a:ext cx="5865227" cy="1105043"/>
              </a:xfrm>
              <a:prstGeom prst="flowChartManualInput">
                <a:avLst/>
              </a:prstGeom>
              <a:solidFill>
                <a:srgbClr val="E86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1592454" y="321648"/>
              <a:ext cx="5973767" cy="461665"/>
            </a:xfrm>
            <a:prstGeom prst="rect">
              <a:avLst/>
            </a:prstGeom>
          </p:spPr>
          <p:txBody>
            <a:bodyPr wrap="square">
              <a:spAutoFit/>
            </a:bodyPr>
            <a:lstStyle/>
            <a:p>
              <a:r>
                <a:rPr lang="zh-CN" altLang="en-US" sz="2400" dirty="0">
                  <a:solidFill>
                    <a:schemeClr val="bg1"/>
                  </a:solidFill>
                  <a:latin typeface="黑体" panose="02010609060101010101" pitchFamily="49" charset="-122"/>
                  <a:ea typeface="黑体" panose="02010609060101010101" pitchFamily="49" charset="-122"/>
                </a:rPr>
                <a:t>“器”是为政者治国理政的首要素质</a:t>
              </a:r>
            </a:p>
          </p:txBody>
        </p:sp>
      </p:grpSp>
      <p:grpSp>
        <p:nvGrpSpPr>
          <p:cNvPr id="57" name="组合 56"/>
          <p:cNvGrpSpPr/>
          <p:nvPr/>
        </p:nvGrpSpPr>
        <p:grpSpPr>
          <a:xfrm>
            <a:off x="482218" y="1439439"/>
            <a:ext cx="483022" cy="516486"/>
            <a:chOff x="5025571" y="1800800"/>
            <a:chExt cx="2140858" cy="2289173"/>
          </a:xfrm>
        </p:grpSpPr>
        <p:grpSp>
          <p:nvGrpSpPr>
            <p:cNvPr id="58" name="组合 57"/>
            <p:cNvGrpSpPr/>
            <p:nvPr/>
          </p:nvGrpSpPr>
          <p:grpSpPr>
            <a:xfrm>
              <a:off x="5025571" y="1800800"/>
              <a:ext cx="2140858" cy="2159642"/>
              <a:chOff x="5025570" y="1940946"/>
              <a:chExt cx="2140858" cy="2159642"/>
            </a:xfrm>
          </p:grpSpPr>
          <p:sp>
            <p:nvSpPr>
              <p:cNvPr id="60" name="矩形 59"/>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0" idx="1"/>
                <a:endCxn id="60"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0" idx="0"/>
                <a:endCxn id="60"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宽</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474579" y="1917859"/>
            <a:ext cx="483022" cy="516486"/>
            <a:chOff x="5025571" y="1800800"/>
            <a:chExt cx="2140858" cy="2289173"/>
          </a:xfrm>
        </p:grpSpPr>
        <p:grpSp>
          <p:nvGrpSpPr>
            <p:cNvPr id="36" name="组合 35"/>
            <p:cNvGrpSpPr/>
            <p:nvPr/>
          </p:nvGrpSpPr>
          <p:grpSpPr>
            <a:xfrm>
              <a:off x="5025571" y="1800800"/>
              <a:ext cx="2140858" cy="2159642"/>
              <a:chOff x="5025570" y="1940946"/>
              <a:chExt cx="2140858" cy="2159642"/>
            </a:xfrm>
          </p:grpSpPr>
          <p:sp>
            <p:nvSpPr>
              <p:cNvPr id="41" name="矩形 40"/>
              <p:cNvSpPr/>
              <p:nvPr/>
            </p:nvSpPr>
            <p:spPr>
              <a:xfrm>
                <a:off x="5025570" y="1940946"/>
                <a:ext cx="2140858" cy="214085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a:off x="5025570" y="1940946"/>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5025570" y="1959730"/>
                <a:ext cx="2140858"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1" idx="1"/>
                <a:endCxn id="41" idx="3"/>
              </p:cNvCxnSpPr>
              <p:nvPr/>
            </p:nvCxnSpPr>
            <p:spPr>
              <a:xfrm>
                <a:off x="5025570" y="3011375"/>
                <a:ext cx="214085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41" idx="0"/>
                <a:endCxn id="41" idx="2"/>
              </p:cNvCxnSpPr>
              <p:nvPr/>
            </p:nvCxnSpPr>
            <p:spPr>
              <a:xfrm>
                <a:off x="6095999" y="1940946"/>
                <a:ext cx="0" cy="214085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5339376" y="2043778"/>
              <a:ext cx="1445532" cy="2046195"/>
            </a:xfrm>
            <a:prstGeom prst="rect">
              <a:avLst/>
            </a:prstGeom>
            <a:noFill/>
          </p:spPr>
          <p:txBody>
            <a:bodyPr wrap="square" rtlCol="0">
              <a:spAutoFit/>
            </a:bodyPr>
            <a:lstStyle/>
            <a:p>
              <a:pPr algn="ctr"/>
              <a:r>
                <a:rPr lang="zh-CN" altLang="en-US" sz="2400" dirty="0" smtClean="0">
                  <a:solidFill>
                    <a:srgbClr val="FF0000"/>
                  </a:solidFill>
                  <a:latin typeface="微软雅黑" panose="020B0503020204020204" pitchFamily="34" charset="-122"/>
                  <a:ea typeface="微软雅黑" panose="020B0503020204020204" pitchFamily="34" charset="-122"/>
                </a:rPr>
                <a:t>容</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1124343" y="1494260"/>
            <a:ext cx="4777693" cy="400110"/>
          </a:xfrm>
          <a:prstGeom prst="rect">
            <a:avLst/>
          </a:prstGeom>
          <a:noFill/>
          <a:effectLst>
            <a:outerShdw blurRad="50800" dist="38100" dir="2700000" algn="tl" rotWithShape="0">
              <a:srgbClr val="7030A0">
                <a:alpha val="40000"/>
              </a:srgbClr>
            </a:outerShdw>
          </a:effectLst>
        </p:spPr>
        <p:txBody>
          <a:bodyPr wrap="square" rtlCol="0">
            <a:spAutoFit/>
          </a:bodyPr>
          <a:lstStyle/>
          <a:p>
            <a:r>
              <a:rPr lang="zh-CN" altLang="en-US" sz="2000" dirty="0"/>
              <a:t>为政者能够“宽容”</a:t>
            </a:r>
            <a:r>
              <a:rPr lang="zh-CN" altLang="en-US" sz="2000" b="1" dirty="0">
                <a:solidFill>
                  <a:srgbClr val="FF0000"/>
                </a:solidFill>
              </a:rPr>
              <a:t>他人之短、他人之过</a:t>
            </a:r>
          </a:p>
        </p:txBody>
      </p:sp>
      <p:sp>
        <p:nvSpPr>
          <p:cNvPr id="48" name="文本框 47"/>
          <p:cNvSpPr txBox="1"/>
          <p:nvPr/>
        </p:nvSpPr>
        <p:spPr>
          <a:xfrm>
            <a:off x="1120672" y="1989354"/>
            <a:ext cx="4777693" cy="400110"/>
          </a:xfrm>
          <a:prstGeom prst="rect">
            <a:avLst/>
          </a:prstGeom>
          <a:noFill/>
          <a:effectLst>
            <a:outerShdw blurRad="50800" dist="38100" dir="2700000" algn="tl" rotWithShape="0">
              <a:srgbClr val="0070C0">
                <a:alpha val="40000"/>
              </a:srgbClr>
            </a:outerShdw>
          </a:effectLst>
        </p:spPr>
        <p:txBody>
          <a:bodyPr wrap="square" rtlCol="0">
            <a:spAutoFit/>
          </a:bodyPr>
          <a:lstStyle/>
          <a:p>
            <a:r>
              <a:rPr lang="zh-CN" altLang="en-US" sz="2000" dirty="0"/>
              <a:t>为政者能够“容纳”</a:t>
            </a:r>
            <a:r>
              <a:rPr lang="zh-CN" altLang="en-US" sz="2000" b="1" dirty="0">
                <a:solidFill>
                  <a:srgbClr val="FF0000"/>
                </a:solidFill>
              </a:rPr>
              <a:t>五湖四海、四面八方</a:t>
            </a:r>
          </a:p>
        </p:txBody>
      </p:sp>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3802" y="2010018"/>
            <a:ext cx="5933001" cy="3666595"/>
          </a:xfrm>
          <a:prstGeom prst="rect">
            <a:avLst/>
          </a:prstGeom>
        </p:spPr>
      </p:pic>
      <p:sp>
        <p:nvSpPr>
          <p:cNvPr id="49" name="矩形 48"/>
          <p:cNvSpPr/>
          <p:nvPr/>
        </p:nvSpPr>
        <p:spPr>
          <a:xfrm>
            <a:off x="821321" y="3357274"/>
            <a:ext cx="360000" cy="360000"/>
          </a:xfrm>
          <a:prstGeom prst="rect">
            <a:avLst/>
          </a:prstGeom>
          <a:solidFill>
            <a:srgbClr val="287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 </a:t>
            </a:r>
            <a:endParaRPr lang="zh-CN" altLang="en-US" sz="3200" b="1" dirty="0"/>
          </a:p>
        </p:txBody>
      </p:sp>
      <p:sp>
        <p:nvSpPr>
          <p:cNvPr id="50" name="矩形 49"/>
          <p:cNvSpPr/>
          <p:nvPr/>
        </p:nvSpPr>
        <p:spPr>
          <a:xfrm>
            <a:off x="821321" y="4315093"/>
            <a:ext cx="360000" cy="360000"/>
          </a:xfrm>
          <a:prstGeom prst="rect">
            <a:avLst/>
          </a:prstGeom>
          <a:solidFill>
            <a:srgbClr val="287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 </a:t>
            </a:r>
            <a:endParaRPr lang="zh-CN" altLang="en-US" sz="3200" b="1" dirty="0"/>
          </a:p>
        </p:txBody>
      </p:sp>
      <p:sp>
        <p:nvSpPr>
          <p:cNvPr id="51" name="矩形 50"/>
          <p:cNvSpPr/>
          <p:nvPr/>
        </p:nvSpPr>
        <p:spPr>
          <a:xfrm>
            <a:off x="821321" y="5393597"/>
            <a:ext cx="360000" cy="360000"/>
          </a:xfrm>
          <a:prstGeom prst="rect">
            <a:avLst/>
          </a:prstGeom>
          <a:solidFill>
            <a:srgbClr val="287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 </a:t>
            </a:r>
            <a:endParaRPr lang="zh-CN" altLang="en-US" sz="3200" b="1" dirty="0"/>
          </a:p>
        </p:txBody>
      </p:sp>
      <p:sp>
        <p:nvSpPr>
          <p:cNvPr id="52" name="文本框 51"/>
          <p:cNvSpPr txBox="1"/>
          <p:nvPr/>
        </p:nvSpPr>
        <p:spPr>
          <a:xfrm>
            <a:off x="1357778" y="3220286"/>
            <a:ext cx="4303479" cy="646331"/>
          </a:xfrm>
          <a:prstGeom prst="rect">
            <a:avLst/>
          </a:prstGeom>
          <a:noFill/>
        </p:spPr>
        <p:txBody>
          <a:bodyPr wrap="square" rtlCol="0">
            <a:spAutoFit/>
          </a:bodyPr>
          <a:lstStyle/>
          <a:p>
            <a:r>
              <a:rPr lang="zh-CN" altLang="en-US" dirty="0">
                <a:solidFill>
                  <a:srgbClr val="666666"/>
                </a:solidFill>
                <a:latin typeface="微软雅黑" panose="020B0503020204020204" pitchFamily="34" charset="-122"/>
                <a:ea typeface="微软雅黑" panose="020B0503020204020204" pitchFamily="34" charset="-122"/>
              </a:rPr>
              <a:t>从人性角度而言，每个人都会有</a:t>
            </a:r>
            <a:r>
              <a:rPr lang="zh-CN" altLang="en-US" dirty="0" smtClean="0">
                <a:solidFill>
                  <a:srgbClr val="666666"/>
                </a:solidFill>
                <a:latin typeface="微软雅黑" panose="020B0503020204020204" pitchFamily="34" charset="-122"/>
                <a:ea typeface="微软雅黑" panose="020B0503020204020204" pitchFamily="34" charset="-122"/>
              </a:rPr>
              <a:t>缺点，</a:t>
            </a:r>
            <a:r>
              <a:rPr lang="zh-CN" altLang="en-US" dirty="0">
                <a:solidFill>
                  <a:srgbClr val="666666"/>
                </a:solidFill>
                <a:latin typeface="微软雅黑" panose="020B0503020204020204" pitchFamily="34" charset="-122"/>
                <a:ea typeface="微软雅黑" panose="020B0503020204020204" pitchFamily="34" charset="-122"/>
              </a:rPr>
              <a:t>为政者不应该</a:t>
            </a:r>
            <a:r>
              <a:rPr lang="zh-CN" altLang="en-US" dirty="0" smtClean="0">
                <a:solidFill>
                  <a:srgbClr val="666666"/>
                </a:solidFill>
                <a:latin typeface="微软雅黑" panose="020B0503020204020204" pitchFamily="34" charset="-122"/>
                <a:ea typeface="微软雅黑" panose="020B0503020204020204" pitchFamily="34" charset="-122"/>
              </a:rPr>
              <a:t>求全责备</a:t>
            </a:r>
            <a:endParaRPr lang="zh-CN" altLang="en-US" dirty="0">
              <a:solidFill>
                <a:srgbClr val="666666"/>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1357778" y="4169969"/>
            <a:ext cx="4419567" cy="923330"/>
          </a:xfrm>
          <a:prstGeom prst="rect">
            <a:avLst/>
          </a:prstGeom>
          <a:noFill/>
        </p:spPr>
        <p:txBody>
          <a:bodyPr wrap="square" rtlCol="0">
            <a:spAutoFit/>
          </a:bodyPr>
          <a:lstStyle/>
          <a:p>
            <a:r>
              <a:rPr lang="zh-CN" altLang="en-US" dirty="0">
                <a:solidFill>
                  <a:srgbClr val="666666"/>
                </a:solidFill>
                <a:latin typeface="微软雅黑" panose="020B0503020204020204" pitchFamily="34" charset="-122"/>
                <a:ea typeface="微软雅黑" panose="020B0503020204020204" pitchFamily="34" charset="-122"/>
              </a:rPr>
              <a:t>从人的差别性角度而言</a:t>
            </a:r>
            <a:r>
              <a:rPr lang="zh-CN" altLang="en-US" dirty="0" smtClean="0">
                <a:solidFill>
                  <a:srgbClr val="666666"/>
                </a:solidFill>
                <a:latin typeface="微软雅黑" panose="020B0503020204020204" pitchFamily="34" charset="-122"/>
                <a:ea typeface="微软雅黑" panose="020B0503020204020204" pitchFamily="34" charset="-122"/>
              </a:rPr>
              <a:t>，各人知识</a:t>
            </a:r>
            <a:r>
              <a:rPr lang="zh-CN" altLang="en-US" dirty="0">
                <a:solidFill>
                  <a:srgbClr val="666666"/>
                </a:solidFill>
                <a:latin typeface="微软雅黑" panose="020B0503020204020204" pitchFamily="34" charset="-122"/>
                <a:ea typeface="微软雅黑" panose="020B0503020204020204" pitchFamily="34" charset="-122"/>
              </a:rPr>
              <a:t>、智慧、能力、素养、性格千差万别，为政者不能要求他人办事一个水准</a:t>
            </a:r>
          </a:p>
        </p:txBody>
      </p:sp>
      <p:sp>
        <p:nvSpPr>
          <p:cNvPr id="69" name="文本框 68"/>
          <p:cNvSpPr txBox="1"/>
          <p:nvPr/>
        </p:nvSpPr>
        <p:spPr>
          <a:xfrm>
            <a:off x="1380347" y="5334074"/>
            <a:ext cx="4280910" cy="923330"/>
          </a:xfrm>
          <a:prstGeom prst="rect">
            <a:avLst/>
          </a:prstGeom>
          <a:noFill/>
        </p:spPr>
        <p:txBody>
          <a:bodyPr wrap="square" rtlCol="0">
            <a:spAutoFit/>
          </a:bodyPr>
          <a:lstStyle/>
          <a:p>
            <a:r>
              <a:rPr lang="zh-CN" altLang="en-US" dirty="0" smtClean="0">
                <a:solidFill>
                  <a:srgbClr val="666666"/>
                </a:solidFill>
                <a:latin typeface="微软雅黑" panose="020B0503020204020204" pitchFamily="34" charset="-122"/>
                <a:ea typeface="微软雅黑" panose="020B0503020204020204" pitchFamily="34" charset="-122"/>
              </a:rPr>
              <a:t>各人信息</a:t>
            </a:r>
            <a:r>
              <a:rPr lang="zh-CN" altLang="en-US" dirty="0">
                <a:solidFill>
                  <a:srgbClr val="666666"/>
                </a:solidFill>
                <a:latin typeface="微软雅黑" panose="020B0503020204020204" pitchFamily="34" charset="-122"/>
                <a:ea typeface="微软雅黑" panose="020B0503020204020204" pitchFamily="34" charset="-122"/>
              </a:rPr>
              <a:t>掌握不对称、认识水平不一致、思维角度不同一，为政者也不能要求他人完全事如己</a:t>
            </a:r>
            <a:r>
              <a:rPr lang="zh-CN" altLang="en-US" dirty="0" smtClean="0">
                <a:solidFill>
                  <a:srgbClr val="666666"/>
                </a:solidFill>
                <a:latin typeface="微软雅黑" panose="020B0503020204020204" pitchFamily="34" charset="-122"/>
                <a:ea typeface="微软雅黑" panose="020B0503020204020204" pitchFamily="34" charset="-122"/>
              </a:rPr>
              <a:t>愿</a:t>
            </a:r>
            <a:endParaRPr lang="zh-CN" altLang="en-US" dirty="0">
              <a:solidFill>
                <a:srgbClr val="666666"/>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898365" y="5897974"/>
            <a:ext cx="5988438" cy="369332"/>
          </a:xfrm>
          <a:prstGeom prst="rect">
            <a:avLst/>
          </a:prstGeom>
          <a:noFill/>
          <a:ln w="19050">
            <a:solidFill>
              <a:schemeClr val="accent2">
                <a:lumMod val="75000"/>
              </a:schemeClr>
            </a:solidFill>
          </a:ln>
          <a:effectLst>
            <a:outerShdw blurRad="50800" dist="38100" dir="13500000" algn="br" rotWithShape="0">
              <a:prstClr val="black">
                <a:alpha val="40000"/>
              </a:prstClr>
            </a:outerShdw>
          </a:effectLst>
        </p:spPr>
        <p:txBody>
          <a:bodyPr wrap="square" rtlCol="0">
            <a:spAutoFit/>
          </a:bodyPr>
          <a:lstStyle/>
          <a:p>
            <a:r>
              <a:rPr lang="zh-CN" altLang="zh-CN" dirty="0">
                <a:latin typeface="黑体" panose="02010609060101010101" pitchFamily="49" charset="-122"/>
                <a:ea typeface="黑体" panose="02010609060101010101" pitchFamily="49" charset="-122"/>
              </a:rPr>
              <a:t>“水至清无鱼，人至察无</a:t>
            </a:r>
            <a:r>
              <a:rPr lang="zh-CN" altLang="zh-CN" dirty="0" smtClean="0">
                <a:latin typeface="黑体" panose="02010609060101010101" pitchFamily="49" charset="-122"/>
                <a:ea typeface="黑体" panose="02010609060101010101" pitchFamily="49" charset="-122"/>
              </a:rPr>
              <a:t>徒”</a:t>
            </a:r>
            <a:r>
              <a:rPr lang="zh-CN" altLang="en-US" dirty="0" smtClean="0">
                <a:latin typeface="黑体" panose="02010609060101010101" pitchFamily="49" charset="-122"/>
                <a:ea typeface="黑体" panose="02010609060101010101" pitchFamily="49" charset="-122"/>
              </a:rPr>
              <a:t>，</a:t>
            </a:r>
            <a:r>
              <a:rPr lang="zh-CN" altLang="zh-CN" dirty="0" smtClean="0">
                <a:latin typeface="黑体" panose="02010609060101010101" pitchFamily="49" charset="-122"/>
                <a:ea typeface="黑体" panose="02010609060101010101" pitchFamily="49" charset="-122"/>
              </a:rPr>
              <a:t>为</a:t>
            </a:r>
            <a:r>
              <a:rPr lang="zh-CN" altLang="zh-CN" dirty="0">
                <a:latin typeface="黑体" panose="02010609060101010101" pitchFamily="49" charset="-122"/>
                <a:ea typeface="黑体" panose="02010609060101010101" pitchFamily="49" charset="-122"/>
              </a:rPr>
              <a:t>政</a:t>
            </a:r>
            <a:r>
              <a:rPr lang="zh-CN" altLang="zh-CN" dirty="0" smtClean="0">
                <a:latin typeface="黑体" panose="02010609060101010101" pitchFamily="49" charset="-122"/>
                <a:ea typeface="黑体" panose="02010609060101010101" pitchFamily="49" charset="-122"/>
              </a:rPr>
              <a:t>者</a:t>
            </a:r>
            <a:r>
              <a:rPr lang="zh-CN" altLang="en-US" dirty="0" smtClean="0">
                <a:latin typeface="黑体" panose="02010609060101010101" pitchFamily="49" charset="-122"/>
                <a:ea typeface="黑体" panose="02010609060101010101" pitchFamily="49" charset="-122"/>
              </a:rPr>
              <a:t>切莫</a:t>
            </a:r>
            <a:r>
              <a:rPr lang="zh-CN" altLang="zh-CN" dirty="0" smtClean="0">
                <a:latin typeface="黑体" panose="02010609060101010101" pitchFamily="49" charset="-122"/>
                <a:ea typeface="黑体" panose="02010609060101010101" pitchFamily="49" charset="-122"/>
              </a:rPr>
              <a:t>做孤家寡人</a:t>
            </a: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320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1000"/>
                                        <p:tgtEl>
                                          <p:spTgt spid="66"/>
                                        </p:tgtEl>
                                      </p:cBhvr>
                                    </p:animEffect>
                                    <p:anim calcmode="lin" valueType="num">
                                      <p:cBhvr>
                                        <p:cTn id="12" dur="1000" fill="hold"/>
                                        <p:tgtEl>
                                          <p:spTgt spid="66"/>
                                        </p:tgtEl>
                                        <p:attrNameLst>
                                          <p:attrName>ppt_x</p:attrName>
                                        </p:attrNameLst>
                                      </p:cBhvr>
                                      <p:tavLst>
                                        <p:tav tm="0">
                                          <p:val>
                                            <p:strVal val="#ppt_x"/>
                                          </p:val>
                                        </p:tav>
                                        <p:tav tm="100000">
                                          <p:val>
                                            <p:strVal val="#ppt_x"/>
                                          </p:val>
                                        </p:tav>
                                      </p:tavLst>
                                    </p:anim>
                                    <p:anim calcmode="lin" valueType="num">
                                      <p:cBhvr>
                                        <p:cTn id="13" dur="1000" fill="hold"/>
                                        <p:tgtEl>
                                          <p:spTgt spid="6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80">
                                          <p:stCondLst>
                                            <p:cond delay="0"/>
                                          </p:stCondLst>
                                        </p:cTn>
                                        <p:tgtEl>
                                          <p:spTgt spid="57"/>
                                        </p:tgtEl>
                                      </p:cBhvr>
                                    </p:animEffect>
                                    <p:anim calcmode="lin" valueType="num">
                                      <p:cBhvr>
                                        <p:cTn id="2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7" dur="26">
                                          <p:stCondLst>
                                            <p:cond delay="650"/>
                                          </p:stCondLst>
                                        </p:cTn>
                                        <p:tgtEl>
                                          <p:spTgt spid="57"/>
                                        </p:tgtEl>
                                      </p:cBhvr>
                                      <p:to x="100000" y="60000"/>
                                    </p:animScale>
                                    <p:animScale>
                                      <p:cBhvr>
                                        <p:cTn id="28" dur="166" decel="50000">
                                          <p:stCondLst>
                                            <p:cond delay="676"/>
                                          </p:stCondLst>
                                        </p:cTn>
                                        <p:tgtEl>
                                          <p:spTgt spid="57"/>
                                        </p:tgtEl>
                                      </p:cBhvr>
                                      <p:to x="100000" y="100000"/>
                                    </p:animScale>
                                    <p:animScale>
                                      <p:cBhvr>
                                        <p:cTn id="29" dur="26">
                                          <p:stCondLst>
                                            <p:cond delay="1312"/>
                                          </p:stCondLst>
                                        </p:cTn>
                                        <p:tgtEl>
                                          <p:spTgt spid="57"/>
                                        </p:tgtEl>
                                      </p:cBhvr>
                                      <p:to x="100000" y="80000"/>
                                    </p:animScale>
                                    <p:animScale>
                                      <p:cBhvr>
                                        <p:cTn id="30" dur="166" decel="50000">
                                          <p:stCondLst>
                                            <p:cond delay="1338"/>
                                          </p:stCondLst>
                                        </p:cTn>
                                        <p:tgtEl>
                                          <p:spTgt spid="57"/>
                                        </p:tgtEl>
                                      </p:cBhvr>
                                      <p:to x="100000" y="100000"/>
                                    </p:animScale>
                                    <p:animScale>
                                      <p:cBhvr>
                                        <p:cTn id="31" dur="26">
                                          <p:stCondLst>
                                            <p:cond delay="1642"/>
                                          </p:stCondLst>
                                        </p:cTn>
                                        <p:tgtEl>
                                          <p:spTgt spid="57"/>
                                        </p:tgtEl>
                                      </p:cBhvr>
                                      <p:to x="100000" y="90000"/>
                                    </p:animScale>
                                    <p:animScale>
                                      <p:cBhvr>
                                        <p:cTn id="32" dur="166" decel="50000">
                                          <p:stCondLst>
                                            <p:cond delay="1668"/>
                                          </p:stCondLst>
                                        </p:cTn>
                                        <p:tgtEl>
                                          <p:spTgt spid="57"/>
                                        </p:tgtEl>
                                      </p:cBhvr>
                                      <p:to x="100000" y="100000"/>
                                    </p:animScale>
                                    <p:animScale>
                                      <p:cBhvr>
                                        <p:cTn id="33" dur="26">
                                          <p:stCondLst>
                                            <p:cond delay="1808"/>
                                          </p:stCondLst>
                                        </p:cTn>
                                        <p:tgtEl>
                                          <p:spTgt spid="57"/>
                                        </p:tgtEl>
                                      </p:cBhvr>
                                      <p:to x="100000" y="95000"/>
                                    </p:animScale>
                                    <p:animScale>
                                      <p:cBhvr>
                                        <p:cTn id="34" dur="166" decel="50000">
                                          <p:stCondLst>
                                            <p:cond delay="1834"/>
                                          </p:stCondLst>
                                        </p:cTn>
                                        <p:tgtEl>
                                          <p:spTgt spid="57"/>
                                        </p:tgtEl>
                                      </p:cBhvr>
                                      <p:to x="100000" y="100000"/>
                                    </p:animScale>
                                  </p:childTnLst>
                                </p:cTn>
                              </p:par>
                            </p:childTnLst>
                          </p:cTn>
                        </p:par>
                        <p:par>
                          <p:cTn id="35" fill="hold">
                            <p:stCondLst>
                              <p:cond delay="4000"/>
                            </p:stCondLst>
                            <p:childTnLst>
                              <p:par>
                                <p:cTn id="36" presetID="12" presetClass="entr" presetSubtype="8"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lide(fromLeft)">
                                      <p:cBhvr>
                                        <p:cTn id="38" dur="500"/>
                                        <p:tgtEl>
                                          <p:spTgt spid="2"/>
                                        </p:tgtEl>
                                      </p:cBhvr>
                                    </p:animEffect>
                                  </p:childTnLst>
                                </p:cTn>
                              </p:par>
                            </p:childTnLst>
                          </p:cTn>
                        </p:par>
                        <p:par>
                          <p:cTn id="39" fill="hold">
                            <p:stCondLst>
                              <p:cond delay="4500"/>
                            </p:stCondLst>
                            <p:childTnLst>
                              <p:par>
                                <p:cTn id="40" presetID="26"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80">
                                          <p:stCondLst>
                                            <p:cond delay="0"/>
                                          </p:stCondLst>
                                        </p:cTn>
                                        <p:tgtEl>
                                          <p:spTgt spid="35"/>
                                        </p:tgtEl>
                                      </p:cBhvr>
                                    </p:animEffect>
                                    <p:anim calcmode="lin" valueType="num">
                                      <p:cBhvr>
                                        <p:cTn id="4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8" dur="26">
                                          <p:stCondLst>
                                            <p:cond delay="650"/>
                                          </p:stCondLst>
                                        </p:cTn>
                                        <p:tgtEl>
                                          <p:spTgt spid="35"/>
                                        </p:tgtEl>
                                      </p:cBhvr>
                                      <p:to x="100000" y="60000"/>
                                    </p:animScale>
                                    <p:animScale>
                                      <p:cBhvr>
                                        <p:cTn id="49" dur="166" decel="50000">
                                          <p:stCondLst>
                                            <p:cond delay="676"/>
                                          </p:stCondLst>
                                        </p:cTn>
                                        <p:tgtEl>
                                          <p:spTgt spid="35"/>
                                        </p:tgtEl>
                                      </p:cBhvr>
                                      <p:to x="100000" y="100000"/>
                                    </p:animScale>
                                    <p:animScale>
                                      <p:cBhvr>
                                        <p:cTn id="50" dur="26">
                                          <p:stCondLst>
                                            <p:cond delay="1312"/>
                                          </p:stCondLst>
                                        </p:cTn>
                                        <p:tgtEl>
                                          <p:spTgt spid="35"/>
                                        </p:tgtEl>
                                      </p:cBhvr>
                                      <p:to x="100000" y="80000"/>
                                    </p:animScale>
                                    <p:animScale>
                                      <p:cBhvr>
                                        <p:cTn id="51" dur="166" decel="50000">
                                          <p:stCondLst>
                                            <p:cond delay="1338"/>
                                          </p:stCondLst>
                                        </p:cTn>
                                        <p:tgtEl>
                                          <p:spTgt spid="35"/>
                                        </p:tgtEl>
                                      </p:cBhvr>
                                      <p:to x="100000" y="100000"/>
                                    </p:animScale>
                                    <p:animScale>
                                      <p:cBhvr>
                                        <p:cTn id="52" dur="26">
                                          <p:stCondLst>
                                            <p:cond delay="1642"/>
                                          </p:stCondLst>
                                        </p:cTn>
                                        <p:tgtEl>
                                          <p:spTgt spid="35"/>
                                        </p:tgtEl>
                                      </p:cBhvr>
                                      <p:to x="100000" y="90000"/>
                                    </p:animScale>
                                    <p:animScale>
                                      <p:cBhvr>
                                        <p:cTn id="53" dur="166" decel="50000">
                                          <p:stCondLst>
                                            <p:cond delay="1668"/>
                                          </p:stCondLst>
                                        </p:cTn>
                                        <p:tgtEl>
                                          <p:spTgt spid="35"/>
                                        </p:tgtEl>
                                      </p:cBhvr>
                                      <p:to x="100000" y="100000"/>
                                    </p:animScale>
                                    <p:animScale>
                                      <p:cBhvr>
                                        <p:cTn id="54" dur="26">
                                          <p:stCondLst>
                                            <p:cond delay="1808"/>
                                          </p:stCondLst>
                                        </p:cTn>
                                        <p:tgtEl>
                                          <p:spTgt spid="35"/>
                                        </p:tgtEl>
                                      </p:cBhvr>
                                      <p:to x="100000" y="95000"/>
                                    </p:animScale>
                                    <p:animScale>
                                      <p:cBhvr>
                                        <p:cTn id="55" dur="166" decel="50000">
                                          <p:stCondLst>
                                            <p:cond delay="1834"/>
                                          </p:stCondLst>
                                        </p:cTn>
                                        <p:tgtEl>
                                          <p:spTgt spid="35"/>
                                        </p:tgtEl>
                                      </p:cBhvr>
                                      <p:to x="100000" y="100000"/>
                                    </p:animScale>
                                  </p:childTnLst>
                                </p:cTn>
                              </p:par>
                            </p:childTnLst>
                          </p:cTn>
                        </p:par>
                        <p:par>
                          <p:cTn id="56" fill="hold">
                            <p:stCondLst>
                              <p:cond delay="6500"/>
                            </p:stCondLst>
                            <p:childTnLst>
                              <p:par>
                                <p:cTn id="57" presetID="12" presetClass="entr" presetSubtype="8"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slide(fromLeft)">
                                      <p:cBhvr>
                                        <p:cTn id="59" dur="500"/>
                                        <p:tgtEl>
                                          <p:spTgt spid="48"/>
                                        </p:tgtEl>
                                      </p:cBhvr>
                                    </p:animEffect>
                                  </p:childTnLst>
                                </p:cTn>
                              </p:par>
                            </p:childTnLst>
                          </p:cTn>
                        </p:par>
                        <p:par>
                          <p:cTn id="60" fill="hold">
                            <p:stCondLst>
                              <p:cond delay="7000"/>
                            </p:stCondLst>
                            <p:childTnLst>
                              <p:par>
                                <p:cTn id="61" presetID="50" presetClass="entr" presetSubtype="0" decel="10000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1000" fill="hold"/>
                                        <p:tgtEl>
                                          <p:spTgt spid="49"/>
                                        </p:tgtEl>
                                        <p:attrNameLst>
                                          <p:attrName>ppt_w</p:attrName>
                                        </p:attrNameLst>
                                      </p:cBhvr>
                                      <p:tavLst>
                                        <p:tav tm="0">
                                          <p:val>
                                            <p:strVal val="#ppt_w+.3"/>
                                          </p:val>
                                        </p:tav>
                                        <p:tav tm="100000">
                                          <p:val>
                                            <p:strVal val="#ppt_w"/>
                                          </p:val>
                                        </p:tav>
                                      </p:tavLst>
                                    </p:anim>
                                    <p:anim calcmode="lin" valueType="num">
                                      <p:cBhvr>
                                        <p:cTn id="64" dur="1000" fill="hold"/>
                                        <p:tgtEl>
                                          <p:spTgt spid="49"/>
                                        </p:tgtEl>
                                        <p:attrNameLst>
                                          <p:attrName>ppt_h</p:attrName>
                                        </p:attrNameLst>
                                      </p:cBhvr>
                                      <p:tavLst>
                                        <p:tav tm="0">
                                          <p:val>
                                            <p:strVal val="#ppt_h"/>
                                          </p:val>
                                        </p:tav>
                                        <p:tav tm="100000">
                                          <p:val>
                                            <p:strVal val="#ppt_h"/>
                                          </p:val>
                                        </p:tav>
                                      </p:tavLst>
                                    </p:anim>
                                    <p:animEffect transition="in" filter="fade">
                                      <p:cBhvr>
                                        <p:cTn id="65" dur="1000"/>
                                        <p:tgtEl>
                                          <p:spTgt spid="49"/>
                                        </p:tgtEl>
                                      </p:cBhvr>
                                    </p:animEffect>
                                  </p:childTnLst>
                                </p:cTn>
                              </p:par>
                            </p:childTnLst>
                          </p:cTn>
                        </p:par>
                        <p:par>
                          <p:cTn id="66" fill="hold">
                            <p:stCondLst>
                              <p:cond delay="8000"/>
                            </p:stCondLst>
                            <p:childTnLst>
                              <p:par>
                                <p:cTn id="67" presetID="50" presetClass="entr" presetSubtype="0" decel="100000" fill="hold" grpId="0" nodeType="after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p:cTn id="69" dur="1000" fill="hold"/>
                                        <p:tgtEl>
                                          <p:spTgt spid="52"/>
                                        </p:tgtEl>
                                        <p:attrNameLst>
                                          <p:attrName>ppt_w</p:attrName>
                                        </p:attrNameLst>
                                      </p:cBhvr>
                                      <p:tavLst>
                                        <p:tav tm="0">
                                          <p:val>
                                            <p:strVal val="#ppt_w+.3"/>
                                          </p:val>
                                        </p:tav>
                                        <p:tav tm="100000">
                                          <p:val>
                                            <p:strVal val="#ppt_w"/>
                                          </p:val>
                                        </p:tav>
                                      </p:tavLst>
                                    </p:anim>
                                    <p:anim calcmode="lin" valueType="num">
                                      <p:cBhvr>
                                        <p:cTn id="70" dur="1000" fill="hold"/>
                                        <p:tgtEl>
                                          <p:spTgt spid="52"/>
                                        </p:tgtEl>
                                        <p:attrNameLst>
                                          <p:attrName>ppt_h</p:attrName>
                                        </p:attrNameLst>
                                      </p:cBhvr>
                                      <p:tavLst>
                                        <p:tav tm="0">
                                          <p:val>
                                            <p:strVal val="#ppt_h"/>
                                          </p:val>
                                        </p:tav>
                                        <p:tav tm="100000">
                                          <p:val>
                                            <p:strVal val="#ppt_h"/>
                                          </p:val>
                                        </p:tav>
                                      </p:tavLst>
                                    </p:anim>
                                    <p:animEffect transition="in" filter="fade">
                                      <p:cBhvr>
                                        <p:cTn id="71" dur="1000"/>
                                        <p:tgtEl>
                                          <p:spTgt spid="52"/>
                                        </p:tgtEl>
                                      </p:cBhvr>
                                    </p:animEffect>
                                  </p:childTnLst>
                                </p:cTn>
                              </p:par>
                            </p:childTnLst>
                          </p:cTn>
                        </p:par>
                        <p:par>
                          <p:cTn id="72" fill="hold">
                            <p:stCondLst>
                              <p:cond delay="9000"/>
                            </p:stCondLst>
                            <p:childTnLst>
                              <p:par>
                                <p:cTn id="73" presetID="50" presetClass="entr" presetSubtype="0" decel="10000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1000" fill="hold"/>
                                        <p:tgtEl>
                                          <p:spTgt spid="50"/>
                                        </p:tgtEl>
                                        <p:attrNameLst>
                                          <p:attrName>ppt_w</p:attrName>
                                        </p:attrNameLst>
                                      </p:cBhvr>
                                      <p:tavLst>
                                        <p:tav tm="0">
                                          <p:val>
                                            <p:strVal val="#ppt_w+.3"/>
                                          </p:val>
                                        </p:tav>
                                        <p:tav tm="100000">
                                          <p:val>
                                            <p:strVal val="#ppt_w"/>
                                          </p:val>
                                        </p:tav>
                                      </p:tavLst>
                                    </p:anim>
                                    <p:anim calcmode="lin" valueType="num">
                                      <p:cBhvr>
                                        <p:cTn id="76" dur="1000" fill="hold"/>
                                        <p:tgtEl>
                                          <p:spTgt spid="50"/>
                                        </p:tgtEl>
                                        <p:attrNameLst>
                                          <p:attrName>ppt_h</p:attrName>
                                        </p:attrNameLst>
                                      </p:cBhvr>
                                      <p:tavLst>
                                        <p:tav tm="0">
                                          <p:val>
                                            <p:strVal val="#ppt_h"/>
                                          </p:val>
                                        </p:tav>
                                        <p:tav tm="100000">
                                          <p:val>
                                            <p:strVal val="#ppt_h"/>
                                          </p:val>
                                        </p:tav>
                                      </p:tavLst>
                                    </p:anim>
                                    <p:animEffect transition="in" filter="fade">
                                      <p:cBhvr>
                                        <p:cTn id="77" dur="1000"/>
                                        <p:tgtEl>
                                          <p:spTgt spid="50"/>
                                        </p:tgtEl>
                                      </p:cBhvr>
                                    </p:animEffect>
                                  </p:childTnLst>
                                </p:cTn>
                              </p:par>
                            </p:childTnLst>
                          </p:cTn>
                        </p:par>
                        <p:par>
                          <p:cTn id="78" fill="hold">
                            <p:stCondLst>
                              <p:cond delay="10000"/>
                            </p:stCondLst>
                            <p:childTnLst>
                              <p:par>
                                <p:cTn id="79" presetID="50" presetClass="entr" presetSubtype="0" decel="100000" fill="hold" grpId="0" nodeType="after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p:cTn id="81" dur="1000" fill="hold"/>
                                        <p:tgtEl>
                                          <p:spTgt spid="65"/>
                                        </p:tgtEl>
                                        <p:attrNameLst>
                                          <p:attrName>ppt_w</p:attrName>
                                        </p:attrNameLst>
                                      </p:cBhvr>
                                      <p:tavLst>
                                        <p:tav tm="0">
                                          <p:val>
                                            <p:strVal val="#ppt_w+.3"/>
                                          </p:val>
                                        </p:tav>
                                        <p:tav tm="100000">
                                          <p:val>
                                            <p:strVal val="#ppt_w"/>
                                          </p:val>
                                        </p:tav>
                                      </p:tavLst>
                                    </p:anim>
                                    <p:anim calcmode="lin" valueType="num">
                                      <p:cBhvr>
                                        <p:cTn id="82" dur="1000" fill="hold"/>
                                        <p:tgtEl>
                                          <p:spTgt spid="65"/>
                                        </p:tgtEl>
                                        <p:attrNameLst>
                                          <p:attrName>ppt_h</p:attrName>
                                        </p:attrNameLst>
                                      </p:cBhvr>
                                      <p:tavLst>
                                        <p:tav tm="0">
                                          <p:val>
                                            <p:strVal val="#ppt_h"/>
                                          </p:val>
                                        </p:tav>
                                        <p:tav tm="100000">
                                          <p:val>
                                            <p:strVal val="#ppt_h"/>
                                          </p:val>
                                        </p:tav>
                                      </p:tavLst>
                                    </p:anim>
                                    <p:animEffect transition="in" filter="fade">
                                      <p:cBhvr>
                                        <p:cTn id="83" dur="1000"/>
                                        <p:tgtEl>
                                          <p:spTgt spid="65"/>
                                        </p:tgtEl>
                                      </p:cBhvr>
                                    </p:animEffect>
                                  </p:childTnLst>
                                </p:cTn>
                              </p:par>
                            </p:childTnLst>
                          </p:cTn>
                        </p:par>
                        <p:par>
                          <p:cTn id="84" fill="hold">
                            <p:stCondLst>
                              <p:cond delay="11000"/>
                            </p:stCondLst>
                            <p:childTnLst>
                              <p:par>
                                <p:cTn id="85" presetID="50" presetClass="entr" presetSubtype="0" decel="100000"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1000" fill="hold"/>
                                        <p:tgtEl>
                                          <p:spTgt spid="51"/>
                                        </p:tgtEl>
                                        <p:attrNameLst>
                                          <p:attrName>ppt_w</p:attrName>
                                        </p:attrNameLst>
                                      </p:cBhvr>
                                      <p:tavLst>
                                        <p:tav tm="0">
                                          <p:val>
                                            <p:strVal val="#ppt_w+.3"/>
                                          </p:val>
                                        </p:tav>
                                        <p:tav tm="100000">
                                          <p:val>
                                            <p:strVal val="#ppt_w"/>
                                          </p:val>
                                        </p:tav>
                                      </p:tavLst>
                                    </p:anim>
                                    <p:anim calcmode="lin" valueType="num">
                                      <p:cBhvr>
                                        <p:cTn id="88" dur="1000" fill="hold"/>
                                        <p:tgtEl>
                                          <p:spTgt spid="51"/>
                                        </p:tgtEl>
                                        <p:attrNameLst>
                                          <p:attrName>ppt_h</p:attrName>
                                        </p:attrNameLst>
                                      </p:cBhvr>
                                      <p:tavLst>
                                        <p:tav tm="0">
                                          <p:val>
                                            <p:strVal val="#ppt_h"/>
                                          </p:val>
                                        </p:tav>
                                        <p:tav tm="100000">
                                          <p:val>
                                            <p:strVal val="#ppt_h"/>
                                          </p:val>
                                        </p:tav>
                                      </p:tavLst>
                                    </p:anim>
                                    <p:animEffect transition="in" filter="fade">
                                      <p:cBhvr>
                                        <p:cTn id="89" dur="1000"/>
                                        <p:tgtEl>
                                          <p:spTgt spid="51"/>
                                        </p:tgtEl>
                                      </p:cBhvr>
                                    </p:animEffect>
                                  </p:childTnLst>
                                </p:cTn>
                              </p:par>
                            </p:childTnLst>
                          </p:cTn>
                        </p:par>
                        <p:par>
                          <p:cTn id="90" fill="hold">
                            <p:stCondLst>
                              <p:cond delay="12000"/>
                            </p:stCondLst>
                            <p:childTnLst>
                              <p:par>
                                <p:cTn id="91" presetID="50" presetClass="entr" presetSubtype="0" decel="100000"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 calcmode="lin" valueType="num">
                                      <p:cBhvr>
                                        <p:cTn id="93" dur="1000" fill="hold"/>
                                        <p:tgtEl>
                                          <p:spTgt spid="69"/>
                                        </p:tgtEl>
                                        <p:attrNameLst>
                                          <p:attrName>ppt_w</p:attrName>
                                        </p:attrNameLst>
                                      </p:cBhvr>
                                      <p:tavLst>
                                        <p:tav tm="0">
                                          <p:val>
                                            <p:strVal val="#ppt_w+.3"/>
                                          </p:val>
                                        </p:tav>
                                        <p:tav tm="100000">
                                          <p:val>
                                            <p:strVal val="#ppt_w"/>
                                          </p:val>
                                        </p:tav>
                                      </p:tavLst>
                                    </p:anim>
                                    <p:anim calcmode="lin" valueType="num">
                                      <p:cBhvr>
                                        <p:cTn id="94" dur="1000" fill="hold"/>
                                        <p:tgtEl>
                                          <p:spTgt spid="69"/>
                                        </p:tgtEl>
                                        <p:attrNameLst>
                                          <p:attrName>ppt_h</p:attrName>
                                        </p:attrNameLst>
                                      </p:cBhvr>
                                      <p:tavLst>
                                        <p:tav tm="0">
                                          <p:val>
                                            <p:strVal val="#ppt_h"/>
                                          </p:val>
                                        </p:tav>
                                        <p:tav tm="100000">
                                          <p:val>
                                            <p:strVal val="#ppt_h"/>
                                          </p:val>
                                        </p:tav>
                                      </p:tavLst>
                                    </p:anim>
                                    <p:animEffect transition="in" filter="fade">
                                      <p:cBhvr>
                                        <p:cTn id="95" dur="1000"/>
                                        <p:tgtEl>
                                          <p:spTgt spid="69"/>
                                        </p:tgtEl>
                                      </p:cBhvr>
                                    </p:animEffect>
                                  </p:childTnLst>
                                </p:cTn>
                              </p:par>
                            </p:childTnLst>
                          </p:cTn>
                        </p:par>
                        <p:par>
                          <p:cTn id="96" fill="hold">
                            <p:stCondLst>
                              <p:cond delay="13000"/>
                            </p:stCondLst>
                            <p:childTnLst>
                              <p:par>
                                <p:cTn id="97" presetID="13" presetClass="entr" presetSubtype="16" fill="hold" nodeType="after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plus(in)">
                                      <p:cBhvr>
                                        <p:cTn id="99" dur="2000"/>
                                        <p:tgtEl>
                                          <p:spTgt spid="3"/>
                                        </p:tgtEl>
                                      </p:cBhvr>
                                    </p:animEffect>
                                  </p:childTnLst>
                                </p:cTn>
                              </p:par>
                            </p:childTnLst>
                          </p:cTn>
                        </p:par>
                        <p:par>
                          <p:cTn id="100" fill="hold">
                            <p:stCondLst>
                              <p:cond delay="15000"/>
                            </p:stCondLst>
                            <p:childTnLst>
                              <p:par>
                                <p:cTn id="101" presetID="13" presetClass="entr" presetSubtype="16"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plus(in)">
                                      <p:cBhvr>
                                        <p:cTn id="103" dur="2000"/>
                                        <p:tgtEl>
                                          <p:spTgt spid="4"/>
                                        </p:tgtEl>
                                      </p:cBhvr>
                                    </p:animEffect>
                                  </p:childTnLst>
                                </p:cTn>
                              </p:par>
                              <p:par>
                                <p:cTn id="104" presetID="22" presetClass="entr" presetSubtype="4" fill="hold"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down)">
                                      <p:cBhvr>
                                        <p:cTn id="10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48" grpId="0"/>
      <p:bldP spid="49" grpId="0" animBg="1"/>
      <p:bldP spid="50" grpId="0" animBg="1"/>
      <p:bldP spid="51" grpId="0" animBg="1"/>
      <p:bldP spid="52" grpId="0"/>
      <p:bldP spid="65" grpId="0"/>
      <p:bldP spid="69" grpId="0"/>
      <p:bldP spid="4"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2508</TotalTime>
  <Words>2831</Words>
  <Application>Microsoft Office PowerPoint</Application>
  <PresentationFormat>宽屏</PresentationFormat>
  <Paragraphs>322</Paragraphs>
  <Slides>42</Slides>
  <Notes>0</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42</vt:i4>
      </vt:variant>
    </vt:vector>
  </HeadingPairs>
  <TitlesOfParts>
    <vt:vector size="68" baseType="lpstr">
      <vt:lpstr>Stencil Std</vt:lpstr>
      <vt:lpstr>冬青黑体简体中文 W6</vt:lpstr>
      <vt:lpstr>方正粗倩简体</vt:lpstr>
      <vt:lpstr>方正启体简体</vt:lpstr>
      <vt:lpstr>方正舒体</vt:lpstr>
      <vt:lpstr>方正姚体</vt:lpstr>
      <vt:lpstr>仿宋</vt:lpstr>
      <vt:lpstr>汉仪综艺体简</vt:lpstr>
      <vt:lpstr>黑体</vt:lpstr>
      <vt:lpstr>华康俪金黑W8</vt:lpstr>
      <vt:lpstr>华文行楷</vt:lpstr>
      <vt:lpstr>华文楷体</vt:lpstr>
      <vt:lpstr>华文隶书</vt:lpstr>
      <vt:lpstr>楷体</vt:lpstr>
      <vt:lpstr>楷体-简</vt:lpstr>
      <vt:lpstr>宋体</vt:lpstr>
      <vt:lpstr>微软雅黑</vt:lpstr>
      <vt:lpstr>张海山锐线体简</vt:lpstr>
      <vt:lpstr>Arial</vt:lpstr>
      <vt:lpstr>Arial Black</vt:lpstr>
      <vt:lpstr>Calibri</vt:lpstr>
      <vt:lpstr>Calibri Light</vt:lpstr>
      <vt:lpstr>Wingdings</vt:lpstr>
      <vt:lpstr>1_Office 主题</vt:lpstr>
      <vt:lpstr>默认设计模板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liaoying zhang</dc:creator>
  <cp:lastModifiedBy>ZHI CAI</cp:lastModifiedBy>
  <cp:revision>140</cp:revision>
  <dcterms:created xsi:type="dcterms:W3CDTF">2014-12-22T06:25:55Z</dcterms:created>
  <dcterms:modified xsi:type="dcterms:W3CDTF">2016-07-04T07:53:04Z</dcterms:modified>
</cp:coreProperties>
</file>