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7" r:id="rId3"/>
    <p:sldId id="308" r:id="rId4"/>
    <p:sldId id="311" r:id="rId5"/>
    <p:sldId id="314" r:id="rId6"/>
    <p:sldId id="321" r:id="rId7"/>
    <p:sldId id="328" r:id="rId8"/>
    <p:sldId id="346" r:id="rId9"/>
    <p:sldId id="345" r:id="rId10"/>
    <p:sldId id="34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9900"/>
    <a:srgbClr val="FF9900"/>
    <a:srgbClr val="BFA60D"/>
    <a:srgbClr val="000000"/>
    <a:srgbClr val="FFFF71"/>
    <a:srgbClr val="FDD903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9" autoAdjust="0"/>
    <p:restoredTop sz="94660"/>
  </p:normalViewPr>
  <p:slideViewPr>
    <p:cSldViewPr>
      <p:cViewPr>
        <p:scale>
          <a:sx n="66" d="100"/>
          <a:sy n="66" d="100"/>
        </p:scale>
        <p:origin x="-1906" y="-5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>
      <p:cViewPr varScale="1">
        <p:scale>
          <a:sx n="57" d="100"/>
          <a:sy n="57" d="100"/>
        </p:scale>
        <p:origin x="-267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1AD88311-0EF2-4900-ACC4-90163BBFB60E}" type="datetimeFigureOut">
              <a:rPr lang="zh-CN" altLang="en-US"/>
              <a:pPr>
                <a:defRPr/>
              </a:pPr>
              <a:t>2012/3/1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EB5C5D2D-5F0B-4EC6-88BD-8C2692C152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ED24B45A-0947-4232-BF4E-0AAE3CA5EE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7053C-0B41-4EB8-A00C-0CA5DE1DC832}" type="slidenum">
              <a:rPr lang="en-US" altLang="zh-CN" smtClean="0">
                <a:latin typeface="Arial" charset="0"/>
              </a:rPr>
              <a:pPr/>
              <a:t>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90A8D-62B5-4618-A50C-E6A81003B520}" type="slidenum">
              <a:rPr lang="en-US" altLang="zh-CN" smtClean="0">
                <a:latin typeface="Arial" charset="0"/>
              </a:rPr>
              <a:pPr/>
              <a:t>10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B3B8E-588A-4EE3-9873-416C803C0186}" type="slidenum">
              <a:rPr lang="en-US" altLang="zh-CN" smtClean="0">
                <a:latin typeface="Arial" charset="0"/>
              </a:rPr>
              <a:pPr/>
              <a:t>2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3A8F9-0078-43C4-B158-29AB2E2C5EE1}" type="slidenum">
              <a:rPr lang="en-US" altLang="zh-CN" smtClean="0">
                <a:latin typeface="Arial" charset="0"/>
              </a:rPr>
              <a:pPr/>
              <a:t>3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B7D86-4E9D-4B1B-8CA4-61FD02B44566}" type="slidenum">
              <a:rPr lang="en-US" altLang="zh-CN" smtClean="0">
                <a:latin typeface="Arial" charset="0"/>
              </a:rPr>
              <a:pPr/>
              <a:t>4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C77BF-89D0-4BBD-9F96-B26BB9DD9D5C}" type="slidenum">
              <a:rPr lang="en-US" altLang="zh-CN" smtClean="0">
                <a:latin typeface="Arial" charset="0"/>
              </a:rPr>
              <a:pPr/>
              <a:t>5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16071-38EF-4032-81DF-204FC8AAC8C7}" type="slidenum">
              <a:rPr lang="en-US" altLang="zh-CN" smtClean="0">
                <a:latin typeface="Arial" charset="0"/>
              </a:rPr>
              <a:pPr/>
              <a:t>6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9C3E8-0C1C-438A-8378-4201ACBF8D53}" type="slidenum">
              <a:rPr lang="en-US" altLang="zh-CN" smtClean="0">
                <a:latin typeface="Arial" charset="0"/>
              </a:rPr>
              <a:pPr/>
              <a:t>7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BAFBD-4FA6-4A55-9B9F-CDD6284E2206}" type="slidenum">
              <a:rPr lang="en-US" altLang="zh-CN" smtClean="0">
                <a:latin typeface="Arial" charset="0"/>
              </a:rPr>
              <a:pPr/>
              <a:t>8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C8A13-918E-48A0-820F-6AF9347B0636}" type="slidenum">
              <a:rPr lang="en-US" altLang="zh-CN" smtClean="0">
                <a:latin typeface="Arial" charset="0"/>
              </a:rPr>
              <a:pPr/>
              <a:t>9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grpSp>
        <p:nvGrpSpPr>
          <p:cNvPr id="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5" name="Rectangle 18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6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7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8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sp>
        <p:nvSpPr>
          <p:cNvPr id="9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" name="Rectangle 164"/>
          <p:cNvSpPr>
            <a:spLocks noChangeArrowheads="1"/>
          </p:cNvSpPr>
          <p:nvPr/>
        </p:nvSpPr>
        <p:spPr bwMode="gray">
          <a:xfrm rot="162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grpSp>
        <p:nvGrpSpPr>
          <p:cNvPr id="1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1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4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15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6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7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18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9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20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21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22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23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24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25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26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27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28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2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3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32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" name="Rectangle 242"/>
            <p:cNvSpPr>
              <a:spLocks noChangeArrowheads="1"/>
            </p:cNvSpPr>
            <p:nvPr userDrawn="1"/>
          </p:nvSpPr>
          <p:spPr bwMode="gray">
            <a:xfrm rot="5400000">
              <a:off x="621" y="3443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34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35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6" name="Group 219"/>
            <p:cNvGrpSpPr>
              <a:grpSpLocks/>
            </p:cNvGrpSpPr>
            <p:nvPr userDrawn="1"/>
          </p:nvGrpSpPr>
          <p:grpSpPr bwMode="auto">
            <a:xfrm rot="5400000">
              <a:off x="489" y="-92"/>
              <a:ext cx="346" cy="1336"/>
              <a:chOff x="767" y="1699"/>
              <a:chExt cx="406" cy="2620"/>
            </a:xfrm>
          </p:grpSpPr>
          <p:sp>
            <p:nvSpPr>
              <p:cNvPr id="40" name="Rectangle 220"/>
              <p:cNvSpPr>
                <a:spLocks noChangeArrowheads="1"/>
              </p:cNvSpPr>
              <p:nvPr userDrawn="1"/>
            </p:nvSpPr>
            <p:spPr bwMode="gray">
              <a:xfrm>
                <a:off x="767" y="1699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41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699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  <a:ea typeface="+mn-ea"/>
                </a:endParaRPr>
              </a:p>
            </p:txBody>
          </p:sp>
        </p:grpSp>
        <p:grpSp>
          <p:nvGrpSpPr>
            <p:cNvPr id="3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3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itchFamily="34" charset="0"/>
                  <a:ea typeface="+mn-ea"/>
                </a:endParaRPr>
              </a:p>
            </p:txBody>
          </p:sp>
        </p:grpSp>
      </p:grpSp>
      <p:sp>
        <p:nvSpPr>
          <p:cNvPr id="42" name="Rectangle 163"/>
          <p:cNvSpPr>
            <a:spLocks noChangeArrowheads="1"/>
          </p:cNvSpPr>
          <p:nvPr userDrawn="1"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pic>
        <p:nvPicPr>
          <p:cNvPr id="43" name="图片 52" descr="20100716_3fd2ac73fbe2b4897736FIkzt1h1iJ5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211455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0BDF-4EC9-4851-A017-03D6B6D91E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E49F-4E2D-4614-9EE7-78671D9D06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9FC2-945E-43E3-9FEA-A6E3853839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0004-6FB6-4DE9-9536-12A3A9556C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C7DC-DCA4-45FA-A4DA-67EE5F4D03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905FB-FA07-40A8-9B9C-FD307C847E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796F-1BB5-485E-AAE2-A11AF516C3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F7AA-5931-4162-A8F0-CF1EAC89C7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856C-742C-4E53-91C6-8EE52E806D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8DA18-3177-42D6-94D0-315C6CC37B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5847-8C08-405A-8F1E-68C96A13AB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521A-DC20-409F-BD7C-DD7ABB360C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F14F-D780-4330-88E7-D2338B7196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B4E4-5D92-4E7F-B4BD-2B7A2BC22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8514-2D51-40AB-81F0-186540B80B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3648528_124717045908_2.jpg"/>
          <p:cNvPicPr>
            <a:picLocks noChangeAspect="1"/>
          </p:cNvPicPr>
          <p:nvPr userDrawn="1"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000"/>
          </a:blip>
          <a:srcRect b="4167"/>
          <a:stretch>
            <a:fillRect/>
          </a:stretch>
        </p:blipFill>
        <p:spPr>
          <a:xfrm>
            <a:off x="914400" y="1371600"/>
            <a:ext cx="82296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84859AB-1225-4D89-9F3C-15D128C35A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grpSp>
        <p:nvGrpSpPr>
          <p:cNvPr id="1033" name="Group 71"/>
          <p:cNvGrpSpPr>
            <a:grpSpLocks/>
          </p:cNvGrpSpPr>
          <p:nvPr/>
        </p:nvGrpSpPr>
        <p:grpSpPr bwMode="auto">
          <a:xfrm rot="-54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59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grpSp>
        <p:nvGrpSpPr>
          <p:cNvPr id="1035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81000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grpSp>
        <p:nvGrpSpPr>
          <p:cNvPr id="1037" name="Group 83"/>
          <p:cNvGrpSpPr>
            <a:grpSpLocks/>
          </p:cNvGrpSpPr>
          <p:nvPr/>
        </p:nvGrpSpPr>
        <p:grpSpPr bwMode="auto">
          <a:xfrm rot="54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grpSp>
        <p:nvGrpSpPr>
          <p:cNvPr id="1039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040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041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04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4572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grpSp>
        <p:nvGrpSpPr>
          <p:cNvPr id="1044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045" name="Group 104"/>
          <p:cNvGrpSpPr>
            <a:grpSpLocks/>
          </p:cNvGrpSpPr>
          <p:nvPr/>
        </p:nvGrpSpPr>
        <p:grpSpPr bwMode="auto">
          <a:xfrm rot="-54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59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046" name="Group 107"/>
          <p:cNvGrpSpPr>
            <a:grpSpLocks/>
          </p:cNvGrpSpPr>
          <p:nvPr/>
        </p:nvGrpSpPr>
        <p:grpSpPr bwMode="auto">
          <a:xfrm rot="54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+mn-ea"/>
              </a:endParaRPr>
            </a:p>
          </p:txBody>
        </p:sp>
      </p:grpSp>
      <p:pic>
        <p:nvPicPr>
          <p:cNvPr id="1047" name="图片 44" descr="杂志社logo带网址.gif"/>
          <p:cNvPicPr>
            <a:picLocks/>
          </p:cNvPicPr>
          <p:nvPr userDrawn="1"/>
        </p:nvPicPr>
        <p:blipFill>
          <a:blip r:embed="rId18" cstate="print"/>
          <a:srcRect t="66621" r="179"/>
          <a:stretch>
            <a:fillRect/>
          </a:stretch>
        </p:blipFill>
        <p:spPr bwMode="auto">
          <a:xfrm>
            <a:off x="6705600" y="6248400"/>
            <a:ext cx="1989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46" descr="381347_161738053_2 (4).jpg"/>
          <p:cNvPicPr>
            <a:picLocks noChangeAspect="1"/>
          </p:cNvPicPr>
          <p:nvPr userDrawn="1"/>
        </p:nvPicPr>
        <p:blipFill>
          <a:blip r:embed="rId19" cstate="print"/>
          <a:srcRect l="8470" t="8696" r="6826" b="8696"/>
          <a:stretch>
            <a:fillRect/>
          </a:stretch>
        </p:blipFill>
        <p:spPr>
          <a:xfrm>
            <a:off x="7315200" y="395862"/>
            <a:ext cx="685799" cy="651509"/>
          </a:xfrm>
          <a:prstGeom prst="ellipse">
            <a:avLst/>
          </a:prstGeom>
          <a:ln w="38100">
            <a:solidFill>
              <a:schemeClr val="bg2"/>
            </a:solidFill>
          </a:ln>
        </p:spPr>
      </p:pic>
      <p:pic>
        <p:nvPicPr>
          <p:cNvPr id="48" name="图片 47" descr="20100716_3fd2ac73fbe2b4897736FIkzt1h1iJ5T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" y="228601"/>
            <a:ext cx="1142999" cy="152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图片 48" descr="381347_161738053_2 (3).jpg"/>
          <p:cNvPicPr>
            <a:picLocks noChangeAspect="1"/>
          </p:cNvPicPr>
          <p:nvPr userDrawn="1"/>
        </p:nvPicPr>
        <p:blipFill>
          <a:blip r:embed="rId21" cstate="print"/>
          <a:srcRect t="8140" r="3293"/>
          <a:stretch>
            <a:fillRect/>
          </a:stretch>
        </p:blipFill>
        <p:spPr>
          <a:xfrm>
            <a:off x="8153400" y="395862"/>
            <a:ext cx="685800" cy="670938"/>
          </a:xfrm>
          <a:prstGeom prst="ellipse">
            <a:avLst/>
          </a:prstGeom>
          <a:ln w="38100">
            <a:solidFill>
              <a:schemeClr val="bg2"/>
            </a:solidFill>
          </a:ln>
        </p:spPr>
      </p:pic>
      <p:pic>
        <p:nvPicPr>
          <p:cNvPr id="50" name="图片 49" descr="381347_161738053_2 (2).jpg"/>
          <p:cNvPicPr>
            <a:picLocks noChangeAspect="1"/>
          </p:cNvPicPr>
          <p:nvPr userDrawn="1"/>
        </p:nvPicPr>
        <p:blipFill>
          <a:blip r:embed="rId22" cstate="print"/>
          <a:srcRect l="6835" t="6522" r="2518" b="6522"/>
          <a:stretch>
            <a:fillRect/>
          </a:stretch>
        </p:blipFill>
        <p:spPr>
          <a:xfrm>
            <a:off x="6477000" y="395862"/>
            <a:ext cx="685800" cy="653143"/>
          </a:xfrm>
          <a:prstGeom prst="ellipse">
            <a:avLst/>
          </a:prstGeom>
          <a:ln w="38100">
            <a:solidFill>
              <a:schemeClr val="bg2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648528_124717045908_2.jpg"/>
          <p:cNvPicPr>
            <a:picLocks noChangeAspect="1"/>
          </p:cNvPicPr>
          <p:nvPr/>
        </p:nvPicPr>
        <p:blipFill>
          <a:blip r:embed="rId3" cstate="print">
            <a:lum bright="24000" contrast="-28000"/>
          </a:blip>
          <a:stretch>
            <a:fillRect/>
          </a:stretch>
        </p:blipFill>
        <p:spPr>
          <a:xfrm>
            <a:off x="2133600" y="3429000"/>
            <a:ext cx="70104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 descr="杂志社logo带网址.gif"/>
          <p:cNvPicPr>
            <a:picLocks noChangeAspect="1"/>
          </p:cNvPicPr>
          <p:nvPr/>
        </p:nvPicPr>
        <p:blipFill>
          <a:blip r:embed="rId4" cstate="print"/>
          <a:srcRect t="66621" r="179"/>
          <a:stretch>
            <a:fillRect/>
          </a:stretch>
        </p:blipFill>
        <p:spPr bwMode="auto">
          <a:xfrm>
            <a:off x="6705600" y="6172200"/>
            <a:ext cx="2251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381347_161738053_2 (4).jpg"/>
          <p:cNvPicPr>
            <a:picLocks noChangeAspect="1"/>
          </p:cNvPicPr>
          <p:nvPr/>
        </p:nvPicPr>
        <p:blipFill>
          <a:blip r:embed="rId5" cstate="print"/>
          <a:srcRect l="8470" t="8696" r="6826" b="8696"/>
          <a:stretch>
            <a:fillRect/>
          </a:stretch>
        </p:blipFill>
        <p:spPr>
          <a:xfrm>
            <a:off x="4876802" y="914400"/>
            <a:ext cx="1676398" cy="1592578"/>
          </a:xfrm>
          <a:prstGeom prst="ellipse">
            <a:avLst/>
          </a:prstGeom>
          <a:ln w="38100">
            <a:solidFill>
              <a:schemeClr val="bg2"/>
            </a:solidFill>
          </a:ln>
        </p:spPr>
      </p:pic>
      <p:pic>
        <p:nvPicPr>
          <p:cNvPr id="7" name="图片 6" descr="381347_161738053_2 (3).jpg"/>
          <p:cNvPicPr>
            <a:picLocks noChangeAspect="1"/>
          </p:cNvPicPr>
          <p:nvPr/>
        </p:nvPicPr>
        <p:blipFill>
          <a:blip r:embed="rId6" cstate="print"/>
          <a:srcRect t="8140" r="3293"/>
          <a:stretch>
            <a:fillRect/>
          </a:stretch>
        </p:blipFill>
        <p:spPr>
          <a:xfrm>
            <a:off x="7010400" y="879483"/>
            <a:ext cx="1676400" cy="1640071"/>
          </a:xfrm>
          <a:prstGeom prst="ellipse">
            <a:avLst/>
          </a:prstGeom>
          <a:ln w="38100">
            <a:solidFill>
              <a:schemeClr val="bg2"/>
            </a:solidFill>
          </a:ln>
        </p:spPr>
      </p:pic>
      <p:pic>
        <p:nvPicPr>
          <p:cNvPr id="8" name="图片 7" descr="381347_161738053_2 (2).jpg"/>
          <p:cNvPicPr>
            <a:picLocks noChangeAspect="1"/>
          </p:cNvPicPr>
          <p:nvPr/>
        </p:nvPicPr>
        <p:blipFill>
          <a:blip r:embed="rId7" cstate="print"/>
          <a:srcRect l="6835" t="6522" r="2518" b="6522"/>
          <a:stretch>
            <a:fillRect/>
          </a:stretch>
        </p:blipFill>
        <p:spPr>
          <a:xfrm>
            <a:off x="2743200" y="928914"/>
            <a:ext cx="1676400" cy="1596572"/>
          </a:xfrm>
          <a:prstGeom prst="ellipse">
            <a:avLst/>
          </a:prstGeom>
          <a:ln w="38100">
            <a:solidFill>
              <a:schemeClr val="bg2"/>
            </a:solidFill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0" y="2667000"/>
            <a:ext cx="67056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zh-CN" altLang="zh-CN" sz="5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rPr>
              <a:t>探寻中国特色农业科技</a:t>
            </a:r>
            <a:r>
              <a:rPr lang="en-US" altLang="zh-CN" sz="5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rPr>
              <a:t/>
            </a:r>
            <a:br>
              <a:rPr lang="en-US" altLang="zh-CN" sz="5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rPr>
            </a:br>
            <a:r>
              <a:rPr lang="zh-CN" altLang="zh-CN" sz="5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rPr>
              <a:t>发展道路</a:t>
            </a:r>
            <a:endParaRPr lang="en-US" altLang="zh-CN" sz="50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5400" y="381000"/>
            <a:ext cx="4038600" cy="990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172200" y="304800"/>
            <a:ext cx="2971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gray">
          <a:xfrm>
            <a:off x="1219200" y="695325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要加大农业科技投入，强化政府投入责任</a:t>
            </a:r>
          </a:p>
        </p:txBody>
      </p:sp>
      <p:pic>
        <p:nvPicPr>
          <p:cNvPr id="12" name="图片 11" descr="xinsrc_20202040813591561072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447800"/>
            <a:ext cx="4762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nf100324ff_0201_315.jpg"/>
          <p:cNvPicPr>
            <a:picLocks noChangeAspect="1"/>
          </p:cNvPicPr>
          <p:nvPr/>
        </p:nvPicPr>
        <p:blipFill>
          <a:blip r:embed="rId4" cstate="print"/>
          <a:srcRect r="10554"/>
          <a:stretch>
            <a:fillRect/>
          </a:stretch>
        </p:blipFill>
        <p:spPr>
          <a:xfrm>
            <a:off x="990600" y="1371600"/>
            <a:ext cx="3258794" cy="3886200"/>
          </a:xfrm>
          <a:prstGeom prst="dodecagon">
            <a:avLst/>
          </a:prstGeom>
        </p:spPr>
      </p:pic>
      <p:pic>
        <p:nvPicPr>
          <p:cNvPr id="8" name="图片 7" descr="3_111230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057400"/>
            <a:ext cx="4038600" cy="452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c6f6506c7f810762974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73136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3"/>
          <p:cNvSpPr txBox="1">
            <a:spLocks noChangeArrowheads="1"/>
          </p:cNvSpPr>
          <p:nvPr/>
        </p:nvSpPr>
        <p:spPr bwMode="gray">
          <a:xfrm>
            <a:off x="1295400" y="6858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defRPr/>
            </a:pP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粮食安全这根弦绷得越来越紧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12" name="图片 11" descr="U397P1T1D6399516F21DT20050415185212.jpg"/>
          <p:cNvPicPr>
            <a:picLocks noChangeAspect="1"/>
          </p:cNvPicPr>
          <p:nvPr/>
        </p:nvPicPr>
        <p:blipFill>
          <a:blip r:embed="rId4" cstate="print"/>
          <a:srcRect t="11122"/>
          <a:stretch>
            <a:fillRect/>
          </a:stretch>
        </p:blipFill>
        <p:spPr bwMode="auto">
          <a:xfrm>
            <a:off x="1524000" y="1524000"/>
            <a:ext cx="73914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gray">
          <a:xfrm>
            <a:off x="1295400" y="6858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defRPr/>
            </a:pP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粮食安全这根弦绷得越来越紧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44963" y="3500438"/>
            <a:ext cx="1676400" cy="5238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市场要求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687763" y="42624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2400" b="1">
                <a:latin typeface="楷体" pitchFamily="49" charset="-122"/>
                <a:ea typeface="楷体" pitchFamily="49" charset="-122"/>
              </a:rPr>
              <a:t>有啥吃啥</a:t>
            </a:r>
            <a:endParaRPr lang="en-US" altLang="zh-CN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4678363" y="4719638"/>
            <a:ext cx="533400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48000" y="5557838"/>
            <a:ext cx="3687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吃啥有啥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&amp; </a:t>
            </a:r>
            <a:r>
              <a:rPr lang="zh-CN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吃啥啥安全</a:t>
            </a:r>
            <a:endParaRPr lang="zh-CN" altLang="en-US" sz="2400" b="1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76400" y="3511550"/>
            <a:ext cx="1828800" cy="52228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资源有限</a:t>
            </a:r>
          </a:p>
        </p:txBody>
      </p:sp>
      <p:pic>
        <p:nvPicPr>
          <p:cNvPr id="3379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81200" y="1600200"/>
            <a:ext cx="358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11"/>
          <p:cNvSpPr txBox="1">
            <a:spLocks noChangeArrowheads="1"/>
          </p:cNvSpPr>
          <p:nvPr/>
        </p:nvSpPr>
        <p:spPr bwMode="gray">
          <a:xfrm>
            <a:off x="2133600" y="18288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农业发展双重约束</a:t>
            </a:r>
            <a:endParaRPr lang="en-US" altLang="zh-CN" sz="2800" b="1">
              <a:solidFill>
                <a:srgbClr val="000000"/>
              </a:solidFill>
              <a:latin typeface="楷体" pitchFamily="49" charset="-122"/>
              <a:ea typeface="楷体" pitchFamily="49" charset="-122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95400" y="4338638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人多地少水更少</a:t>
            </a:r>
          </a:p>
        </p:txBody>
      </p:sp>
      <p:pic>
        <p:nvPicPr>
          <p:cNvPr id="20" name="图片 5" descr="W02011080933118656358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31638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  <p:bldP spid="12" grpId="0"/>
      <p:bldP spid="14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gray">
          <a:xfrm>
            <a:off x="1219200" y="457200"/>
            <a:ext cx="6019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经济全球化加剧了农业的国际竞争，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技术制高点争夺越来越激烈</a:t>
            </a:r>
          </a:p>
        </p:txBody>
      </p:sp>
      <p:pic>
        <p:nvPicPr>
          <p:cNvPr id="8" name="图片 7" descr="1194152473998208264364.jpg"/>
          <p:cNvPicPr>
            <a:picLocks noChangeAspect="1"/>
          </p:cNvPicPr>
          <p:nvPr/>
        </p:nvPicPr>
        <p:blipFill>
          <a:blip r:embed="rId3" cstate="print"/>
          <a:srcRect b="6000"/>
          <a:stretch>
            <a:fillRect/>
          </a:stretch>
        </p:blipFill>
        <p:spPr bwMode="auto">
          <a:xfrm>
            <a:off x="0" y="1447800"/>
            <a:ext cx="508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253670608_67938900.jpg"/>
          <p:cNvPicPr>
            <a:picLocks noChangeAspect="1"/>
          </p:cNvPicPr>
          <p:nvPr/>
        </p:nvPicPr>
        <p:blipFill>
          <a:blip r:embed="rId4" cstate="print"/>
          <a:srcRect l="3200" t="1600" b="13200"/>
          <a:stretch>
            <a:fillRect/>
          </a:stretch>
        </p:blipFill>
        <p:spPr>
          <a:xfrm rot="399416">
            <a:off x="716046" y="3907975"/>
            <a:ext cx="3200400" cy="2816880"/>
          </a:xfrm>
          <a:prstGeom prst="flowChartAlternateProcess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676400"/>
            <a:ext cx="2286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美国农场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398963" y="5410200"/>
            <a:ext cx="474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“孟山都”良种公司转基因玉米</a:t>
            </a:r>
            <a:endParaRPr lang="en-US" altLang="zh-CN" sz="24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" name="图片 10" descr="W0201112134454752453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371600"/>
            <a:ext cx="60198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gray">
          <a:xfrm>
            <a:off x="1219200" y="457200"/>
            <a:ext cx="601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多年积攒的一些阻碍发展的因素，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其制约性越来越明显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16002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空巢化</a:t>
            </a:r>
            <a:r>
              <a:rPr lang="en-US" altLang="zh-CN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农村发展之</a:t>
            </a:r>
            <a:r>
              <a:rPr lang="zh-CN" altLang="en-US" sz="3600" b="1" u="sng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痛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042025" y="2046288"/>
            <a:ext cx="3048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itchFamily="49" charset="-122"/>
                <a:ea typeface="楷体" pitchFamily="49" charset="-122"/>
              </a:rPr>
              <a:t>你知道什么是“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386199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部队”吗</a:t>
            </a:r>
            <a:endParaRPr lang="en-US" altLang="zh-CN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96000" y="4495800"/>
            <a:ext cx="2819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latin typeface="楷体" pitchFamily="49" charset="-122"/>
                <a:ea typeface="楷体" pitchFamily="49" charset="-122"/>
              </a:rPr>
              <a:t>农村留守的妇女、儿童、老人形成的特殊群体：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>
                <a:latin typeface="楷体" pitchFamily="49" charset="-122"/>
                <a:ea typeface="楷体" pitchFamily="49" charset="-122"/>
              </a:rPr>
              <a:t>38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指妇女，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>
                <a:latin typeface="楷体" pitchFamily="49" charset="-122"/>
                <a:ea typeface="楷体" pitchFamily="49" charset="-122"/>
              </a:rPr>
              <a:t>61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指小孩，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>
                <a:latin typeface="楷体" pitchFamily="49" charset="-122"/>
                <a:ea typeface="楷体" pitchFamily="49" charset="-122"/>
              </a:rPr>
              <a:t>99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指老人。</a:t>
            </a:r>
          </a:p>
        </p:txBody>
      </p:sp>
      <p:pic>
        <p:nvPicPr>
          <p:cNvPr id="8" name="图片 7" descr="背靠问号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8913" y="3016250"/>
            <a:ext cx="838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最新下载图片\时事报告\newscartoon_174756_1314238385.jpg"/>
          <p:cNvPicPr>
            <a:picLocks noChangeAspect="1" noChangeArrowheads="1"/>
          </p:cNvPicPr>
          <p:nvPr/>
        </p:nvPicPr>
        <p:blipFill>
          <a:blip r:embed="rId4" cstate="print"/>
          <a:srcRect l="5714" r="7143"/>
          <a:stretch>
            <a:fillRect/>
          </a:stretch>
        </p:blipFill>
        <p:spPr bwMode="auto">
          <a:xfrm>
            <a:off x="838200" y="2239963"/>
            <a:ext cx="4800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5400" y="381000"/>
            <a:ext cx="4038600" cy="990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172200" y="304800"/>
            <a:ext cx="2971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gray">
          <a:xfrm>
            <a:off x="1219200" y="381000"/>
            <a:ext cx="762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着眼于生产保障，解决农业生产能力提高问题，不断探索新体系、新农机</a:t>
            </a:r>
          </a:p>
        </p:txBody>
      </p:sp>
      <p:sp>
        <p:nvSpPr>
          <p:cNvPr id="5" name="Freeform 2"/>
          <p:cNvSpPr>
            <a:spLocks/>
          </p:cNvSpPr>
          <p:nvPr/>
        </p:nvSpPr>
        <p:spPr bwMode="gray">
          <a:xfrm>
            <a:off x="957263" y="3881438"/>
            <a:ext cx="8110537" cy="2138362"/>
          </a:xfrm>
          <a:custGeom>
            <a:avLst/>
            <a:gdLst>
              <a:gd name="T0" fmla="*/ 0 w 5424"/>
              <a:gd name="T1" fmla="*/ 2069312 h 1488"/>
              <a:gd name="T2" fmla="*/ 0 w 5424"/>
              <a:gd name="T3" fmla="*/ 2138289 h 1488"/>
              <a:gd name="T4" fmla="*/ 1722525 w 5424"/>
              <a:gd name="T5" fmla="*/ 2138289 h 1488"/>
              <a:gd name="T6" fmla="*/ 2081384 w 5424"/>
              <a:gd name="T7" fmla="*/ 1448518 h 1488"/>
              <a:gd name="T8" fmla="*/ 3803909 w 5424"/>
              <a:gd name="T9" fmla="*/ 1448518 h 1488"/>
              <a:gd name="T10" fmla="*/ 4234540 w 5424"/>
              <a:gd name="T11" fmla="*/ 758748 h 1488"/>
              <a:gd name="T12" fmla="*/ 5957064 w 5424"/>
              <a:gd name="T13" fmla="*/ 758748 h 1488"/>
              <a:gd name="T14" fmla="*/ 6387696 w 5424"/>
              <a:gd name="T15" fmla="*/ 68977 h 1488"/>
              <a:gd name="T16" fmla="*/ 8110220 w 5424"/>
              <a:gd name="T17" fmla="*/ 68977 h 1488"/>
              <a:gd name="T18" fmla="*/ 8110220 w 5424"/>
              <a:gd name="T19" fmla="*/ 0 h 1488"/>
              <a:gd name="T20" fmla="*/ 6387696 w 5424"/>
              <a:gd name="T21" fmla="*/ 0 h 1488"/>
              <a:gd name="T22" fmla="*/ 5957064 w 5424"/>
              <a:gd name="T23" fmla="*/ 689771 h 1488"/>
              <a:gd name="T24" fmla="*/ 4234540 w 5424"/>
              <a:gd name="T25" fmla="*/ 689771 h 1488"/>
              <a:gd name="T26" fmla="*/ 3803909 w 5424"/>
              <a:gd name="T27" fmla="*/ 1379541 h 1488"/>
              <a:gd name="T28" fmla="*/ 2081384 w 5424"/>
              <a:gd name="T29" fmla="*/ 1379541 h 1488"/>
              <a:gd name="T30" fmla="*/ 1722525 w 5424"/>
              <a:gd name="T31" fmla="*/ 2069312 h 1488"/>
              <a:gd name="T32" fmla="*/ 0 w 5424"/>
              <a:gd name="T33" fmla="*/ 2069312 h 14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24"/>
              <a:gd name="T52" fmla="*/ 0 h 1488"/>
              <a:gd name="T53" fmla="*/ 5424 w 5424"/>
              <a:gd name="T54" fmla="*/ 1488 h 14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63875" y="5395913"/>
            <a:ext cx="1889125" cy="395287"/>
            <a:chOff x="406" y="980"/>
            <a:chExt cx="2330" cy="294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121275" y="4786313"/>
            <a:ext cx="1889125" cy="395287"/>
            <a:chOff x="406" y="980"/>
            <a:chExt cx="2330" cy="294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7256463" y="4210050"/>
            <a:ext cx="1811337" cy="395288"/>
            <a:chOff x="406" y="980"/>
            <a:chExt cx="2330" cy="294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" name="AutoShape 13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1082675" y="6005513"/>
            <a:ext cx="1889125" cy="395287"/>
            <a:chOff x="406" y="980"/>
            <a:chExt cx="2330" cy="294"/>
          </a:xfrm>
        </p:grpSpPr>
        <p:sp>
          <p:nvSpPr>
            <p:cNvPr id="31" name="AutoShape 26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6667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6667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3" name="AutoShape 28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4" name="Text Box 18"/>
          <p:cNvSpPr txBox="1">
            <a:spLocks noChangeArrowheads="1"/>
          </p:cNvSpPr>
          <p:nvPr/>
        </p:nvSpPr>
        <p:spPr bwMode="gray">
          <a:xfrm>
            <a:off x="1277938" y="6005513"/>
            <a:ext cx="14652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solidFill>
                  <a:srgbClr val="FFFFFF"/>
                </a:solidFill>
                <a:latin typeface="宋体" charset="-122"/>
                <a:cs typeface="Arial" charset="0"/>
              </a:rPr>
              <a:t>50</a:t>
            </a:r>
            <a:r>
              <a:rPr lang="zh-CN" altLang="en-US" sz="2000" b="1" dirty="0">
                <a:solidFill>
                  <a:srgbClr val="FFFFFF"/>
                </a:solidFill>
                <a:latin typeface="宋体" charset="-122"/>
                <a:cs typeface="Arial" charset="0"/>
              </a:rPr>
              <a:t>年代</a:t>
            </a:r>
            <a:endParaRPr lang="en-US" altLang="zh-CN" sz="2000" b="1" dirty="0">
              <a:solidFill>
                <a:srgbClr val="FFFFFF"/>
              </a:solidFill>
              <a:latin typeface="宋体" charset="-122"/>
              <a:cs typeface="Arial" charset="0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gray">
          <a:xfrm>
            <a:off x="3259138" y="5399088"/>
            <a:ext cx="14652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latin typeface="宋体" charset="-122"/>
                <a:cs typeface="Arial" charset="0"/>
              </a:rPr>
              <a:t>60</a:t>
            </a:r>
            <a:r>
              <a:rPr lang="zh-CN" altLang="en-US" sz="2000" b="1">
                <a:solidFill>
                  <a:srgbClr val="FFFFFF"/>
                </a:solidFill>
                <a:latin typeface="宋体" charset="-122"/>
                <a:cs typeface="Arial" charset="0"/>
              </a:rPr>
              <a:t>年代</a:t>
            </a:r>
            <a:endParaRPr lang="en-US" altLang="zh-CN" sz="2000" b="1">
              <a:solidFill>
                <a:srgbClr val="FFFFFF"/>
              </a:solidFill>
              <a:latin typeface="宋体" charset="-122"/>
              <a:cs typeface="Arial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gray">
          <a:xfrm>
            <a:off x="5316538" y="4789488"/>
            <a:ext cx="14652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latin typeface="宋体" charset="-122"/>
                <a:cs typeface="Arial" charset="0"/>
              </a:rPr>
              <a:t>70</a:t>
            </a:r>
            <a:r>
              <a:rPr lang="zh-CN" altLang="en-US" sz="2000" b="1">
                <a:solidFill>
                  <a:srgbClr val="FFFFFF"/>
                </a:solidFill>
                <a:latin typeface="宋体" charset="-122"/>
                <a:cs typeface="Arial" charset="0"/>
              </a:rPr>
              <a:t>年代</a:t>
            </a:r>
            <a:endParaRPr lang="en-US" altLang="zh-CN" sz="2000" b="1">
              <a:solidFill>
                <a:srgbClr val="FFFFFF"/>
              </a:solidFill>
              <a:latin typeface="宋体" charset="-122"/>
              <a:cs typeface="Arial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gray">
          <a:xfrm>
            <a:off x="7373938" y="4198938"/>
            <a:ext cx="14652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latin typeface="宋体" charset="-122"/>
                <a:cs typeface="Arial" charset="0"/>
              </a:rPr>
              <a:t>80</a:t>
            </a:r>
            <a:r>
              <a:rPr lang="zh-CN" altLang="en-US" sz="2000" b="1">
                <a:solidFill>
                  <a:srgbClr val="FFFFFF"/>
                </a:solidFill>
                <a:latin typeface="宋体" charset="-122"/>
                <a:cs typeface="Arial" charset="0"/>
              </a:rPr>
              <a:t>年代</a:t>
            </a:r>
            <a:endParaRPr lang="en-US" altLang="zh-CN" sz="2000" b="1">
              <a:solidFill>
                <a:srgbClr val="FFFFFF"/>
              </a:solidFill>
              <a:latin typeface="宋体" charset="-122"/>
              <a:cs typeface="Arial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219200" y="1990725"/>
            <a:ext cx="4572000" cy="523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800" b="1" u="sng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农业机械化水平不断提高</a:t>
            </a:r>
            <a:endParaRPr lang="en-US" altLang="zh-CN" sz="2800" b="1" u="sng">
              <a:solidFill>
                <a:srgbClr val="C00000"/>
              </a:solidFill>
              <a:latin typeface="楷体" pitchFamily="49" charset="-122"/>
              <a:ea typeface="楷体" pitchFamily="49" charset="-122"/>
              <a:cs typeface="Arial" charset="0"/>
            </a:endParaRPr>
          </a:p>
        </p:txBody>
      </p:sp>
      <p:pic>
        <p:nvPicPr>
          <p:cNvPr id="38" name="图片 37" descr="JB00129943c.jpg"/>
          <p:cNvPicPr>
            <a:picLocks noChangeAspect="1"/>
          </p:cNvPicPr>
          <p:nvPr/>
        </p:nvPicPr>
        <p:blipFill>
          <a:blip r:embed="rId3" cstate="print"/>
          <a:srcRect l="19467" t="33922" r="27414" b="24142"/>
          <a:stretch>
            <a:fillRect/>
          </a:stretch>
        </p:blipFill>
        <p:spPr bwMode="auto">
          <a:xfrm>
            <a:off x="609600" y="4114800"/>
            <a:ext cx="21336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42" descr="JB00129943i.jpg"/>
          <p:cNvPicPr>
            <a:picLocks noChangeAspect="1"/>
          </p:cNvPicPr>
          <p:nvPr/>
        </p:nvPicPr>
        <p:blipFill>
          <a:blip r:embed="rId4" cstate="print"/>
          <a:srcRect l="2925" t="20200" r="3474" b="7657"/>
          <a:stretch>
            <a:fillRect/>
          </a:stretch>
        </p:blipFill>
        <p:spPr bwMode="auto">
          <a:xfrm>
            <a:off x="2667000" y="3379788"/>
            <a:ext cx="22098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36" descr="12313087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590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图片 47" descr="slide0349_image14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057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43000" y="2971800"/>
            <a:ext cx="121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二十世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纪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/>
      <p:bldP spid="44" grpId="0"/>
      <p:bldP spid="45" grpId="0"/>
      <p:bldP spid="46" grpId="0"/>
      <p:bldP spid="4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5400" y="381000"/>
            <a:ext cx="4038600" cy="990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172200" y="304800"/>
            <a:ext cx="2971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gray">
          <a:xfrm>
            <a:off x="1219200" y="695325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科技成果转化和推广应用水平仍然不高</a:t>
            </a:r>
          </a:p>
        </p:txBody>
      </p:sp>
      <p:sp>
        <p:nvSpPr>
          <p:cNvPr id="19" name="Freeform 3"/>
          <p:cNvSpPr>
            <a:spLocks/>
          </p:cNvSpPr>
          <p:nvPr/>
        </p:nvSpPr>
        <p:spPr bwMode="gray">
          <a:xfrm>
            <a:off x="1219200" y="4691063"/>
            <a:ext cx="4495800" cy="1785937"/>
          </a:xfrm>
          <a:custGeom>
            <a:avLst/>
            <a:gdLst>
              <a:gd name="T0" fmla="*/ 2254513 w 4419"/>
              <a:gd name="T1" fmla="*/ 927100 h 1125"/>
              <a:gd name="T2" fmla="*/ 979736 w 4419"/>
              <a:gd name="T3" fmla="*/ 193675 h 1125"/>
              <a:gd name="T4" fmla="*/ 1017 w 4419"/>
              <a:gd name="T5" fmla="*/ 873125 h 1125"/>
              <a:gd name="T6" fmla="*/ 903433 w 4419"/>
              <a:gd name="T7" fmla="*/ 1647826 h 1125"/>
              <a:gd name="T8" fmla="*/ 2254513 w 4419"/>
              <a:gd name="T9" fmla="*/ 1023938 h 1125"/>
              <a:gd name="T10" fmla="*/ 3502837 w 4419"/>
              <a:gd name="T11" fmla="*/ 1677988 h 1125"/>
              <a:gd name="T12" fmla="*/ 4481557 w 4419"/>
              <a:gd name="T13" fmla="*/ 936625 h 1125"/>
              <a:gd name="T14" fmla="*/ 3557776 w 4419"/>
              <a:gd name="T15" fmla="*/ 204788 h 1125"/>
              <a:gd name="T16" fmla="*/ 2254513 w 4419"/>
              <a:gd name="T17" fmla="*/ 927100 h 1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19"/>
              <a:gd name="T28" fmla="*/ 0 h 1125"/>
              <a:gd name="T29" fmla="*/ 4419 w 4419"/>
              <a:gd name="T30" fmla="*/ 1125 h 1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A8A8A8"/>
              </a:gs>
              <a:gs pos="50000">
                <a:srgbClr val="DDDDDD"/>
              </a:gs>
              <a:gs pos="100000">
                <a:srgbClr val="A8A8A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gray">
          <a:xfrm>
            <a:off x="4484688" y="5529263"/>
            <a:ext cx="504825" cy="217487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gray">
          <a:xfrm>
            <a:off x="4478338" y="3014663"/>
            <a:ext cx="463550" cy="193675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50530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000">
              <a:latin typeface="+mn-ea"/>
              <a:ea typeface="+mn-ea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gray">
          <a:xfrm>
            <a:off x="1957388" y="5484813"/>
            <a:ext cx="504825" cy="249237"/>
          </a:xfrm>
          <a:prstGeom prst="ellipse">
            <a:avLst/>
          </a:prstGeom>
          <a:solidFill>
            <a:srgbClr val="161614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gray">
          <a:xfrm>
            <a:off x="1981200" y="4538663"/>
            <a:ext cx="463550" cy="227012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18780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en-US" sz="2000">
              <a:latin typeface="+mn-ea"/>
              <a:ea typeface="+mn-ea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785938" y="4171950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 dirty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Arial" charset="0"/>
              </a:rPr>
              <a:t>40%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267200" y="2647950"/>
            <a:ext cx="827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 dirty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Arial" charset="0"/>
              </a:rPr>
              <a:t>80%</a:t>
            </a:r>
          </a:p>
        </p:txBody>
      </p:sp>
      <p:sp>
        <p:nvSpPr>
          <p:cNvPr id="40" name="Freeform 25"/>
          <p:cNvSpPr>
            <a:spLocks/>
          </p:cNvSpPr>
          <p:nvPr/>
        </p:nvSpPr>
        <p:spPr bwMode="gray">
          <a:xfrm>
            <a:off x="1524000" y="2514600"/>
            <a:ext cx="2097088" cy="1250950"/>
          </a:xfrm>
          <a:custGeom>
            <a:avLst/>
            <a:gdLst>
              <a:gd name="T0" fmla="*/ 6350 w 1321"/>
              <a:gd name="T1" fmla="*/ 620713 h 788"/>
              <a:gd name="T2" fmla="*/ 9525 w 1321"/>
              <a:gd name="T3" fmla="*/ 1250950 h 788"/>
              <a:gd name="T4" fmla="*/ 1743075 w 1321"/>
              <a:gd name="T5" fmla="*/ 1241425 h 788"/>
              <a:gd name="T6" fmla="*/ 2085975 w 1321"/>
              <a:gd name="T7" fmla="*/ 615950 h 788"/>
              <a:gd name="T8" fmla="*/ 2087562 w 1321"/>
              <a:gd name="T9" fmla="*/ 0 h 788"/>
              <a:gd name="T10" fmla="*/ 387350 w 1321"/>
              <a:gd name="T11" fmla="*/ 4763 h 788"/>
              <a:gd name="T12" fmla="*/ 6350 w 1321"/>
              <a:gd name="T13" fmla="*/ 620713 h 7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21"/>
              <a:gd name="T22" fmla="*/ 0 h 788"/>
              <a:gd name="T23" fmla="*/ 1321 w 1321"/>
              <a:gd name="T24" fmla="*/ 788 h 7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C2C2C2"/>
              </a:gs>
              <a:gs pos="50000">
                <a:srgbClr val="FFFFFF"/>
              </a:gs>
              <a:gs pos="100000">
                <a:srgbClr val="C2C2C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gray">
          <a:xfrm>
            <a:off x="1828800" y="3200400"/>
            <a:ext cx="225425" cy="2254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gray">
          <a:xfrm>
            <a:off x="1828800" y="2743200"/>
            <a:ext cx="225425" cy="2254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2133600" y="3124200"/>
            <a:ext cx="150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161614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我国</a:t>
            </a:r>
            <a:endParaRPr lang="en-US" altLang="zh-CN" sz="2000" b="1">
              <a:solidFill>
                <a:srgbClr val="161614"/>
              </a:solidFill>
              <a:latin typeface="楷体" pitchFamily="49" charset="-122"/>
              <a:ea typeface="楷体" pitchFamily="49" charset="-122"/>
              <a:cs typeface="Arial" charset="0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2057400" y="2667000"/>
            <a:ext cx="150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161614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发达国家</a:t>
            </a:r>
            <a:endParaRPr lang="en-US" altLang="zh-CN" sz="2000" b="1">
              <a:solidFill>
                <a:srgbClr val="161614"/>
              </a:solidFill>
              <a:latin typeface="楷体" pitchFamily="49" charset="-122"/>
              <a:ea typeface="楷体" pitchFamily="49" charset="-122"/>
              <a:cs typeface="Arial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21920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u="sng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农业科技成果转化率</a:t>
            </a:r>
          </a:p>
        </p:txBody>
      </p:sp>
      <p:pic>
        <p:nvPicPr>
          <p:cNvPr id="49" name="图片 48" descr="00016c42d9780da0daa901.jpg"/>
          <p:cNvPicPr>
            <a:picLocks noChangeAspect="1"/>
          </p:cNvPicPr>
          <p:nvPr/>
        </p:nvPicPr>
        <p:blipFill>
          <a:blip r:embed="rId3" cstate="print"/>
          <a:srcRect l="42889" r="222"/>
          <a:stretch>
            <a:fillRect/>
          </a:stretch>
        </p:blipFill>
        <p:spPr>
          <a:xfrm>
            <a:off x="5791200" y="2057400"/>
            <a:ext cx="3049442" cy="4091732"/>
          </a:xfrm>
          <a:prstGeom prst="flowChartAlternateProcess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34" grpId="0"/>
      <p:bldP spid="35" grpId="0"/>
      <p:bldP spid="40" grpId="0" animBg="1"/>
      <p:bldP spid="41" grpId="0" animBg="1"/>
      <p:bldP spid="42" grpId="0" animBg="1"/>
      <p:bldP spid="44" grpId="0"/>
      <p:bldP spid="45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105400" y="381000"/>
            <a:ext cx="4038600" cy="990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172200" y="304800"/>
            <a:ext cx="2971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gray">
          <a:xfrm>
            <a:off x="1219200" y="695325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农业科技资源配置效率不高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1760538"/>
            <a:ext cx="7315200" cy="83026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农业科技管理统筹协调不够，人员自主流动不够，科技立项与评价机制不完善等。</a:t>
            </a:r>
          </a:p>
        </p:txBody>
      </p:sp>
      <p:sp>
        <p:nvSpPr>
          <p:cNvPr id="80901" name="Rectangle 60"/>
          <p:cNvSpPr>
            <a:spLocks noChangeArrowheads="1"/>
          </p:cNvSpPr>
          <p:nvPr/>
        </p:nvSpPr>
        <p:spPr bwMode="gray">
          <a:xfrm>
            <a:off x="1143000" y="28479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E5E5E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02" name="Rectangle 60"/>
          <p:cNvSpPr>
            <a:spLocks noChangeArrowheads="1"/>
          </p:cNvSpPr>
          <p:nvPr/>
        </p:nvSpPr>
        <p:spPr bwMode="gray">
          <a:xfrm>
            <a:off x="1143000" y="2847975"/>
            <a:ext cx="80010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E5E5E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gray">
          <a:xfrm>
            <a:off x="1143000" y="3152775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农业企业技术创新能力整体不强</a:t>
            </a:r>
          </a:p>
        </p:txBody>
      </p:sp>
      <p:pic>
        <p:nvPicPr>
          <p:cNvPr id="11" name="图片 10" descr="xin_42209032608347031578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86200"/>
            <a:ext cx="533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29400" y="4114800"/>
            <a:ext cx="2362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“中国大菜园”之称的山东寿光，几十万亩蔬菜中</a:t>
            </a:r>
            <a:r>
              <a:rPr lang="en-US" altLang="zh-CN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80%</a:t>
            </a:r>
            <a:r>
              <a:rPr lang="zh-CN" altLang="en-US" sz="24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种的是“洋品种”。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4_201010091348191U5w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27479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5105400" y="381000"/>
            <a:ext cx="4038600" cy="990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172200" y="304800"/>
            <a:ext cx="2971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gray">
          <a:xfrm>
            <a:off x="1219200" y="695325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农业科技支撑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作用需进一步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提升</a:t>
            </a:r>
          </a:p>
        </p:txBody>
      </p:sp>
      <p:pic>
        <p:nvPicPr>
          <p:cNvPr id="5" name="图片 4" descr="W02009020329585839276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225" y="1447800"/>
            <a:ext cx="5184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4953000"/>
            <a:ext cx="4572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Aharoni" pitchFamily="2" charset="-79"/>
              </a:rPr>
              <a:t> 农业科技   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ltGray">
          <a:xfrm rot="5940691">
            <a:off x="1048544" y="4088607"/>
            <a:ext cx="2774950" cy="29511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gray">
          <a:xfrm rot="5932762">
            <a:off x="1572419" y="4952207"/>
            <a:ext cx="1797050" cy="21002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gray">
          <a:xfrm rot="181555">
            <a:off x="1454150" y="5462588"/>
            <a:ext cx="20208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FFFF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一个覆盖</a:t>
            </a:r>
            <a:endParaRPr lang="en-US" altLang="zh-CN" sz="2400" b="1">
              <a:solidFill>
                <a:srgbClr val="FFFFFF"/>
              </a:solidFill>
              <a:latin typeface="楷体" pitchFamily="49" charset="-122"/>
              <a:ea typeface="楷体" pitchFamily="49" charset="-122"/>
              <a:cs typeface="Arial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black">
          <a:xfrm rot="181555">
            <a:off x="1454150" y="4319588"/>
            <a:ext cx="20208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rgbClr val="FFFFFF"/>
                </a:solidFill>
                <a:latin typeface="楷体" pitchFamily="49" charset="-122"/>
                <a:ea typeface="楷体" pitchFamily="49" charset="-122"/>
                <a:cs typeface="Arial" charset="0"/>
              </a:rPr>
              <a:t>两个衔接</a:t>
            </a:r>
            <a:endParaRPr lang="en-US" altLang="zh-CN" sz="2400" b="1">
              <a:solidFill>
                <a:srgbClr val="FFFFFF"/>
              </a:solidFill>
              <a:latin typeface="楷体" pitchFamily="49" charset="-122"/>
              <a:ea typeface="楷体" pitchFamily="49" charset="-122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2635</TotalTime>
  <Words>264</Words>
  <Application>Microsoft Office PowerPoint</Application>
  <PresentationFormat>全屏显示(4:3)</PresentationFormat>
  <Paragraphs>53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Default Design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Guild 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微软用户</cp:lastModifiedBy>
  <cp:revision>275</cp:revision>
  <dcterms:created xsi:type="dcterms:W3CDTF">2008-02-28T09:07:44Z</dcterms:created>
  <dcterms:modified xsi:type="dcterms:W3CDTF">2012-03-01T08:01:28Z</dcterms:modified>
</cp:coreProperties>
</file>